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307" r:id="rId20"/>
    <p:sldId id="310" r:id="rId21"/>
    <p:sldId id="313" r:id="rId22"/>
    <p:sldId id="316" r:id="rId23"/>
    <p:sldId id="319" r:id="rId24"/>
    <p:sldId id="322" r:id="rId25"/>
    <p:sldId id="325" r:id="rId26"/>
    <p:sldId id="328" r:id="rId27"/>
    <p:sldId id="331" r:id="rId28"/>
    <p:sldId id="334" r:id="rId29"/>
    <p:sldId id="337" r:id="rId30"/>
    <p:sldId id="340" r:id="rId31"/>
    <p:sldId id="343" r:id="rId32"/>
    <p:sldId id="346" r:id="rId33"/>
    <p:sldId id="349" r:id="rId34"/>
    <p:sldId id="352" r:id="rId35"/>
    <p:sldId id="355" r:id="rId36"/>
    <p:sldId id="358" r:id="rId37"/>
    <p:sldId id="361" r:id="rId38"/>
    <p:sldId id="364" r:id="rId39"/>
    <p:sldId id="367" r:id="rId40"/>
    <p:sldId id="370" r:id="rId41"/>
    <p:sldId id="373" r:id="rId42"/>
    <p:sldId id="376" r:id="rId43"/>
    <p:sldId id="379" r:id="rId44"/>
    <p:sldId id="382" r:id="rId45"/>
    <p:sldId id="385" r:id="rId46"/>
    <p:sldId id="388" r:id="rId47"/>
    <p:sldId id="391" r:id="rId48"/>
    <p:sldId id="394" r:id="rId49"/>
    <p:sldId id="397" r:id="rId50"/>
    <p:sldId id="400" r:id="rId51"/>
    <p:sldId id="403" r:id="rId52"/>
    <p:sldId id="406" r:id="rId53"/>
    <p:sldId id="409" r:id="rId54"/>
    <p:sldId id="419" r:id="rId55"/>
    <p:sldId id="412" r:id="rId56"/>
    <p:sldId id="415" r:id="rId57"/>
    <p:sldId id="418" r:id="rId58"/>
  </p:sldIdLst>
  <p:sldSz cx="9753600" cy="7315200"/>
  <p:notesSz cx="9753600" cy="7315200"/>
  <p:custDataLst>
    <p:tags r:id="rId59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78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23079" y="3668907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7583" y="507367"/>
            <a:ext cx="718433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6393" y="1885654"/>
            <a:ext cx="86081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6F6F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uk-UA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uk-UA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864" y="2485848"/>
            <a:ext cx="7738010" cy="1489025"/>
          </a:xfrm>
          <a:prstGeom prst="rect">
            <a:avLst/>
          </a:prstGeom>
        </p:spPr>
        <p:txBody>
          <a:bodyPr vert="horz" wrap="square" lIns="0" tIns="11584" rIns="0" bIns="0" rtlCol="0">
            <a:spAutoFit/>
          </a:bodyPr>
          <a:lstStyle/>
          <a:p>
            <a:pPr marL="11584" algn="ctr">
              <a:spcBef>
                <a:spcPts val="91"/>
              </a:spcBef>
            </a:pPr>
            <a:r>
              <a:rPr spc="-5" dirty="0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dirty="0" err="1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</a:t>
            </a:r>
            <a:r>
              <a:rPr spc="-27" dirty="0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9" dirty="0" smtClean="0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spc="-5" dirty="0" smtClean="0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 smtClean="0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dirty="0" err="1" smtClean="0">
                <a:solidFill>
                  <a:srgbClr val="C45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dirty="0">
              <a:solidFill>
                <a:srgbClr val="C458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962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9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5558" y="2505949"/>
            <a:ext cx="1514475" cy="299720"/>
          </a:xfrm>
          <a:custGeom>
            <a:avLst/>
            <a:gdLst/>
            <a:ahLst/>
            <a:cxnLst/>
            <a:rect l="l" t="t" r="r" b="b"/>
            <a:pathLst>
              <a:path w="1514475" h="299719">
                <a:moveTo>
                  <a:pt x="0" y="299288"/>
                </a:moveTo>
                <a:lnTo>
                  <a:pt x="1514001" y="0"/>
                </a:lnTo>
              </a:path>
            </a:pathLst>
          </a:custGeom>
          <a:ln w="47620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2591" y="4110384"/>
            <a:ext cx="1950720" cy="445770"/>
          </a:xfrm>
          <a:custGeom>
            <a:avLst/>
            <a:gdLst/>
            <a:ahLst/>
            <a:cxnLst/>
            <a:rect l="l" t="t" r="r" b="b"/>
            <a:pathLst>
              <a:path w="1950720" h="445770">
                <a:moveTo>
                  <a:pt x="0" y="0"/>
                </a:moveTo>
                <a:lnTo>
                  <a:pt x="1950178" y="445559"/>
                </a:lnTo>
              </a:path>
            </a:pathLst>
          </a:custGeom>
          <a:ln w="47621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54413" y="326725"/>
            <a:ext cx="4582795" cy="1348740"/>
            <a:chOff x="3454413" y="326725"/>
            <a:chExt cx="4582795" cy="1348740"/>
          </a:xfrm>
        </p:grpSpPr>
        <p:sp>
          <p:nvSpPr>
            <p:cNvPr id="7" name="object 7"/>
            <p:cNvSpPr/>
            <p:nvPr/>
          </p:nvSpPr>
          <p:spPr>
            <a:xfrm>
              <a:off x="4205875" y="326725"/>
              <a:ext cx="3831590" cy="1348740"/>
            </a:xfrm>
            <a:custGeom>
              <a:avLst/>
              <a:gdLst/>
              <a:ahLst/>
              <a:cxnLst/>
              <a:rect l="l" t="t" r="r" b="b"/>
              <a:pathLst>
                <a:path w="3831590" h="1348739">
                  <a:moveTo>
                    <a:pt x="3731026" y="1348239"/>
                  </a:moveTo>
                  <a:lnTo>
                    <a:pt x="104579" y="1348239"/>
                  </a:lnTo>
                  <a:lnTo>
                    <a:pt x="79968" y="1343252"/>
                  </a:lnTo>
                  <a:lnTo>
                    <a:pt x="38378" y="1315177"/>
                  </a:lnTo>
                  <a:lnTo>
                    <a:pt x="10303" y="1273587"/>
                  </a:lnTo>
                  <a:lnTo>
                    <a:pt x="0" y="1222736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704787" y="0"/>
                  </a:lnTo>
                  <a:lnTo>
                    <a:pt x="3755638" y="10303"/>
                  </a:lnTo>
                  <a:lnTo>
                    <a:pt x="3797229" y="38378"/>
                  </a:lnTo>
                  <a:lnTo>
                    <a:pt x="3825303" y="79968"/>
                  </a:lnTo>
                  <a:lnTo>
                    <a:pt x="3831134" y="108747"/>
                  </a:lnTo>
                  <a:lnTo>
                    <a:pt x="3831134" y="1244808"/>
                  </a:lnTo>
                  <a:lnTo>
                    <a:pt x="3825303" y="1273587"/>
                  </a:lnTo>
                  <a:lnTo>
                    <a:pt x="3797229" y="1315177"/>
                  </a:lnTo>
                  <a:lnTo>
                    <a:pt x="3755638" y="1343252"/>
                  </a:lnTo>
                  <a:lnTo>
                    <a:pt x="3731026" y="1348239"/>
                  </a:lnTo>
                  <a:close/>
                </a:path>
              </a:pathLst>
            </a:custGeom>
            <a:solidFill>
              <a:srgbClr val="D94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4413" y="425822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76800" y="2042635"/>
            <a:ext cx="4564380" cy="1481455"/>
            <a:chOff x="4876800" y="2042635"/>
            <a:chExt cx="4564380" cy="1481455"/>
          </a:xfrm>
        </p:grpSpPr>
        <p:sp>
          <p:nvSpPr>
            <p:cNvPr id="11" name="object 11"/>
            <p:cNvSpPr/>
            <p:nvPr/>
          </p:nvSpPr>
          <p:spPr>
            <a:xfrm>
              <a:off x="5429136" y="2455930"/>
              <a:ext cx="4011929" cy="1068070"/>
            </a:xfrm>
            <a:custGeom>
              <a:avLst/>
              <a:gdLst/>
              <a:ahLst/>
              <a:cxnLst/>
              <a:rect l="l" t="t" r="r" b="b"/>
              <a:pathLst>
                <a:path w="4011929" h="1068070">
                  <a:moveTo>
                    <a:pt x="3912003" y="1067912"/>
                  </a:moveTo>
                  <a:lnTo>
                    <a:pt x="99587" y="1067912"/>
                  </a:lnTo>
                  <a:lnTo>
                    <a:pt x="79968" y="1063936"/>
                  </a:lnTo>
                  <a:lnTo>
                    <a:pt x="38378" y="1035862"/>
                  </a:lnTo>
                  <a:lnTo>
                    <a:pt x="10303" y="994272"/>
                  </a:lnTo>
                  <a:lnTo>
                    <a:pt x="0" y="943421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7" y="79968"/>
                  </a:lnTo>
                  <a:lnTo>
                    <a:pt x="4011590" y="130819"/>
                  </a:lnTo>
                  <a:lnTo>
                    <a:pt x="4011590" y="943421"/>
                  </a:lnTo>
                  <a:lnTo>
                    <a:pt x="4001287" y="994272"/>
                  </a:lnTo>
                  <a:lnTo>
                    <a:pt x="3973212" y="1035862"/>
                  </a:lnTo>
                  <a:lnTo>
                    <a:pt x="3931622" y="1063936"/>
                  </a:lnTo>
                  <a:lnTo>
                    <a:pt x="3912003" y="1067912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6800" y="2042635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4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4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4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429136" y="4105080"/>
            <a:ext cx="4108450" cy="1531620"/>
            <a:chOff x="5429136" y="4105080"/>
            <a:chExt cx="4108450" cy="1531620"/>
          </a:xfrm>
        </p:grpSpPr>
        <p:sp>
          <p:nvSpPr>
            <p:cNvPr id="14" name="object 14"/>
            <p:cNvSpPr/>
            <p:nvPr/>
          </p:nvSpPr>
          <p:spPr>
            <a:xfrm>
              <a:off x="5755312" y="4561958"/>
              <a:ext cx="3782060" cy="1075055"/>
            </a:xfrm>
            <a:custGeom>
              <a:avLst/>
              <a:gdLst/>
              <a:ahLst/>
              <a:cxnLst/>
              <a:rect l="l" t="t" r="r" b="b"/>
              <a:pathLst>
                <a:path w="3782059" h="1075054">
                  <a:moveTo>
                    <a:pt x="3650455" y="1074706"/>
                  </a:moveTo>
                  <a:lnTo>
                    <a:pt x="131750" y="1074706"/>
                  </a:lnTo>
                  <a:lnTo>
                    <a:pt x="91243" y="1068147"/>
                  </a:lnTo>
                  <a:lnTo>
                    <a:pt x="54655" y="1049188"/>
                  </a:lnTo>
                  <a:lnTo>
                    <a:pt x="25771" y="1020305"/>
                  </a:lnTo>
                  <a:lnTo>
                    <a:pt x="6812" y="983716"/>
                  </a:lnTo>
                  <a:lnTo>
                    <a:pt x="0" y="941642"/>
                  </a:lnTo>
                  <a:lnTo>
                    <a:pt x="0" y="133317"/>
                  </a:lnTo>
                  <a:lnTo>
                    <a:pt x="6812" y="91243"/>
                  </a:lnTo>
                  <a:lnTo>
                    <a:pt x="25771" y="54654"/>
                  </a:lnTo>
                  <a:lnTo>
                    <a:pt x="54655" y="25771"/>
                  </a:lnTo>
                  <a:lnTo>
                    <a:pt x="91243" y="6812"/>
                  </a:lnTo>
                  <a:lnTo>
                    <a:pt x="133317" y="0"/>
                  </a:lnTo>
                  <a:lnTo>
                    <a:pt x="3648887" y="0"/>
                  </a:lnTo>
                  <a:lnTo>
                    <a:pt x="3690961" y="6812"/>
                  </a:lnTo>
                  <a:lnTo>
                    <a:pt x="3727550" y="25771"/>
                  </a:lnTo>
                  <a:lnTo>
                    <a:pt x="3756434" y="54654"/>
                  </a:lnTo>
                  <a:lnTo>
                    <a:pt x="3775393" y="91243"/>
                  </a:lnTo>
                  <a:lnTo>
                    <a:pt x="3781878" y="131296"/>
                  </a:lnTo>
                  <a:lnTo>
                    <a:pt x="3781878" y="943663"/>
                  </a:lnTo>
                  <a:lnTo>
                    <a:pt x="3775393" y="983716"/>
                  </a:lnTo>
                  <a:lnTo>
                    <a:pt x="3756434" y="1020305"/>
                  </a:lnTo>
                  <a:lnTo>
                    <a:pt x="3727550" y="1049188"/>
                  </a:lnTo>
                  <a:lnTo>
                    <a:pt x="3690961" y="1068147"/>
                  </a:lnTo>
                  <a:lnTo>
                    <a:pt x="3650455" y="1074706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9136" y="410508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33736" y="4168297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7966" y="398774"/>
            <a:ext cx="3247390" cy="1122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7320" marR="90805" indent="-48895">
              <a:lnSpc>
                <a:spcPts val="1200"/>
              </a:lnSpc>
              <a:spcBef>
                <a:spcPts val="340"/>
              </a:spcBef>
            </a:pPr>
            <a:r>
              <a:rPr sz="1200" b="1" spc="-45">
                <a:latin typeface="Tahoma"/>
                <a:cs typeface="Tahoma"/>
              </a:rPr>
              <a:t>1.2.2.1.</a:t>
            </a:r>
            <a:r>
              <a:rPr sz="1200" b="1" spc="-10">
                <a:latin typeface="Tahoma"/>
                <a:cs typeface="Tahoma"/>
              </a:rPr>
              <a:t> </a:t>
            </a:r>
            <a:r>
              <a:rPr sz="1200" b="1" spc="45">
                <a:latin typeface="Arial"/>
                <a:cs typeface="Arial"/>
              </a:rPr>
              <a:t>У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закладı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35">
                <a:latin typeface="Arial"/>
                <a:cs typeface="Arial"/>
              </a:rPr>
              <a:t>освıти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40">
                <a:latin typeface="Arial"/>
                <a:cs typeface="Arial"/>
              </a:rPr>
              <a:t>оприлюднено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50">
                <a:latin typeface="Arial"/>
                <a:cs typeface="Arial"/>
              </a:rPr>
              <a:t>правила </a:t>
            </a:r>
            <a:r>
              <a:rPr sz="1200" b="1" spc="45">
                <a:latin typeface="Arial"/>
                <a:cs typeface="Arial"/>
              </a:rPr>
              <a:t>поведıнки</a:t>
            </a:r>
            <a:r>
              <a:rPr sz="1200" b="1" spc="45">
                <a:latin typeface="Tahoma"/>
                <a:cs typeface="Tahoma"/>
              </a:rPr>
              <a:t>, </a:t>
            </a:r>
            <a:r>
              <a:rPr sz="1200" b="1" spc="35">
                <a:latin typeface="Arial"/>
                <a:cs typeface="Arial"/>
              </a:rPr>
              <a:t>спрямованı </a:t>
            </a:r>
            <a:r>
              <a:rPr sz="1200" b="1" spc="60">
                <a:latin typeface="Arial"/>
                <a:cs typeface="Arial"/>
              </a:rPr>
              <a:t>на </a:t>
            </a:r>
            <a:r>
              <a:rPr sz="1200" b="1" spc="65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формування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позитивної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spc="60">
                <a:latin typeface="Arial"/>
                <a:cs typeface="Arial"/>
              </a:rPr>
              <a:t>мотивацıї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15">
                <a:latin typeface="Arial"/>
                <a:cs typeface="Arial"/>
              </a:rPr>
              <a:t>у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200"/>
              </a:lnSpc>
            </a:pPr>
            <a:r>
              <a:rPr sz="1200" b="1" spc="40">
                <a:latin typeface="Arial"/>
                <a:cs typeface="Arial"/>
              </a:rPr>
              <a:t>поведıнцı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учасникıв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20">
                <a:latin typeface="Arial"/>
                <a:cs typeface="Arial"/>
              </a:rPr>
              <a:t>освıтнього</a:t>
            </a:r>
            <a:r>
              <a:rPr sz="1200" b="1" spc="10">
                <a:latin typeface="Arial"/>
                <a:cs typeface="Arial"/>
              </a:rPr>
              <a:t> </a:t>
            </a:r>
            <a:r>
              <a:rPr sz="1200" b="1" spc="25">
                <a:latin typeface="Arial"/>
                <a:cs typeface="Arial"/>
              </a:rPr>
              <a:t>процесу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65">
                <a:latin typeface="Arial"/>
                <a:cs typeface="Arial"/>
              </a:rPr>
              <a:t>та </a:t>
            </a:r>
            <a:r>
              <a:rPr sz="1200" b="1" spc="40">
                <a:latin typeface="Arial"/>
                <a:cs typeface="Arial"/>
              </a:rPr>
              <a:t>реалıзацıю </a:t>
            </a:r>
            <a:r>
              <a:rPr sz="1200" b="1" spc="20">
                <a:latin typeface="Arial"/>
                <a:cs typeface="Arial"/>
              </a:rPr>
              <a:t>пıдходу</a:t>
            </a:r>
            <a:r>
              <a:rPr sz="1200" b="1" spc="20">
                <a:latin typeface="Tahoma"/>
                <a:cs typeface="Tahoma"/>
              </a:rPr>
              <a:t>, </a:t>
            </a:r>
            <a:r>
              <a:rPr sz="1200" b="1" spc="35">
                <a:latin typeface="Arial"/>
                <a:cs typeface="Arial"/>
              </a:rPr>
              <a:t>заснованого </a:t>
            </a:r>
            <a:r>
              <a:rPr sz="1200" b="1" spc="60">
                <a:latin typeface="Arial"/>
                <a:cs typeface="Arial"/>
              </a:rPr>
              <a:t>на </a:t>
            </a:r>
            <a:r>
              <a:rPr sz="1200" b="1" spc="65">
                <a:latin typeface="Arial"/>
                <a:cs typeface="Arial"/>
              </a:rPr>
              <a:t> </a:t>
            </a:r>
            <a:r>
              <a:rPr sz="1200" b="1" spc="40">
                <a:latin typeface="Arial"/>
                <a:cs typeface="Arial"/>
              </a:rPr>
              <a:t>правах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65">
                <a:latin typeface="Arial"/>
                <a:cs typeface="Arial"/>
              </a:rPr>
              <a:t>людини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00"/>
              </a:lnSpc>
            </a:pPr>
            <a:r>
              <a:rPr sz="1200" b="1" spc="10">
                <a:latin typeface="Tahoma"/>
                <a:cs typeface="Tahoma"/>
              </a:rPr>
              <a:t>(</a:t>
            </a:r>
            <a:r>
              <a:rPr sz="1200" i="1" spc="10">
                <a:latin typeface="Arial"/>
                <a:cs typeface="Arial"/>
              </a:rPr>
              <a:t>вивчення</a:t>
            </a:r>
            <a:r>
              <a:rPr sz="1200" i="1" spc="-5">
                <a:latin typeface="Arial"/>
                <a:cs typeface="Arial"/>
              </a:rPr>
              <a:t> </a:t>
            </a:r>
            <a:r>
              <a:rPr sz="1200" i="1">
                <a:latin typeface="Arial"/>
                <a:cs typeface="Arial"/>
              </a:rPr>
              <a:t>документацıї</a:t>
            </a:r>
            <a:r>
              <a:rPr sz="1200" b="1" i="1">
                <a:latin typeface="Verdana"/>
                <a:cs typeface="Verdana"/>
              </a:rPr>
              <a:t>,</a:t>
            </a:r>
            <a:r>
              <a:rPr sz="1200" b="1" i="1" spc="-80">
                <a:latin typeface="Verdana"/>
                <a:cs typeface="Verdana"/>
              </a:rPr>
              <a:t> </a:t>
            </a:r>
            <a:r>
              <a:rPr sz="1200" i="1" spc="5">
                <a:latin typeface="Arial"/>
                <a:cs typeface="Arial"/>
              </a:rPr>
              <a:t>опитування</a:t>
            </a:r>
            <a:r>
              <a:rPr sz="1200" b="1" i="1" spc="5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1102" y="2551446"/>
            <a:ext cx="4037329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  <a:tabLst>
                <a:tab pos="906144" algn="l"/>
              </a:tabLst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	</a:t>
            </a:r>
            <a:r>
              <a:rPr sz="1950" b="1" spc="-75" baseline="2136">
                <a:latin typeface="Tahoma"/>
                <a:cs typeface="Tahoma"/>
              </a:rPr>
              <a:t>1.2.2.2.</a:t>
            </a:r>
            <a:r>
              <a:rPr sz="1950" b="1" spc="-30" baseline="2136">
                <a:latin typeface="Tahoma"/>
                <a:cs typeface="Tahoma"/>
              </a:rPr>
              <a:t> </a:t>
            </a:r>
            <a:r>
              <a:rPr sz="1950" b="1" spc="75" baseline="2136">
                <a:latin typeface="Arial"/>
                <a:cs typeface="Arial"/>
              </a:rPr>
              <a:t>Частка</a:t>
            </a:r>
            <a:r>
              <a:rPr sz="1950" b="1" spc="7" baseline="2136">
                <a:latin typeface="Arial"/>
                <a:cs typeface="Arial"/>
              </a:rPr>
              <a:t> </a:t>
            </a:r>
            <a:r>
              <a:rPr sz="1950" b="1" spc="82" baseline="2136">
                <a:latin typeface="Arial"/>
                <a:cs typeface="Arial"/>
              </a:rPr>
              <a:t>учасникıв</a:t>
            </a:r>
            <a:r>
              <a:rPr sz="1950" b="1" baseline="2136">
                <a:latin typeface="Arial"/>
                <a:cs typeface="Arial"/>
              </a:rPr>
              <a:t> </a:t>
            </a:r>
            <a:r>
              <a:rPr sz="1950" b="1" spc="30" baseline="2136">
                <a:latin typeface="Arial"/>
                <a:cs typeface="Arial"/>
              </a:rPr>
              <a:t>освıтнього</a:t>
            </a:r>
            <a:endParaRPr sz="1950" baseline="2136">
              <a:latin typeface="Arial"/>
              <a:cs typeface="Arial"/>
            </a:endParaRPr>
          </a:p>
          <a:p>
            <a:pPr marL="893444" algn="ctr">
              <a:lnSpc>
                <a:spcPts val="894"/>
              </a:lnSpc>
            </a:pPr>
            <a:r>
              <a:rPr sz="1300" b="1" spc="15">
                <a:latin typeface="Arial"/>
                <a:cs typeface="Arial"/>
              </a:rPr>
              <a:t>процесу</a:t>
            </a:r>
            <a:r>
              <a:rPr sz="1300" b="1" spc="15">
                <a:latin typeface="Tahoma"/>
                <a:cs typeface="Tahoma"/>
              </a:rPr>
              <a:t>,</a:t>
            </a:r>
            <a:r>
              <a:rPr sz="1300" b="1" spc="-30">
                <a:latin typeface="Tahoma"/>
                <a:cs typeface="Tahoma"/>
              </a:rPr>
              <a:t> </a:t>
            </a:r>
            <a:r>
              <a:rPr sz="1300" b="1" spc="60">
                <a:latin typeface="Arial"/>
                <a:cs typeface="Arial"/>
              </a:rPr>
              <a:t>ознайомлених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ıз</a:t>
            </a:r>
            <a:endParaRPr sz="1300">
              <a:latin typeface="Arial"/>
              <a:cs typeface="Arial"/>
            </a:endParaRPr>
          </a:p>
          <a:p>
            <a:pPr marL="1066165" marR="165100" algn="ctr">
              <a:lnSpc>
                <a:spcPts val="1280"/>
              </a:lnSpc>
              <a:spcBef>
                <a:spcPts val="130"/>
              </a:spcBef>
            </a:pPr>
            <a:r>
              <a:rPr sz="1300" b="1" spc="65">
                <a:latin typeface="Arial"/>
                <a:cs typeface="Arial"/>
              </a:rPr>
              <a:t>правилами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поведıнки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у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освıти</a:t>
            </a:r>
            <a:endParaRPr sz="1300">
              <a:latin typeface="Arial"/>
              <a:cs typeface="Arial"/>
            </a:endParaRPr>
          </a:p>
          <a:p>
            <a:pPr marL="893444" algn="ctr">
              <a:lnSpc>
                <a:spcPts val="1275"/>
              </a:lnSpc>
            </a:pPr>
            <a:r>
              <a:rPr sz="1300" b="1" i="1" spc="-15">
                <a:latin typeface="Verdana"/>
                <a:cs typeface="Verdana"/>
              </a:rPr>
              <a:t>(</a:t>
            </a:r>
            <a:r>
              <a:rPr sz="1300" i="1" spc="-15">
                <a:latin typeface="Arial"/>
                <a:cs typeface="Arial"/>
              </a:rPr>
              <a:t>опитування</a:t>
            </a:r>
            <a:r>
              <a:rPr sz="1300" b="1" i="1" spc="-15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9239" y="4731170"/>
            <a:ext cx="3063240" cy="7092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9215" marR="5080" indent="-5715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1.2.2.3. </a:t>
            </a:r>
            <a:r>
              <a:rPr sz="1300" spc="5">
                <a:latin typeface="Lucida Sans Unicode"/>
                <a:cs typeface="Lucida Sans Unicode"/>
              </a:rPr>
              <a:t>Учасники </a:t>
            </a:r>
            <a:r>
              <a:rPr sz="1300" spc="-10">
                <a:latin typeface="Lucida Sans Unicode"/>
                <a:cs typeface="Lucida Sans Unicode"/>
              </a:rPr>
              <a:t>освıтнього </a:t>
            </a:r>
            <a:r>
              <a:rPr sz="1300" spc="-25">
                <a:latin typeface="Lucida Sans Unicode"/>
                <a:cs typeface="Lucida Sans Unicode"/>
              </a:rPr>
              <a:t>процесу </a:t>
            </a:r>
            <a:r>
              <a:rPr sz="1300" spc="-400">
                <a:latin typeface="Lucida Sans Unicode"/>
                <a:cs typeface="Lucida Sans Unicode"/>
              </a:rPr>
              <a:t> </a:t>
            </a:r>
            <a:r>
              <a:rPr sz="1300" spc="-5">
                <a:latin typeface="Lucida Sans Unicode"/>
                <a:cs typeface="Lucida Sans Unicode"/>
              </a:rPr>
              <a:t>дотримуються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10">
                <a:latin typeface="Lucida Sans Unicode"/>
                <a:cs typeface="Lucida Sans Unicode"/>
              </a:rPr>
              <a:t>прийнятих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25">
                <a:latin typeface="Lucida Sans Unicode"/>
                <a:cs typeface="Lucida Sans Unicode"/>
              </a:rPr>
              <a:t>у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30">
                <a:latin typeface="Lucida Sans Unicode"/>
                <a:cs typeface="Lucida Sans Unicode"/>
              </a:rPr>
              <a:t>закладı</a:t>
            </a:r>
            <a:endParaRPr sz="1300">
              <a:latin typeface="Lucida Sans Unicode"/>
              <a:cs typeface="Lucida Sans Unicode"/>
            </a:endParaRPr>
          </a:p>
          <a:p>
            <a:pPr marL="497840">
              <a:lnSpc>
                <a:spcPts val="1130"/>
              </a:lnSpc>
            </a:pPr>
            <a:r>
              <a:rPr sz="1300" spc="-10">
                <a:latin typeface="Lucida Sans Unicode"/>
                <a:cs typeface="Lucida Sans Unicode"/>
              </a:rPr>
              <a:t>освıти</a:t>
            </a:r>
            <a:r>
              <a:rPr sz="1300" spc="-55">
                <a:latin typeface="Lucida Sans Unicode"/>
                <a:cs typeface="Lucida Sans Unicode"/>
              </a:rPr>
              <a:t> </a:t>
            </a:r>
            <a:r>
              <a:rPr sz="1300" spc="5">
                <a:latin typeface="Lucida Sans Unicode"/>
                <a:cs typeface="Lucida Sans Unicode"/>
              </a:rPr>
              <a:t>правил</a:t>
            </a:r>
            <a:r>
              <a:rPr sz="1300" spc="-50">
                <a:latin typeface="Lucida Sans Unicode"/>
                <a:cs typeface="Lucida Sans Unicode"/>
              </a:rPr>
              <a:t> </a:t>
            </a:r>
            <a:r>
              <a:rPr sz="1300" spc="-15">
                <a:latin typeface="Lucida Sans Unicode"/>
                <a:cs typeface="Lucida Sans Unicode"/>
              </a:rPr>
              <a:t>поведıнки</a:t>
            </a:r>
            <a:endParaRPr sz="1300">
              <a:latin typeface="Lucida Sans Unicode"/>
              <a:cs typeface="Lucida Sans Unicode"/>
            </a:endParaRPr>
          </a:p>
          <a:p>
            <a:pPr marL="281305">
              <a:lnSpc>
                <a:spcPts val="1415"/>
              </a:lnSpc>
            </a:pPr>
            <a:r>
              <a:rPr sz="1300" b="1" spc="-10">
                <a:latin typeface="Tahoma"/>
                <a:cs typeface="Tahoma"/>
              </a:rPr>
              <a:t>(</a:t>
            </a:r>
            <a:r>
              <a:rPr sz="1300" i="1" spc="-10">
                <a:latin typeface="Arial"/>
                <a:cs typeface="Arial"/>
              </a:rPr>
              <a:t>спостереження</a:t>
            </a:r>
            <a:r>
              <a:rPr sz="1300" b="1" i="1" spc="-10">
                <a:latin typeface="Verdana"/>
                <a:cs typeface="Verdana"/>
              </a:rPr>
              <a:t>,</a:t>
            </a:r>
            <a:r>
              <a:rPr sz="1300" b="1" i="1" spc="-95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6929" y="2935534"/>
            <a:ext cx="2216785" cy="1181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3515" marR="5080" indent="-171450">
              <a:lnSpc>
                <a:spcPts val="1260"/>
              </a:lnSpc>
              <a:spcBef>
                <a:spcPts val="395"/>
              </a:spcBef>
            </a:pPr>
            <a:r>
              <a:rPr sz="1300" b="1" spc="-55">
                <a:solidFill>
                  <a:srgbClr val="F6F6F6"/>
                </a:solidFill>
                <a:latin typeface="Tahoma"/>
                <a:cs typeface="Tahoma"/>
              </a:rPr>
              <a:t>1.2.2.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Правила </a:t>
            </a:r>
            <a:r>
              <a:rPr sz="1300" b="1" spc="60">
                <a:solidFill>
                  <a:srgbClr val="F6F6F6"/>
                </a:solidFill>
                <a:latin typeface="Arial"/>
                <a:cs typeface="Arial"/>
              </a:rPr>
              <a:t>поведıнки </a:t>
            </a:r>
            <a:r>
              <a:rPr sz="1300" b="1" spc="-3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учасникıв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освıтнього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10"/>
              </a:lnSpc>
            </a:pP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процесу</a:t>
            </a:r>
            <a:r>
              <a:rPr sz="130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15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r>
              <a:rPr sz="130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endParaRPr sz="1300">
              <a:latin typeface="Arial"/>
              <a:cs typeface="Arial"/>
            </a:endParaRPr>
          </a:p>
          <a:p>
            <a:pPr marL="23495" marR="15875" algn="ctr">
              <a:lnSpc>
                <a:spcPts val="1260"/>
              </a:lnSpc>
              <a:spcBef>
                <a:spcPts val="140"/>
              </a:spcBef>
            </a:pP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забезпечують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60">
                <a:solidFill>
                  <a:srgbClr val="F6F6F6"/>
                </a:solidFill>
                <a:latin typeface="Arial"/>
                <a:cs typeface="Arial"/>
              </a:rPr>
              <a:t>дотримання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етичних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норм</a:t>
            </a:r>
            <a:r>
              <a:rPr sz="1300" b="1" spc="3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повагу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до гıдностı</a:t>
            </a:r>
            <a:r>
              <a:rPr sz="130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-37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прав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3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>
                <a:solidFill>
                  <a:srgbClr val="F6F6F6"/>
                </a:solidFill>
                <a:latin typeface="Arial"/>
                <a:cs typeface="Arial"/>
              </a:rPr>
              <a:t>свобод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людини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6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2913" y="3468864"/>
            <a:ext cx="1914525" cy="198120"/>
          </a:xfrm>
          <a:custGeom>
            <a:avLst/>
            <a:gdLst/>
            <a:ahLst/>
            <a:cxnLst/>
            <a:rect l="l" t="t" r="r" b="b"/>
            <a:pathLst>
              <a:path w="1914525" h="198120">
                <a:moveTo>
                  <a:pt x="0" y="197598"/>
                </a:moveTo>
                <a:lnTo>
                  <a:pt x="1913945" y="0"/>
                </a:lnTo>
              </a:path>
            </a:pathLst>
          </a:custGeom>
          <a:ln w="47624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454413" y="326725"/>
            <a:ext cx="4582795" cy="1348740"/>
            <a:chOff x="3454413" y="326725"/>
            <a:chExt cx="4582795" cy="1348740"/>
          </a:xfrm>
        </p:grpSpPr>
        <p:sp>
          <p:nvSpPr>
            <p:cNvPr id="6" name="object 6"/>
            <p:cNvSpPr/>
            <p:nvPr/>
          </p:nvSpPr>
          <p:spPr>
            <a:xfrm>
              <a:off x="4205875" y="326725"/>
              <a:ext cx="3831590" cy="1348740"/>
            </a:xfrm>
            <a:custGeom>
              <a:avLst/>
              <a:gdLst/>
              <a:ahLst/>
              <a:cxnLst/>
              <a:rect l="l" t="t" r="r" b="b"/>
              <a:pathLst>
                <a:path w="3831590" h="1348739">
                  <a:moveTo>
                    <a:pt x="3731026" y="1348239"/>
                  </a:moveTo>
                  <a:lnTo>
                    <a:pt x="104579" y="1348239"/>
                  </a:lnTo>
                  <a:lnTo>
                    <a:pt x="79968" y="1343252"/>
                  </a:lnTo>
                  <a:lnTo>
                    <a:pt x="38378" y="1315177"/>
                  </a:lnTo>
                  <a:lnTo>
                    <a:pt x="10303" y="1273587"/>
                  </a:lnTo>
                  <a:lnTo>
                    <a:pt x="0" y="1222736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704787" y="0"/>
                  </a:lnTo>
                  <a:lnTo>
                    <a:pt x="3755638" y="10303"/>
                  </a:lnTo>
                  <a:lnTo>
                    <a:pt x="3797229" y="38378"/>
                  </a:lnTo>
                  <a:lnTo>
                    <a:pt x="3825303" y="79968"/>
                  </a:lnTo>
                  <a:lnTo>
                    <a:pt x="3831134" y="108747"/>
                  </a:lnTo>
                  <a:lnTo>
                    <a:pt x="3831134" y="1244808"/>
                  </a:lnTo>
                  <a:lnTo>
                    <a:pt x="3825303" y="1273587"/>
                  </a:lnTo>
                  <a:lnTo>
                    <a:pt x="3797229" y="1315177"/>
                  </a:lnTo>
                  <a:lnTo>
                    <a:pt x="3755638" y="1343252"/>
                  </a:lnTo>
                  <a:lnTo>
                    <a:pt x="3731026" y="1348239"/>
                  </a:lnTo>
                  <a:close/>
                </a:path>
              </a:pathLst>
            </a:custGeom>
            <a:solidFill>
              <a:srgbClr val="D94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4413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4011" y="507367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pic>
        <p:nvPicPr>
          <p:cNvPr id="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6242" y="1787488"/>
            <a:ext cx="9439980" cy="50386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15748" y="1885653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3736" y="29333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9411" y="4261765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4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0920" y="352768"/>
            <a:ext cx="3388995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23825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1.2.3.1. </a:t>
            </a:r>
            <a:r>
              <a:rPr sz="1300" b="1" spc="25">
                <a:latin typeface="Arial"/>
                <a:cs typeface="Arial"/>
              </a:rPr>
              <a:t>З </a:t>
            </a:r>
            <a:r>
              <a:rPr sz="1300" b="1" spc="55">
                <a:latin typeface="Arial"/>
                <a:cs typeface="Arial"/>
              </a:rPr>
              <a:t>метою </a:t>
            </a:r>
            <a:r>
              <a:rPr sz="1300" b="1" spc="45">
                <a:latin typeface="Arial"/>
                <a:cs typeface="Arial"/>
              </a:rPr>
              <a:t>запобıгання </a:t>
            </a:r>
            <a:r>
              <a:rPr sz="1300" b="1" spc="75">
                <a:latin typeface="Arial"/>
                <a:cs typeface="Arial"/>
              </a:rPr>
              <a:t>рıзним </a:t>
            </a:r>
            <a:r>
              <a:rPr sz="1300" b="1" spc="8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проявам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насильства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-30">
                <a:latin typeface="Tahoma"/>
                <a:cs typeface="Tahoma"/>
              </a:rPr>
              <a:t>(</a:t>
            </a:r>
            <a:r>
              <a:rPr sz="1300" b="1" spc="-30">
                <a:latin typeface="Arial"/>
                <a:cs typeface="Arial"/>
              </a:rPr>
              <a:t>у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закладı</a:t>
            </a:r>
            <a:r>
              <a:rPr sz="1300" b="1" spc="20">
                <a:latin typeface="Arial"/>
                <a:cs typeface="Arial"/>
              </a:rPr>
              <a:t> освıти</a:t>
            </a:r>
            <a:r>
              <a:rPr sz="1300" b="1" spc="20"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marL="170815" marR="163195" indent="-635" algn="ctr">
              <a:lnSpc>
                <a:spcPct val="81700"/>
              </a:lnSpc>
            </a:pPr>
            <a:r>
              <a:rPr sz="1300" b="1" spc="65">
                <a:latin typeface="Arial"/>
                <a:cs typeface="Arial"/>
              </a:rPr>
              <a:t>за </a:t>
            </a:r>
            <a:r>
              <a:rPr sz="1300" b="1" spc="55">
                <a:latin typeface="Arial"/>
                <a:cs typeface="Arial"/>
              </a:rPr>
              <a:t>його </a:t>
            </a:r>
            <a:r>
              <a:rPr sz="1300" b="1" spc="114">
                <a:latin typeface="Arial"/>
                <a:cs typeface="Arial"/>
              </a:rPr>
              <a:t>межами </a:t>
            </a:r>
            <a:r>
              <a:rPr sz="1300" b="1" spc="-20">
                <a:latin typeface="Arial"/>
                <a:cs typeface="Arial"/>
              </a:rPr>
              <a:t>та</a:t>
            </a:r>
            <a:r>
              <a:rPr sz="1300" b="1" spc="-20">
                <a:latin typeface="Tahoma"/>
                <a:cs typeface="Tahoma"/>
              </a:rPr>
              <a:t>/</a:t>
            </a:r>
            <a:r>
              <a:rPr sz="1300" b="1" spc="-20">
                <a:latin typeface="Arial"/>
                <a:cs typeface="Arial"/>
              </a:rPr>
              <a:t>або </a:t>
            </a:r>
            <a:r>
              <a:rPr sz="1300" b="1" spc="25">
                <a:latin typeface="Arial"/>
                <a:cs typeface="Arial"/>
              </a:rPr>
              <a:t>вдома</a:t>
            </a:r>
            <a:r>
              <a:rPr sz="1300" b="1" spc="25">
                <a:latin typeface="Tahoma"/>
                <a:cs typeface="Tahoma"/>
              </a:rPr>
              <a:t>) </a:t>
            </a:r>
            <a:r>
              <a:rPr sz="1300" b="1" spc="30">
                <a:latin typeface="Tahoma"/>
                <a:cs typeface="Tahoma"/>
              </a:rPr>
              <a:t> </a:t>
            </a:r>
            <a:r>
              <a:rPr sz="1300" b="1" spc="20">
                <a:latin typeface="Arial"/>
                <a:cs typeface="Arial"/>
              </a:rPr>
              <a:t>здıйснюється </a:t>
            </a:r>
            <a:r>
              <a:rPr sz="1300" b="1" spc="50">
                <a:latin typeface="Arial"/>
                <a:cs typeface="Arial"/>
              </a:rPr>
              <a:t>аналıз </a:t>
            </a:r>
            <a:r>
              <a:rPr sz="1300" b="1" spc="85">
                <a:latin typeface="Arial"/>
                <a:cs typeface="Arial"/>
              </a:rPr>
              <a:t>причин </a:t>
            </a:r>
            <a:r>
              <a:rPr sz="1300" b="1" spc="9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вıдсутностı </a:t>
            </a:r>
            <a:r>
              <a:rPr sz="1300" b="1" spc="45">
                <a:latin typeface="Arial"/>
                <a:cs typeface="Arial"/>
              </a:rPr>
              <a:t>учнıв </a:t>
            </a:r>
            <a:r>
              <a:rPr sz="1300" b="1" spc="65">
                <a:latin typeface="Arial"/>
                <a:cs typeface="Arial"/>
              </a:rPr>
              <a:t>на </a:t>
            </a:r>
            <a:r>
              <a:rPr sz="1300" b="1" spc="45">
                <a:latin typeface="Arial"/>
                <a:cs typeface="Arial"/>
              </a:rPr>
              <a:t>заняттях </a:t>
            </a: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вживаються </a:t>
            </a:r>
            <a:r>
              <a:rPr sz="1300" b="1" spc="30">
                <a:latin typeface="Arial"/>
                <a:cs typeface="Arial"/>
              </a:rPr>
              <a:t>вıдповıднı </a:t>
            </a:r>
            <a:r>
              <a:rPr sz="1300" b="1" spc="50">
                <a:latin typeface="Arial"/>
                <a:cs typeface="Arial"/>
              </a:rPr>
              <a:t>заходи </a:t>
            </a:r>
            <a:r>
              <a:rPr sz="1300" b="1" spc="55">
                <a:latin typeface="Arial"/>
                <a:cs typeface="Arial"/>
              </a:rPr>
              <a:t> </a:t>
            </a: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вивчення</a:t>
            </a:r>
            <a:r>
              <a:rPr sz="1300" i="1" spc="15">
                <a:latin typeface="Arial"/>
                <a:cs typeface="Arial"/>
              </a:rPr>
              <a:t> </a:t>
            </a:r>
            <a:r>
              <a:rPr sz="1300" i="1" spc="-5">
                <a:latin typeface="Arial"/>
                <a:cs typeface="Arial"/>
              </a:rPr>
              <a:t>документацıї</a:t>
            </a:r>
            <a:r>
              <a:rPr sz="1300" b="1" i="1" spc="-5">
                <a:latin typeface="Verdana"/>
                <a:cs typeface="Verdana"/>
              </a:rPr>
              <a:t>,</a:t>
            </a:r>
            <a:r>
              <a:rPr sz="1300" b="1" i="1" spc="-7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9615" y="1944258"/>
            <a:ext cx="3072765" cy="5473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8590" marR="140970" indent="29209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1.2.3.2. </a:t>
            </a:r>
            <a:r>
              <a:rPr sz="1300" b="1" spc="55">
                <a:latin typeface="Arial"/>
                <a:cs typeface="Arial"/>
              </a:rPr>
              <a:t>Заклад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25">
                <a:latin typeface="Arial"/>
                <a:cs typeface="Arial"/>
              </a:rPr>
              <a:t>реагує </a:t>
            </a:r>
            <a:r>
              <a:rPr sz="1300" b="1" spc="65">
                <a:latin typeface="Arial"/>
                <a:cs typeface="Arial"/>
              </a:rPr>
              <a:t>на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звернення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про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80">
                <a:latin typeface="Arial"/>
                <a:cs typeface="Arial"/>
              </a:rPr>
              <a:t>випадки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булıнгу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300" b="1" i="1" spc="-5">
                <a:latin typeface="Verdana"/>
                <a:cs typeface="Verdana"/>
              </a:rPr>
              <a:t>(</a:t>
            </a:r>
            <a:r>
              <a:rPr sz="1300" i="1" spc="-5">
                <a:latin typeface="Arial"/>
                <a:cs typeface="Arial"/>
              </a:rPr>
              <a:t>вивчення</a:t>
            </a:r>
            <a:r>
              <a:rPr sz="1300" i="1" spc="5">
                <a:latin typeface="Arial"/>
                <a:cs typeface="Arial"/>
              </a:rPr>
              <a:t> </a:t>
            </a:r>
            <a:r>
              <a:rPr sz="1300" i="1" spc="-5">
                <a:latin typeface="Arial"/>
                <a:cs typeface="Arial"/>
              </a:rPr>
              <a:t>документацıї</a:t>
            </a:r>
            <a:r>
              <a:rPr sz="1300" b="1" i="1" spc="-5">
                <a:latin typeface="Verdana"/>
                <a:cs typeface="Verdana"/>
              </a:rPr>
              <a:t>,</a:t>
            </a:r>
            <a:r>
              <a:rPr sz="1300" b="1" i="1" spc="-8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2504" y="2933373"/>
            <a:ext cx="3051810" cy="1356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71145" marR="5080" indent="-259079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1.2.3.3. </a:t>
            </a:r>
            <a:r>
              <a:rPr sz="1300" spc="-20">
                <a:latin typeface="Lucida Sans Unicode"/>
                <a:cs typeface="Lucida Sans Unicode"/>
              </a:rPr>
              <a:t>Психологıчна </a:t>
            </a:r>
            <a:r>
              <a:rPr sz="1300" spc="-10">
                <a:latin typeface="Lucida Sans Unicode"/>
                <a:cs typeface="Lucida Sans Unicode"/>
              </a:rPr>
              <a:t>служба </a:t>
            </a:r>
            <a:r>
              <a:rPr sz="1300" spc="-25">
                <a:latin typeface="Lucida Sans Unicode"/>
                <a:cs typeface="Lucida Sans Unicode"/>
              </a:rPr>
              <a:t>закладу </a:t>
            </a:r>
            <a:r>
              <a:rPr sz="1300" spc="-400">
                <a:latin typeface="Lucida Sans Unicode"/>
                <a:cs typeface="Lucida Sans Unicode"/>
              </a:rPr>
              <a:t> </a:t>
            </a:r>
            <a:r>
              <a:rPr sz="1300" spc="-10">
                <a:latin typeface="Lucida Sans Unicode"/>
                <a:cs typeface="Lucida Sans Unicode"/>
              </a:rPr>
              <a:t>освıти </a:t>
            </a:r>
            <a:r>
              <a:rPr sz="1300" b="1">
                <a:latin typeface="Tahoma"/>
                <a:cs typeface="Tahoma"/>
              </a:rPr>
              <a:t>(</a:t>
            </a:r>
            <a:r>
              <a:rPr sz="1300">
                <a:latin typeface="Lucida Sans Unicode"/>
                <a:cs typeface="Lucida Sans Unicode"/>
              </a:rPr>
              <a:t>практичний </a:t>
            </a:r>
            <a:r>
              <a:rPr sz="1300" spc="-40">
                <a:latin typeface="Lucida Sans Unicode"/>
                <a:cs typeface="Lucida Sans Unicode"/>
              </a:rPr>
              <a:t>психолог</a:t>
            </a:r>
            <a:r>
              <a:rPr sz="1300" b="1" spc="-40">
                <a:latin typeface="Tahoma"/>
                <a:cs typeface="Tahoma"/>
              </a:rPr>
              <a:t>, </a:t>
            </a:r>
            <a:r>
              <a:rPr sz="1300" b="1" spc="-35">
                <a:latin typeface="Tahoma"/>
                <a:cs typeface="Tahoma"/>
              </a:rPr>
              <a:t> </a:t>
            </a:r>
            <a:r>
              <a:rPr sz="1300" spc="-5">
                <a:latin typeface="Lucida Sans Unicode"/>
                <a:cs typeface="Lucida Sans Unicode"/>
              </a:rPr>
              <a:t>соцıальний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50">
                <a:latin typeface="Lucida Sans Unicode"/>
                <a:cs typeface="Lucida Sans Unicode"/>
              </a:rPr>
              <a:t>педагог</a:t>
            </a:r>
            <a:r>
              <a:rPr sz="1300" b="1" spc="-50">
                <a:latin typeface="Tahoma"/>
                <a:cs typeface="Tahoma"/>
              </a:rPr>
              <a:t>)</a:t>
            </a:r>
            <a:r>
              <a:rPr sz="1300" b="1" spc="-5">
                <a:latin typeface="Tahoma"/>
                <a:cs typeface="Tahoma"/>
              </a:rPr>
              <a:t> </a:t>
            </a:r>
            <a:r>
              <a:rPr sz="1300" spc="-25">
                <a:latin typeface="Lucida Sans Unicode"/>
                <a:cs typeface="Lucida Sans Unicode"/>
              </a:rPr>
              <a:t>здıйснює </a:t>
            </a:r>
            <a:r>
              <a:rPr sz="1300" spc="-20">
                <a:latin typeface="Lucida Sans Unicode"/>
                <a:cs typeface="Lucida Sans Unicode"/>
              </a:rPr>
              <a:t> </a:t>
            </a:r>
            <a:r>
              <a:rPr sz="1300" spc="-15">
                <a:latin typeface="Lucida Sans Unicode"/>
                <a:cs typeface="Lucida Sans Unicode"/>
              </a:rPr>
              <a:t>системну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20">
                <a:latin typeface="Lucida Sans Unicode"/>
                <a:cs typeface="Lucida Sans Unicode"/>
              </a:rPr>
              <a:t>роботу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10">
                <a:latin typeface="Lucida Sans Unicode"/>
                <a:cs typeface="Lucida Sans Unicode"/>
              </a:rPr>
              <a:t>з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20">
                <a:latin typeface="Lucida Sans Unicode"/>
                <a:cs typeface="Lucida Sans Unicode"/>
              </a:rPr>
              <a:t>виявлення</a:t>
            </a:r>
            <a:r>
              <a:rPr sz="1300" b="1" spc="20"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marR="40005" algn="ctr">
              <a:lnSpc>
                <a:spcPts val="1120"/>
              </a:lnSpc>
            </a:pPr>
            <a:r>
              <a:rPr sz="1300">
                <a:latin typeface="Lucida Sans Unicode"/>
                <a:cs typeface="Lucida Sans Unicode"/>
              </a:rPr>
              <a:t>реагування</a:t>
            </a:r>
            <a:r>
              <a:rPr sz="1300" spc="-50">
                <a:latin typeface="Lucida Sans Unicode"/>
                <a:cs typeface="Lucida Sans Unicode"/>
              </a:rPr>
              <a:t> </a:t>
            </a:r>
            <a:r>
              <a:rPr sz="1300" spc="-10">
                <a:latin typeface="Lucida Sans Unicode"/>
                <a:cs typeface="Lucida Sans Unicode"/>
              </a:rPr>
              <a:t>та</a:t>
            </a:r>
            <a:r>
              <a:rPr sz="1300" spc="-50">
                <a:latin typeface="Lucida Sans Unicode"/>
                <a:cs typeface="Lucida Sans Unicode"/>
              </a:rPr>
              <a:t> </a:t>
            </a:r>
            <a:r>
              <a:rPr sz="1300" spc="-5">
                <a:latin typeface="Lucida Sans Unicode"/>
                <a:cs typeface="Lucida Sans Unicode"/>
              </a:rPr>
              <a:t>запобıгання</a:t>
            </a:r>
            <a:r>
              <a:rPr sz="1300" spc="-50">
                <a:latin typeface="Lucida Sans Unicode"/>
                <a:cs typeface="Lucida Sans Unicode"/>
              </a:rPr>
              <a:t> </a:t>
            </a:r>
            <a:r>
              <a:rPr sz="1300" spc="-30">
                <a:latin typeface="Lucida Sans Unicode"/>
                <a:cs typeface="Lucida Sans Unicode"/>
              </a:rPr>
              <a:t>булıнгу</a:t>
            </a:r>
            <a:r>
              <a:rPr sz="1300" b="1" spc="-30"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marL="19685" marR="59690" algn="ctr">
              <a:lnSpc>
                <a:spcPts val="1270"/>
              </a:lnSpc>
              <a:spcBef>
                <a:spcPts val="140"/>
              </a:spcBef>
            </a:pPr>
            <a:r>
              <a:rPr sz="1300">
                <a:latin typeface="Lucida Sans Unicode"/>
                <a:cs typeface="Lucida Sans Unicode"/>
              </a:rPr>
              <a:t>ıншому насильству </a:t>
            </a:r>
            <a:r>
              <a:rPr sz="1300" b="1" spc="-25">
                <a:latin typeface="Tahoma"/>
                <a:cs typeface="Tahoma"/>
              </a:rPr>
              <a:t>(</a:t>
            </a:r>
            <a:r>
              <a:rPr sz="1300" spc="-25">
                <a:latin typeface="Lucida Sans Unicode"/>
                <a:cs typeface="Lucida Sans Unicode"/>
              </a:rPr>
              <a:t>дıагностування</a:t>
            </a:r>
            <a:r>
              <a:rPr sz="1300" b="1" spc="-25">
                <a:latin typeface="Tahoma"/>
                <a:cs typeface="Tahoma"/>
              </a:rPr>
              <a:t>, </a:t>
            </a:r>
            <a:r>
              <a:rPr sz="1300" b="1" spc="-370">
                <a:latin typeface="Tahoma"/>
                <a:cs typeface="Tahoma"/>
              </a:rPr>
              <a:t> </a:t>
            </a:r>
            <a:r>
              <a:rPr sz="1300" spc="-15">
                <a:latin typeface="Lucida Sans Unicode"/>
                <a:cs typeface="Lucida Sans Unicode"/>
              </a:rPr>
              <a:t>ıндивıдуальна </a:t>
            </a:r>
            <a:r>
              <a:rPr sz="1300" spc="-20">
                <a:latin typeface="Lucida Sans Unicode"/>
                <a:cs typeface="Lucida Sans Unicode"/>
              </a:rPr>
              <a:t>робота</a:t>
            </a:r>
            <a:r>
              <a:rPr sz="1300" b="1" spc="-20">
                <a:latin typeface="Tahoma"/>
                <a:cs typeface="Tahoma"/>
              </a:rPr>
              <a:t>, </a:t>
            </a:r>
            <a:r>
              <a:rPr sz="1300" spc="-20">
                <a:latin typeface="Lucida Sans Unicode"/>
                <a:cs typeface="Lucida Sans Unicode"/>
              </a:rPr>
              <a:t>тренıнговı </a:t>
            </a:r>
            <a:r>
              <a:rPr sz="1300" spc="-15">
                <a:latin typeface="Lucida Sans Unicode"/>
                <a:cs typeface="Lucida Sans Unicode"/>
              </a:rPr>
              <a:t> </a:t>
            </a:r>
            <a:r>
              <a:rPr sz="1300" spc="10">
                <a:latin typeface="Lucida Sans Unicode"/>
                <a:cs typeface="Lucida Sans Unicode"/>
              </a:rPr>
              <a:t>заняття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25">
                <a:latin typeface="Lucida Sans Unicode"/>
                <a:cs typeface="Lucida Sans Unicode"/>
              </a:rPr>
              <a:t>тощо</a:t>
            </a:r>
            <a:r>
              <a:rPr sz="1300" b="1" spc="-25">
                <a:latin typeface="Tahoma"/>
                <a:cs typeface="Tahoma"/>
              </a:rPr>
              <a:t>)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-5">
                <a:latin typeface="Tahoma"/>
                <a:cs typeface="Tahoma"/>
              </a:rPr>
              <a:t>(</a:t>
            </a:r>
            <a:r>
              <a:rPr sz="1300" i="1" spc="-5">
                <a:latin typeface="Arial"/>
                <a:cs typeface="Arial"/>
              </a:rPr>
              <a:t>опитування</a:t>
            </a:r>
            <a:r>
              <a:rPr sz="1300" b="1" i="1" spc="-5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05660" y="4716507"/>
            <a:ext cx="3028315" cy="8712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11760" algn="just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1.2.3.4. </a:t>
            </a:r>
            <a:r>
              <a:rPr sz="1300" b="1" spc="50">
                <a:latin typeface="Arial"/>
                <a:cs typeface="Arial"/>
              </a:rPr>
              <a:t>Частка </a:t>
            </a:r>
            <a:r>
              <a:rPr sz="1300" b="1" spc="45">
                <a:latin typeface="Arial"/>
                <a:cs typeface="Arial"/>
              </a:rPr>
              <a:t>учнıв </a:t>
            </a:r>
            <a:r>
              <a:rPr sz="1300" b="1" spc="50">
                <a:latin typeface="Tahoma"/>
                <a:cs typeface="Tahoma"/>
              </a:rPr>
              <a:t>(</a:t>
            </a:r>
            <a:r>
              <a:rPr sz="1300" b="1" spc="50">
                <a:latin typeface="Arial"/>
                <a:cs typeface="Arial"/>
              </a:rPr>
              <a:t>зокрема </a:t>
            </a:r>
            <a:r>
              <a:rPr sz="1300" b="1" spc="55">
                <a:latin typeface="Arial"/>
                <a:cs typeface="Arial"/>
              </a:rPr>
              <a:t>ıз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соцıально </a:t>
            </a:r>
            <a:r>
              <a:rPr sz="1300" b="1" spc="50">
                <a:latin typeface="Arial"/>
                <a:cs typeface="Arial"/>
              </a:rPr>
              <a:t>вразливих </a:t>
            </a:r>
            <a:r>
              <a:rPr sz="1300" b="1" spc="5">
                <a:latin typeface="Arial"/>
                <a:cs typeface="Arial"/>
              </a:rPr>
              <a:t>груп</a:t>
            </a:r>
            <a:r>
              <a:rPr sz="1300" b="1" spc="5">
                <a:latin typeface="Tahoma"/>
                <a:cs typeface="Tahoma"/>
              </a:rPr>
              <a:t>), </a:t>
            </a:r>
            <a:r>
              <a:rPr sz="1300" b="1" spc="60">
                <a:latin typeface="Arial"/>
                <a:cs typeface="Arial"/>
              </a:rPr>
              <a:t>якı </a:t>
            </a:r>
            <a:r>
              <a:rPr sz="1300" b="1" spc="15">
                <a:latin typeface="Arial"/>
                <a:cs typeface="Arial"/>
              </a:rPr>
              <a:t>в 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разı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потреби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отримують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300" b="1" spc="30">
                <a:latin typeface="Arial"/>
                <a:cs typeface="Arial"/>
              </a:rPr>
              <a:t>освıти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sz="1300" b="1" i="1" spc="-15">
                <a:latin typeface="Verdana"/>
                <a:cs typeface="Verdana"/>
              </a:rPr>
              <a:t>(</a:t>
            </a:r>
            <a:r>
              <a:rPr sz="1300" i="1" spc="-15">
                <a:latin typeface="Arial"/>
                <a:cs typeface="Arial"/>
              </a:rPr>
              <a:t>опитування</a:t>
            </a:r>
            <a:r>
              <a:rPr sz="1300" b="1" i="1" spc="-15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6841" y="2935533"/>
            <a:ext cx="2157095" cy="1500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9060" marR="91440" indent="217804">
              <a:lnSpc>
                <a:spcPts val="1260"/>
              </a:lnSpc>
              <a:spcBef>
                <a:spcPts val="395"/>
              </a:spcBef>
            </a:pPr>
            <a:r>
              <a:rPr sz="1300" b="1" spc="-55">
                <a:solidFill>
                  <a:srgbClr val="F6F6F6"/>
                </a:solidFill>
                <a:latin typeface="Tahoma"/>
                <a:cs typeface="Tahoma"/>
              </a:rPr>
              <a:t>1.2.3.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Керıвник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заступники</a:t>
            </a:r>
            <a:r>
              <a:rPr sz="1300" b="1" spc="-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керıвника </a:t>
            </a:r>
            <a:r>
              <a:rPr sz="1300" b="1" spc="-3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-70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л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30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-175">
                <a:solidFill>
                  <a:srgbClr val="F6F6F6"/>
                </a:solidFill>
                <a:latin typeface="Tahoma"/>
                <a:cs typeface="Tahoma"/>
              </a:rPr>
              <a:t>–</a:t>
            </a:r>
            <a:r>
              <a:rPr sz="130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150">
                <a:solidFill>
                  <a:srgbClr val="F6F6F6"/>
                </a:solidFill>
                <a:latin typeface="Arial"/>
                <a:cs typeface="Arial"/>
              </a:rPr>
              <a:t>к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р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300" b="1" spc="1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300" b="1" spc="130">
                <a:solidFill>
                  <a:srgbClr val="F6F6F6"/>
                </a:solidFill>
                <a:latin typeface="Arial"/>
                <a:cs typeface="Arial"/>
              </a:rPr>
              <a:t>и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ц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т</a:t>
            </a:r>
            <a:r>
              <a:rPr sz="1300" b="1" spc="1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300" b="1" spc="-65">
                <a:solidFill>
                  <a:srgbClr val="F6F6F6"/>
                </a:solidFill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105"/>
              </a:lnSpc>
            </a:pP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закладу</a:t>
            </a:r>
            <a:r>
              <a:rPr sz="130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300" b="1" spc="20">
                <a:solidFill>
                  <a:srgbClr val="F6F6F6"/>
                </a:solidFill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marL="12065" marR="5080" indent="-635" algn="ctr">
              <a:lnSpc>
                <a:spcPts val="1260"/>
              </a:lnSpc>
              <a:spcBef>
                <a:spcPts val="140"/>
              </a:spcBef>
            </a:pP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педагогıчнı 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працıвники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протидıють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булıнгу</a:t>
            </a:r>
            <a:r>
              <a:rPr sz="130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2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ıншому </a:t>
            </a:r>
            <a:r>
              <a:rPr sz="1300" b="1" spc="15">
                <a:solidFill>
                  <a:srgbClr val="F6F6F6"/>
                </a:solidFill>
                <a:latin typeface="Arial"/>
                <a:cs typeface="Arial"/>
              </a:rPr>
              <a:t>насильству</a:t>
            </a:r>
            <a:r>
              <a:rPr sz="1300" b="1" spc="1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2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дотримуються порядку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реагування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на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їх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прояви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7382" y="5756481"/>
            <a:ext cx="3172460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8542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1.2.3.5. </a:t>
            </a:r>
            <a:r>
              <a:rPr sz="1300" b="1" spc="55">
                <a:latin typeface="Arial"/>
                <a:cs typeface="Arial"/>
              </a:rPr>
              <a:t>Заклад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15">
                <a:latin typeface="Arial"/>
                <a:cs typeface="Arial"/>
              </a:rPr>
              <a:t>у </a:t>
            </a:r>
            <a:r>
              <a:rPr sz="1300" b="1" spc="65">
                <a:latin typeface="Arial"/>
                <a:cs typeface="Arial"/>
              </a:rPr>
              <a:t>випадку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виявлення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фактıв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булıнгу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ıншого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насильства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повıдомляє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органи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300" b="1" spc="50">
                <a:latin typeface="Arial"/>
                <a:cs typeface="Arial"/>
              </a:rPr>
              <a:t>служби</a:t>
            </a:r>
            <a:r>
              <a:rPr sz="1300" b="1" spc="-1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у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справах</a:t>
            </a:r>
            <a:r>
              <a:rPr sz="1300" b="1" spc="-1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дıтей</a:t>
            </a:r>
            <a:r>
              <a:rPr sz="1300" b="1" spc="45"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275"/>
              </a:lnSpc>
            </a:pPr>
            <a:r>
              <a:rPr sz="1300" b="1" spc="30">
                <a:latin typeface="Arial"/>
                <a:cs typeface="Arial"/>
              </a:rPr>
              <a:t>правоохороннı</a:t>
            </a:r>
            <a:r>
              <a:rPr sz="1300" b="1" spc="-2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органи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sz="1300" b="1" i="1" spc="-10">
                <a:latin typeface="Verdana"/>
                <a:cs typeface="Verdana"/>
              </a:rPr>
              <a:t>(</a:t>
            </a:r>
            <a:r>
              <a:rPr sz="1300" i="1" spc="-10">
                <a:latin typeface="Arial"/>
                <a:cs typeface="Arial"/>
              </a:rPr>
              <a:t>опитування</a:t>
            </a:r>
            <a:r>
              <a:rPr sz="1300" b="1" i="1" spc="-10">
                <a:latin typeface="Verdana"/>
                <a:cs typeface="Verdana"/>
              </a:rPr>
              <a:t>,</a:t>
            </a:r>
            <a:r>
              <a:rPr sz="1300" b="1" i="1" spc="-75">
                <a:latin typeface="Verdana"/>
                <a:cs typeface="Verdana"/>
              </a:rPr>
              <a:t> 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-10">
                <a:latin typeface="Arial"/>
                <a:cs typeface="Arial"/>
              </a:rPr>
              <a:t>документацıї</a:t>
            </a:r>
            <a:r>
              <a:rPr sz="1300" b="1" i="1" spc="-10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0632" y="517162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5</a:t>
            </a:r>
            <a:endParaRPr sz="480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8580" y="3687210"/>
            <a:ext cx="1470660" cy="437515"/>
          </a:xfrm>
          <a:custGeom>
            <a:avLst/>
            <a:gdLst/>
            <a:ahLst/>
            <a:cxnLst/>
            <a:rect l="l" t="t" r="r" b="b"/>
            <a:pathLst>
              <a:path w="1470660" h="437514">
                <a:moveTo>
                  <a:pt x="0" y="0"/>
                </a:moveTo>
                <a:lnTo>
                  <a:pt x="1470088" y="437205"/>
                </a:lnTo>
              </a:path>
            </a:pathLst>
          </a:custGeom>
          <a:ln w="47616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54413" y="326725"/>
            <a:ext cx="4582795" cy="1348740"/>
            <a:chOff x="3454413" y="326725"/>
            <a:chExt cx="4582795" cy="1348740"/>
          </a:xfrm>
        </p:grpSpPr>
        <p:sp>
          <p:nvSpPr>
            <p:cNvPr id="7" name="object 7"/>
            <p:cNvSpPr/>
            <p:nvPr/>
          </p:nvSpPr>
          <p:spPr>
            <a:xfrm>
              <a:off x="4205875" y="326725"/>
              <a:ext cx="3831590" cy="1348740"/>
            </a:xfrm>
            <a:custGeom>
              <a:avLst/>
              <a:gdLst/>
              <a:ahLst/>
              <a:cxnLst/>
              <a:rect l="l" t="t" r="r" b="b"/>
              <a:pathLst>
                <a:path w="3831590" h="1348739">
                  <a:moveTo>
                    <a:pt x="3731026" y="1348239"/>
                  </a:moveTo>
                  <a:lnTo>
                    <a:pt x="104579" y="1348239"/>
                  </a:lnTo>
                  <a:lnTo>
                    <a:pt x="79968" y="1343252"/>
                  </a:lnTo>
                  <a:lnTo>
                    <a:pt x="38378" y="1315177"/>
                  </a:lnTo>
                  <a:lnTo>
                    <a:pt x="10303" y="1273587"/>
                  </a:lnTo>
                  <a:lnTo>
                    <a:pt x="0" y="1222736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704788" y="0"/>
                  </a:lnTo>
                  <a:lnTo>
                    <a:pt x="3755638" y="10303"/>
                  </a:lnTo>
                  <a:lnTo>
                    <a:pt x="3797229" y="38377"/>
                  </a:lnTo>
                  <a:lnTo>
                    <a:pt x="3825303" y="79968"/>
                  </a:lnTo>
                  <a:lnTo>
                    <a:pt x="3831134" y="108747"/>
                  </a:lnTo>
                  <a:lnTo>
                    <a:pt x="3831134" y="1244808"/>
                  </a:lnTo>
                  <a:lnTo>
                    <a:pt x="3825303" y="1273587"/>
                  </a:lnTo>
                  <a:lnTo>
                    <a:pt x="3797229" y="1315177"/>
                  </a:lnTo>
                  <a:lnTo>
                    <a:pt x="3755638" y="1343252"/>
                  </a:lnTo>
                  <a:lnTo>
                    <a:pt x="3731026" y="1348239"/>
                  </a:lnTo>
                  <a:close/>
                </a:path>
              </a:pathLst>
            </a:custGeom>
            <a:solidFill>
              <a:srgbClr val="D94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4413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9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9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1804106"/>
            <a:ext cx="4785360" cy="1726564"/>
            <a:chOff x="4636448" y="1804106"/>
            <a:chExt cx="4785360" cy="1726564"/>
          </a:xfrm>
        </p:grpSpPr>
        <p:sp>
          <p:nvSpPr>
            <p:cNvPr id="11" name="object 11"/>
            <p:cNvSpPr/>
            <p:nvPr/>
          </p:nvSpPr>
          <p:spPr>
            <a:xfrm>
              <a:off x="5410028" y="1972167"/>
              <a:ext cx="4011929" cy="1558290"/>
            </a:xfrm>
            <a:custGeom>
              <a:avLst/>
              <a:gdLst/>
              <a:ahLst/>
              <a:cxnLst/>
              <a:rect l="l" t="t" r="r" b="b"/>
              <a:pathLst>
                <a:path w="4011929" h="1558289">
                  <a:moveTo>
                    <a:pt x="3880771" y="1558003"/>
                  </a:moveTo>
                  <a:lnTo>
                    <a:pt x="130819" y="1558003"/>
                  </a:lnTo>
                  <a:lnTo>
                    <a:pt x="79968" y="1547699"/>
                  </a:lnTo>
                  <a:lnTo>
                    <a:pt x="38378" y="1519624"/>
                  </a:lnTo>
                  <a:lnTo>
                    <a:pt x="10303" y="1478034"/>
                  </a:lnTo>
                  <a:lnTo>
                    <a:pt x="0" y="1427183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7" y="79968"/>
                  </a:lnTo>
                  <a:lnTo>
                    <a:pt x="4011591" y="130819"/>
                  </a:lnTo>
                  <a:lnTo>
                    <a:pt x="4011591" y="1427183"/>
                  </a:lnTo>
                  <a:lnTo>
                    <a:pt x="4001287" y="1478034"/>
                  </a:lnTo>
                  <a:lnTo>
                    <a:pt x="3973212" y="1519624"/>
                  </a:lnTo>
                  <a:lnTo>
                    <a:pt x="3931622" y="1547699"/>
                  </a:lnTo>
                  <a:lnTo>
                    <a:pt x="3880771" y="1558003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15748" y="188565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44816" y="3567597"/>
            <a:ext cx="4048760" cy="2098040"/>
            <a:chOff x="4844816" y="3567597"/>
            <a:chExt cx="4048760" cy="2098040"/>
          </a:xfrm>
        </p:grpSpPr>
        <p:sp>
          <p:nvSpPr>
            <p:cNvPr id="15" name="object 15"/>
            <p:cNvSpPr/>
            <p:nvPr/>
          </p:nvSpPr>
          <p:spPr>
            <a:xfrm>
              <a:off x="5111656" y="4101561"/>
              <a:ext cx="3782060" cy="1564005"/>
            </a:xfrm>
            <a:custGeom>
              <a:avLst/>
              <a:gdLst/>
              <a:ahLst/>
              <a:cxnLst/>
              <a:rect l="l" t="t" r="r" b="b"/>
              <a:pathLst>
                <a:path w="3782059" h="1564004">
                  <a:moveTo>
                    <a:pt x="3648888" y="1563531"/>
                  </a:moveTo>
                  <a:lnTo>
                    <a:pt x="133317" y="1563531"/>
                  </a:lnTo>
                  <a:lnTo>
                    <a:pt x="91243" y="1556718"/>
                  </a:lnTo>
                  <a:lnTo>
                    <a:pt x="54654" y="1537760"/>
                  </a:lnTo>
                  <a:lnTo>
                    <a:pt x="25771" y="1508876"/>
                  </a:lnTo>
                  <a:lnTo>
                    <a:pt x="6812" y="1472287"/>
                  </a:lnTo>
                  <a:lnTo>
                    <a:pt x="0" y="1430213"/>
                  </a:lnTo>
                  <a:lnTo>
                    <a:pt x="0" y="133317"/>
                  </a:lnTo>
                  <a:lnTo>
                    <a:pt x="6812" y="91243"/>
                  </a:lnTo>
                  <a:lnTo>
                    <a:pt x="25771" y="54654"/>
                  </a:lnTo>
                  <a:lnTo>
                    <a:pt x="54654" y="25771"/>
                  </a:lnTo>
                  <a:lnTo>
                    <a:pt x="91243" y="6812"/>
                  </a:lnTo>
                  <a:lnTo>
                    <a:pt x="133317" y="0"/>
                  </a:lnTo>
                  <a:lnTo>
                    <a:pt x="3648888" y="0"/>
                  </a:lnTo>
                  <a:lnTo>
                    <a:pt x="3690962" y="6812"/>
                  </a:lnTo>
                  <a:lnTo>
                    <a:pt x="3727551" y="25771"/>
                  </a:lnTo>
                  <a:lnTo>
                    <a:pt x="3756434" y="54654"/>
                  </a:lnTo>
                  <a:lnTo>
                    <a:pt x="3775393" y="91243"/>
                  </a:lnTo>
                  <a:lnTo>
                    <a:pt x="3781878" y="131295"/>
                  </a:lnTo>
                  <a:lnTo>
                    <a:pt x="3781878" y="1432235"/>
                  </a:lnTo>
                  <a:lnTo>
                    <a:pt x="3775393" y="1472287"/>
                  </a:lnTo>
                  <a:lnTo>
                    <a:pt x="3756434" y="1508876"/>
                  </a:lnTo>
                  <a:lnTo>
                    <a:pt x="3727551" y="1537760"/>
                  </a:lnTo>
                  <a:lnTo>
                    <a:pt x="3690962" y="1556718"/>
                  </a:lnTo>
                  <a:lnTo>
                    <a:pt x="3648888" y="1563531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44816" y="356759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9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04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6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4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9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99411" y="362965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8159" y="595654"/>
            <a:ext cx="2814320" cy="7092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7160" marR="129539" indent="248285">
              <a:lnSpc>
                <a:spcPts val="1270"/>
              </a:lnSpc>
              <a:spcBef>
                <a:spcPts val="380"/>
              </a:spcBef>
            </a:pPr>
            <a:r>
              <a:rPr sz="1300" b="1" spc="-55">
                <a:latin typeface="Tahoma"/>
                <a:cs typeface="Tahoma"/>
              </a:rPr>
              <a:t>1.3.1.1.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забезпечується</a:t>
            </a:r>
            <a:r>
              <a:rPr sz="1300" b="1" spc="-20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архıтектурна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sz="1300" b="1" spc="20">
                <a:latin typeface="Arial"/>
                <a:cs typeface="Arial"/>
              </a:rPr>
              <a:t>доступнıсть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територıї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r>
              <a:rPr sz="1300" b="1" spc="15">
                <a:latin typeface="Arial"/>
                <a:cs typeface="Arial"/>
              </a:rPr>
              <a:t> будıвлı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sz="1300" b="1" i="1" spc="-25">
                <a:latin typeface="Verdana"/>
                <a:cs typeface="Verdana"/>
              </a:rPr>
              <a:t>(</a:t>
            </a:r>
            <a:r>
              <a:rPr sz="1300" i="1" spc="-25">
                <a:latin typeface="Arial"/>
                <a:cs typeface="Arial"/>
              </a:rPr>
              <a:t>спостереження</a:t>
            </a:r>
            <a:r>
              <a:rPr sz="1300" b="1" i="1" spc="-25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9972" y="1981441"/>
            <a:ext cx="3223260" cy="15189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59385" marR="10160" indent="-14224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1.3.1.2.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75">
                <a:latin typeface="Arial"/>
                <a:cs typeface="Arial"/>
              </a:rPr>
              <a:t>примıщення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30">
                <a:latin typeface="Tahoma"/>
                <a:cs typeface="Tahoma"/>
              </a:rPr>
              <a:t>(</a:t>
            </a:r>
            <a:r>
              <a:rPr sz="1300" b="1" spc="30">
                <a:latin typeface="Arial"/>
                <a:cs typeface="Arial"/>
              </a:rPr>
              <a:t>туалети</a:t>
            </a:r>
            <a:r>
              <a:rPr sz="1300" b="1" spc="30">
                <a:latin typeface="Tahoma"/>
                <a:cs typeface="Tahoma"/>
              </a:rPr>
              <a:t>, </a:t>
            </a:r>
            <a:r>
              <a:rPr sz="1300" b="1" spc="15">
                <a:latin typeface="Arial"/>
                <a:cs typeface="Arial"/>
              </a:rPr>
              <a:t>їдальня</a:t>
            </a:r>
            <a:r>
              <a:rPr sz="1300" b="1" spc="15">
                <a:latin typeface="Tahoma"/>
                <a:cs typeface="Tahoma"/>
              </a:rPr>
              <a:t>, </a:t>
            </a:r>
            <a:r>
              <a:rPr sz="1300" b="1" spc="45">
                <a:latin typeface="Arial"/>
                <a:cs typeface="Arial"/>
              </a:rPr>
              <a:t>облаштування </a:t>
            </a:r>
            <a:r>
              <a:rPr sz="1300" b="1" spc="5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коридорıв</a:t>
            </a:r>
            <a:r>
              <a:rPr sz="1300" b="1" spc="35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навчальних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кабıнетıв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300" b="1" spc="40">
                <a:latin typeface="Arial"/>
                <a:cs typeface="Arial"/>
              </a:rPr>
              <a:t>тощо</a:t>
            </a:r>
            <a:r>
              <a:rPr sz="1300" b="1" spc="40">
                <a:latin typeface="Tahoma"/>
                <a:cs typeface="Tahoma"/>
              </a:rPr>
              <a:t>)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територıя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0">
                <a:latin typeface="Tahoma"/>
                <a:cs typeface="Tahoma"/>
              </a:rPr>
              <a:t>(</a:t>
            </a:r>
            <a:r>
              <a:rPr sz="1300" b="1" spc="50">
                <a:latin typeface="Arial"/>
                <a:cs typeface="Arial"/>
              </a:rPr>
              <a:t>дорıжки</a:t>
            </a:r>
            <a:r>
              <a:rPr sz="1300" b="1" spc="50">
                <a:latin typeface="Tahoma"/>
                <a:cs typeface="Tahoma"/>
              </a:rPr>
              <a:t>,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30">
                <a:latin typeface="Arial"/>
                <a:cs typeface="Arial"/>
              </a:rPr>
              <a:t>ıгровı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endParaRPr sz="1300">
              <a:latin typeface="Arial"/>
              <a:cs typeface="Arial"/>
            </a:endParaRPr>
          </a:p>
          <a:p>
            <a:pPr marL="302260" marR="294640" algn="ctr">
              <a:lnSpc>
                <a:spcPts val="1280"/>
              </a:lnSpc>
              <a:spcBef>
                <a:spcPts val="135"/>
              </a:spcBef>
            </a:pPr>
            <a:r>
              <a:rPr sz="1300" b="1" spc="35">
                <a:latin typeface="Arial"/>
                <a:cs typeface="Arial"/>
              </a:rPr>
              <a:t>спортивнı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95">
                <a:latin typeface="Arial"/>
                <a:cs typeface="Arial"/>
              </a:rPr>
              <a:t>майданчики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тощо</a:t>
            </a:r>
            <a:r>
              <a:rPr sz="1300" b="1" spc="40">
                <a:latin typeface="Tahoma"/>
                <a:cs typeface="Tahoma"/>
              </a:rPr>
              <a:t>) </a:t>
            </a:r>
            <a:r>
              <a:rPr sz="1300" b="1" spc="-370">
                <a:latin typeface="Tahoma"/>
                <a:cs typeface="Tahoma"/>
              </a:rPr>
              <a:t> </a:t>
            </a:r>
            <a:r>
              <a:rPr sz="1300" b="1" spc="45">
                <a:latin typeface="Arial"/>
                <a:cs typeface="Arial"/>
              </a:rPr>
              <a:t>адаптованı </a:t>
            </a:r>
            <a:r>
              <a:rPr sz="1300" b="1" spc="20">
                <a:latin typeface="Arial"/>
                <a:cs typeface="Arial"/>
              </a:rPr>
              <a:t>до </a:t>
            </a:r>
            <a:r>
              <a:rPr sz="1300" b="1" spc="55">
                <a:latin typeface="Arial"/>
                <a:cs typeface="Arial"/>
              </a:rPr>
              <a:t>використання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всıма </a:t>
            </a:r>
            <a:r>
              <a:rPr sz="1300" b="1" spc="75">
                <a:latin typeface="Arial"/>
                <a:cs typeface="Arial"/>
              </a:rPr>
              <a:t>учасниками </a:t>
            </a:r>
            <a:r>
              <a:rPr sz="1300" b="1" spc="20">
                <a:latin typeface="Arial"/>
                <a:cs typeface="Arial"/>
              </a:rPr>
              <a:t>освıтнього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процесу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65"/>
              </a:lnSpc>
            </a:pPr>
            <a:r>
              <a:rPr sz="1300" b="1" i="1" spc="-5">
                <a:latin typeface="Verdana"/>
                <a:cs typeface="Verdana"/>
              </a:rPr>
              <a:t>(</a:t>
            </a:r>
            <a:r>
              <a:rPr sz="1300" i="1" spc="-5">
                <a:latin typeface="Arial"/>
                <a:cs typeface="Arial"/>
              </a:rPr>
              <a:t>вивчення</a:t>
            </a:r>
            <a:r>
              <a:rPr sz="1300" i="1" spc="5">
                <a:latin typeface="Arial"/>
                <a:cs typeface="Arial"/>
              </a:rPr>
              <a:t> </a:t>
            </a:r>
            <a:r>
              <a:rPr sz="1300" i="1" spc="-5">
                <a:latin typeface="Arial"/>
                <a:cs typeface="Arial"/>
              </a:rPr>
              <a:t>документацıї</a:t>
            </a:r>
            <a:r>
              <a:rPr sz="1300" b="1" i="1" spc="-5">
                <a:latin typeface="Verdana"/>
                <a:cs typeface="Verdana"/>
              </a:rPr>
              <a:t>,</a:t>
            </a:r>
            <a:r>
              <a:rPr sz="1300" b="1" i="1" spc="-8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5107" y="4307725"/>
            <a:ext cx="3308985" cy="12979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91770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1.3.1.3. </a:t>
            </a:r>
            <a:r>
              <a:rPr sz="1400" spc="-20">
                <a:latin typeface="Lucida Sans Unicode"/>
                <a:cs typeface="Lucida Sans Unicode"/>
              </a:rPr>
              <a:t>У закладı </a:t>
            </a:r>
            <a:r>
              <a:rPr sz="1400" spc="-5">
                <a:latin typeface="Lucida Sans Unicode"/>
                <a:cs typeface="Lucida Sans Unicode"/>
              </a:rPr>
              <a:t>освıти </a:t>
            </a:r>
            <a:r>
              <a:rPr sz="1400" spc="25">
                <a:latin typeface="Lucida Sans Unicode"/>
                <a:cs typeface="Lucida Sans Unicode"/>
              </a:rPr>
              <a:t>наявнı </a:t>
            </a:r>
            <a:r>
              <a:rPr sz="1400" spc="-5">
                <a:latin typeface="Lucida Sans Unicode"/>
                <a:cs typeface="Lucida Sans Unicode"/>
              </a:rPr>
              <a:t>та </a:t>
            </a:r>
            <a:r>
              <a:rPr sz="1400">
                <a:latin typeface="Lucida Sans Unicode"/>
                <a:cs typeface="Lucida Sans Unicode"/>
              </a:rPr>
              <a:t> </a:t>
            </a:r>
            <a:r>
              <a:rPr sz="1400" spc="15">
                <a:latin typeface="Lucida Sans Unicode"/>
                <a:cs typeface="Lucida Sans Unicode"/>
              </a:rPr>
              <a:t>використовуються</a:t>
            </a:r>
            <a:r>
              <a:rPr sz="1400" spc="-65">
                <a:latin typeface="Lucida Sans Unicode"/>
                <a:cs typeface="Lucida Sans Unicode"/>
              </a:rPr>
              <a:t> </a:t>
            </a:r>
            <a:r>
              <a:rPr sz="1400" spc="-15">
                <a:latin typeface="Lucida Sans Unicode"/>
                <a:cs typeface="Lucida Sans Unicode"/>
              </a:rPr>
              <a:t>ресурсна</a:t>
            </a:r>
            <a:r>
              <a:rPr sz="1400" spc="-65">
                <a:latin typeface="Lucida Sans Unicode"/>
                <a:cs typeface="Lucida Sans Unicode"/>
              </a:rPr>
              <a:t> </a:t>
            </a:r>
            <a:r>
              <a:rPr sz="1400" spc="-5">
                <a:latin typeface="Lucida Sans Unicode"/>
                <a:cs typeface="Lucida Sans Unicode"/>
              </a:rPr>
              <a:t>кıмната</a:t>
            </a:r>
            <a:r>
              <a:rPr sz="1400" b="1" spc="-5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240"/>
              </a:lnSpc>
            </a:pPr>
            <a:r>
              <a:rPr sz="1400" spc="-15">
                <a:latin typeface="Lucida Sans Unicode"/>
                <a:cs typeface="Lucida Sans Unicode"/>
              </a:rPr>
              <a:t>дидактичнı</a:t>
            </a:r>
            <a:r>
              <a:rPr sz="1400" spc="-40">
                <a:latin typeface="Lucida Sans Unicode"/>
                <a:cs typeface="Lucida Sans Unicode"/>
              </a:rPr>
              <a:t> </a:t>
            </a:r>
            <a:r>
              <a:rPr sz="1400">
                <a:latin typeface="Lucida Sans Unicode"/>
                <a:cs typeface="Lucida Sans Unicode"/>
              </a:rPr>
              <a:t>засоби</a:t>
            </a:r>
            <a:r>
              <a:rPr sz="1400" spc="-40">
                <a:latin typeface="Lucida Sans Unicode"/>
                <a:cs typeface="Lucida Sans Unicode"/>
              </a:rPr>
              <a:t> </a:t>
            </a:r>
            <a:r>
              <a:rPr sz="1400" spc="-20">
                <a:latin typeface="Lucida Sans Unicode"/>
                <a:cs typeface="Lucida Sans Unicode"/>
              </a:rPr>
              <a:t>для</a:t>
            </a:r>
            <a:r>
              <a:rPr sz="1400" spc="-40">
                <a:latin typeface="Lucida Sans Unicode"/>
                <a:cs typeface="Lucida Sans Unicode"/>
              </a:rPr>
              <a:t> </a:t>
            </a:r>
            <a:r>
              <a:rPr sz="1400" spc="-25">
                <a:latin typeface="Lucida Sans Unicode"/>
                <a:cs typeface="Lucida Sans Unicode"/>
              </a:rPr>
              <a:t>осıб</a:t>
            </a:r>
            <a:r>
              <a:rPr sz="1400" spc="-35">
                <a:latin typeface="Lucida Sans Unicode"/>
                <a:cs typeface="Lucida Sans Unicode"/>
              </a:rPr>
              <a:t> </a:t>
            </a:r>
            <a:r>
              <a:rPr sz="1400" spc="20">
                <a:latin typeface="Lucida Sans Unicode"/>
                <a:cs typeface="Lucida Sans Unicode"/>
              </a:rPr>
              <a:t>з</a:t>
            </a:r>
            <a:endParaRPr sz="1400">
              <a:latin typeface="Lucida Sans Unicode"/>
              <a:cs typeface="Lucida Sans Unicode"/>
            </a:endParaRPr>
          </a:p>
          <a:p>
            <a:pPr marL="36830" marR="30480" algn="ctr">
              <a:lnSpc>
                <a:spcPts val="1390"/>
              </a:lnSpc>
              <a:spcBef>
                <a:spcPts val="140"/>
              </a:spcBef>
            </a:pPr>
            <a:r>
              <a:rPr sz="1400" spc="10">
                <a:latin typeface="Lucida Sans Unicode"/>
                <a:cs typeface="Lucida Sans Unicode"/>
              </a:rPr>
              <a:t>особливими</a:t>
            </a:r>
            <a:r>
              <a:rPr sz="1400" spc="-55">
                <a:latin typeface="Lucida Sans Unicode"/>
                <a:cs typeface="Lucida Sans Unicode"/>
              </a:rPr>
              <a:t> </a:t>
            </a:r>
            <a:r>
              <a:rPr sz="1400">
                <a:latin typeface="Lucida Sans Unicode"/>
                <a:cs typeface="Lucida Sans Unicode"/>
              </a:rPr>
              <a:t>освıтнıми</a:t>
            </a:r>
            <a:r>
              <a:rPr sz="1400" spc="-55">
                <a:latin typeface="Lucida Sans Unicode"/>
                <a:cs typeface="Lucida Sans Unicode"/>
              </a:rPr>
              <a:t> </a:t>
            </a:r>
            <a:r>
              <a:rPr sz="1400" spc="5">
                <a:latin typeface="Lucida Sans Unicode"/>
                <a:cs typeface="Lucida Sans Unicode"/>
              </a:rPr>
              <a:t>потребами</a:t>
            </a:r>
            <a:r>
              <a:rPr sz="1400" spc="-50">
                <a:latin typeface="Lucida Sans Unicode"/>
                <a:cs typeface="Lucida Sans Unicode"/>
              </a:rPr>
              <a:t> </a:t>
            </a:r>
            <a:r>
              <a:rPr sz="1400" b="1" spc="-45">
                <a:latin typeface="Tahoma"/>
                <a:cs typeface="Tahoma"/>
              </a:rPr>
              <a:t>(</a:t>
            </a:r>
            <a:r>
              <a:rPr sz="1400" spc="-45">
                <a:latin typeface="Lucida Sans Unicode"/>
                <a:cs typeface="Lucida Sans Unicode"/>
              </a:rPr>
              <a:t>у </a:t>
            </a:r>
            <a:r>
              <a:rPr sz="1400" spc="-430">
                <a:latin typeface="Lucida Sans Unicode"/>
                <a:cs typeface="Lucida Sans Unicode"/>
              </a:rPr>
              <a:t> </a:t>
            </a:r>
            <a:r>
              <a:rPr sz="1400" spc="-10">
                <a:latin typeface="Lucida Sans Unicode"/>
                <a:cs typeface="Lucida Sans Unicode"/>
              </a:rPr>
              <a:t>разı </a:t>
            </a:r>
            <a:r>
              <a:rPr sz="1400" spc="5">
                <a:latin typeface="Lucida Sans Unicode"/>
                <a:cs typeface="Lucida Sans Unicode"/>
              </a:rPr>
              <a:t>наявностı </a:t>
            </a:r>
            <a:r>
              <a:rPr sz="1400" spc="30">
                <a:latin typeface="Lucida Sans Unicode"/>
                <a:cs typeface="Lucida Sans Unicode"/>
              </a:rPr>
              <a:t>учнıв </a:t>
            </a:r>
            <a:r>
              <a:rPr sz="1400" spc="20">
                <a:latin typeface="Lucida Sans Unicode"/>
                <a:cs typeface="Lucida Sans Unicode"/>
              </a:rPr>
              <a:t>з </a:t>
            </a:r>
            <a:r>
              <a:rPr sz="1400" spc="10">
                <a:latin typeface="Lucida Sans Unicode"/>
                <a:cs typeface="Lucida Sans Unicode"/>
              </a:rPr>
              <a:t>особливими </a:t>
            </a:r>
            <a:r>
              <a:rPr sz="1400" spc="15">
                <a:latin typeface="Lucida Sans Unicode"/>
                <a:cs typeface="Lucida Sans Unicode"/>
              </a:rPr>
              <a:t> </a:t>
            </a:r>
            <a:r>
              <a:rPr sz="1400">
                <a:latin typeface="Lucida Sans Unicode"/>
                <a:cs typeface="Lucida Sans Unicode"/>
              </a:rPr>
              <a:t>освıтнıми</a:t>
            </a:r>
            <a:r>
              <a:rPr sz="1400" spc="-40">
                <a:latin typeface="Lucida Sans Unicode"/>
                <a:cs typeface="Lucida Sans Unicode"/>
              </a:rPr>
              <a:t> </a:t>
            </a:r>
            <a:r>
              <a:rPr sz="1400" spc="-5">
                <a:latin typeface="Lucida Sans Unicode"/>
                <a:cs typeface="Lucida Sans Unicode"/>
              </a:rPr>
              <a:t>потребами</a:t>
            </a:r>
            <a:r>
              <a:rPr sz="1400" b="1" spc="-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 marL="1051560">
              <a:lnSpc>
                <a:spcPts val="1385"/>
              </a:lnSpc>
            </a:pPr>
            <a:r>
              <a:rPr sz="1400" b="1">
                <a:latin typeface="Tahoma"/>
                <a:cs typeface="Tahoma"/>
              </a:rPr>
              <a:t>(</a:t>
            </a:r>
            <a:r>
              <a:rPr sz="1400" i="1">
                <a:latin typeface="Arial"/>
                <a:cs typeface="Arial"/>
              </a:rPr>
              <a:t>опитування</a:t>
            </a:r>
            <a:r>
              <a:rPr sz="1400" b="1" i="1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6266" y="2935532"/>
            <a:ext cx="2238375" cy="1181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87960">
              <a:lnSpc>
                <a:spcPts val="1260"/>
              </a:lnSpc>
              <a:spcBef>
                <a:spcPts val="395"/>
              </a:spcBef>
            </a:pPr>
            <a:r>
              <a:rPr sz="1300" b="1" spc="-55">
                <a:solidFill>
                  <a:srgbClr val="F6F6F6"/>
                </a:solidFill>
                <a:latin typeface="Tahoma"/>
                <a:cs typeface="Tahoma"/>
              </a:rPr>
              <a:t>1.3.1.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Примıщення та 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територıя</a:t>
            </a:r>
            <a:r>
              <a:rPr sz="130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закладу</a:t>
            </a:r>
            <a:r>
              <a:rPr sz="130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10"/>
              </a:lnSpc>
            </a:pP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облаштовуються</a:t>
            </a:r>
            <a:r>
              <a:rPr sz="130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з</a:t>
            </a:r>
            <a:endParaRPr sz="1300">
              <a:latin typeface="Arial"/>
              <a:cs typeface="Arial"/>
            </a:endParaRPr>
          </a:p>
          <a:p>
            <a:pPr marL="49530" marR="41910" algn="ctr">
              <a:lnSpc>
                <a:spcPts val="1260"/>
              </a:lnSpc>
              <a:spcBef>
                <a:spcPts val="140"/>
              </a:spcBef>
            </a:pP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урахуванням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принципıв </a:t>
            </a:r>
            <a:r>
              <a:rPr sz="1300" b="1" spc="-3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унıверсального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дизайну </a:t>
            </a:r>
            <a:r>
              <a:rPr sz="1300" b="1" spc="-3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-55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300" b="1" spc="-55">
                <a:solidFill>
                  <a:srgbClr val="F6F6F6"/>
                </a:solidFill>
                <a:latin typeface="Tahoma"/>
                <a:cs typeface="Tahoma"/>
              </a:rPr>
              <a:t>/</a:t>
            </a:r>
            <a:r>
              <a:rPr sz="1300" b="1" spc="-1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або</a:t>
            </a:r>
            <a:r>
              <a:rPr sz="13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розумного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пристосування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79" y="115824"/>
            <a:ext cx="2517647" cy="1490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2913" y="3468864"/>
            <a:ext cx="1914525" cy="198120"/>
          </a:xfrm>
          <a:custGeom>
            <a:avLst/>
            <a:gdLst/>
            <a:ahLst/>
            <a:cxnLst/>
            <a:rect l="l" t="t" r="r" b="b"/>
            <a:pathLst>
              <a:path w="1914525" h="198120">
                <a:moveTo>
                  <a:pt x="0" y="197598"/>
                </a:moveTo>
                <a:lnTo>
                  <a:pt x="1913945" y="0"/>
                </a:lnTo>
              </a:path>
            </a:pathLst>
          </a:custGeom>
          <a:ln w="47624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7696" y="4590727"/>
            <a:ext cx="1710689" cy="463550"/>
          </a:xfrm>
          <a:custGeom>
            <a:avLst/>
            <a:gdLst/>
            <a:ahLst/>
            <a:cxnLst/>
            <a:rect l="l" t="t" r="r" b="b"/>
            <a:pathLst>
              <a:path w="1710689" h="463550">
                <a:moveTo>
                  <a:pt x="0" y="0"/>
                </a:moveTo>
                <a:lnTo>
                  <a:pt x="1710123" y="463335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454413" y="326725"/>
            <a:ext cx="4582795" cy="1348740"/>
            <a:chOff x="3454413" y="326725"/>
            <a:chExt cx="4582795" cy="1348740"/>
          </a:xfrm>
        </p:grpSpPr>
        <p:sp>
          <p:nvSpPr>
            <p:cNvPr id="8" name="object 8"/>
            <p:cNvSpPr/>
            <p:nvPr/>
          </p:nvSpPr>
          <p:spPr>
            <a:xfrm>
              <a:off x="4205875" y="326725"/>
              <a:ext cx="3831590" cy="1348740"/>
            </a:xfrm>
            <a:custGeom>
              <a:avLst/>
              <a:gdLst/>
              <a:ahLst/>
              <a:cxnLst/>
              <a:rect l="l" t="t" r="r" b="b"/>
              <a:pathLst>
                <a:path w="3831590" h="1348739">
                  <a:moveTo>
                    <a:pt x="3731026" y="1348239"/>
                  </a:moveTo>
                  <a:lnTo>
                    <a:pt x="104579" y="1348239"/>
                  </a:lnTo>
                  <a:lnTo>
                    <a:pt x="79968" y="1343252"/>
                  </a:lnTo>
                  <a:lnTo>
                    <a:pt x="38378" y="1315177"/>
                  </a:lnTo>
                  <a:lnTo>
                    <a:pt x="10303" y="1273587"/>
                  </a:lnTo>
                  <a:lnTo>
                    <a:pt x="0" y="1222736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704787" y="0"/>
                  </a:lnTo>
                  <a:lnTo>
                    <a:pt x="3755638" y="10303"/>
                  </a:lnTo>
                  <a:lnTo>
                    <a:pt x="3797229" y="38378"/>
                  </a:lnTo>
                  <a:lnTo>
                    <a:pt x="3825303" y="79968"/>
                  </a:lnTo>
                  <a:lnTo>
                    <a:pt x="3831134" y="108747"/>
                  </a:lnTo>
                  <a:lnTo>
                    <a:pt x="3831134" y="1244808"/>
                  </a:lnTo>
                  <a:lnTo>
                    <a:pt x="3825303" y="1273587"/>
                  </a:lnTo>
                  <a:lnTo>
                    <a:pt x="3797229" y="1315177"/>
                  </a:lnTo>
                  <a:lnTo>
                    <a:pt x="3755638" y="1343252"/>
                  </a:lnTo>
                  <a:lnTo>
                    <a:pt x="3731026" y="1348239"/>
                  </a:lnTo>
                  <a:close/>
                </a:path>
              </a:pathLst>
            </a:custGeom>
            <a:solidFill>
              <a:srgbClr val="D94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4413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19"/>
                  </a:lnTo>
                  <a:lnTo>
                    <a:pt x="37343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3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2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3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19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636448" y="1804106"/>
            <a:ext cx="4749165" cy="1179195"/>
            <a:chOff x="4636448" y="1804106"/>
            <a:chExt cx="4749165" cy="1179195"/>
          </a:xfrm>
        </p:grpSpPr>
        <p:sp>
          <p:nvSpPr>
            <p:cNvPr id="12" name="object 12"/>
            <p:cNvSpPr/>
            <p:nvPr/>
          </p:nvSpPr>
          <p:spPr>
            <a:xfrm>
              <a:off x="5315799" y="1913594"/>
              <a:ext cx="4069715" cy="1069975"/>
            </a:xfrm>
            <a:custGeom>
              <a:avLst/>
              <a:gdLst/>
              <a:ahLst/>
              <a:cxnLst/>
              <a:rect l="l" t="t" r="r" b="b"/>
              <a:pathLst>
                <a:path w="4069715" h="1069975">
                  <a:moveTo>
                    <a:pt x="3936572" y="1069527"/>
                  </a:moveTo>
                  <a:lnTo>
                    <a:pt x="132700" y="1069527"/>
                  </a:lnTo>
                  <a:lnTo>
                    <a:pt x="90821" y="1062745"/>
                  </a:lnTo>
                  <a:lnTo>
                    <a:pt x="54401" y="1043875"/>
                  </a:lnTo>
                  <a:lnTo>
                    <a:pt x="25651" y="1015125"/>
                  </a:lnTo>
                  <a:lnTo>
                    <a:pt x="6781" y="978705"/>
                  </a:lnTo>
                  <a:lnTo>
                    <a:pt x="0" y="936826"/>
                  </a:lnTo>
                  <a:lnTo>
                    <a:pt x="0" y="132700"/>
                  </a:lnTo>
                  <a:lnTo>
                    <a:pt x="6781" y="90821"/>
                  </a:lnTo>
                  <a:lnTo>
                    <a:pt x="25651" y="54401"/>
                  </a:lnTo>
                  <a:lnTo>
                    <a:pt x="54401" y="25651"/>
                  </a:lnTo>
                  <a:lnTo>
                    <a:pt x="90821" y="6781"/>
                  </a:lnTo>
                  <a:lnTo>
                    <a:pt x="132699" y="0"/>
                  </a:lnTo>
                  <a:lnTo>
                    <a:pt x="3936573" y="0"/>
                  </a:lnTo>
                  <a:lnTo>
                    <a:pt x="3978451" y="6781"/>
                  </a:lnTo>
                  <a:lnTo>
                    <a:pt x="4014870" y="25651"/>
                  </a:lnTo>
                  <a:lnTo>
                    <a:pt x="4043620" y="54401"/>
                  </a:lnTo>
                  <a:lnTo>
                    <a:pt x="4062491" y="90821"/>
                  </a:lnTo>
                  <a:lnTo>
                    <a:pt x="4069272" y="132700"/>
                  </a:lnTo>
                  <a:lnTo>
                    <a:pt x="4069272" y="936826"/>
                  </a:lnTo>
                  <a:lnTo>
                    <a:pt x="4062491" y="978705"/>
                  </a:lnTo>
                  <a:lnTo>
                    <a:pt x="4043620" y="1015125"/>
                  </a:lnTo>
                  <a:lnTo>
                    <a:pt x="4014870" y="1043875"/>
                  </a:lnTo>
                  <a:lnTo>
                    <a:pt x="3978451" y="1062745"/>
                  </a:lnTo>
                  <a:lnTo>
                    <a:pt x="3936572" y="1069527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15748" y="188565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79141" y="2983122"/>
            <a:ext cx="4143375" cy="1703705"/>
            <a:chOff x="5479141" y="2983122"/>
            <a:chExt cx="4143375" cy="1703705"/>
          </a:xfrm>
        </p:grpSpPr>
        <p:sp>
          <p:nvSpPr>
            <p:cNvPr id="16" name="object 16"/>
            <p:cNvSpPr/>
            <p:nvPr/>
          </p:nvSpPr>
          <p:spPr>
            <a:xfrm>
              <a:off x="5987065" y="3567597"/>
              <a:ext cx="3636010" cy="1118870"/>
            </a:xfrm>
            <a:custGeom>
              <a:avLst/>
              <a:gdLst/>
              <a:ahLst/>
              <a:cxnLst/>
              <a:rect l="l" t="t" r="r" b="b"/>
              <a:pathLst>
                <a:path w="3636009" h="1118870">
                  <a:moveTo>
                    <a:pt x="3536495" y="1118839"/>
                  </a:moveTo>
                  <a:lnTo>
                    <a:pt x="98936" y="1118839"/>
                  </a:lnTo>
                  <a:lnTo>
                    <a:pt x="77040" y="1114403"/>
                  </a:lnTo>
                  <a:lnTo>
                    <a:pt x="36973" y="1087356"/>
                  </a:lnTo>
                  <a:lnTo>
                    <a:pt x="9926" y="1047288"/>
                  </a:lnTo>
                  <a:lnTo>
                    <a:pt x="0" y="998299"/>
                  </a:lnTo>
                  <a:lnTo>
                    <a:pt x="0" y="126030"/>
                  </a:lnTo>
                  <a:lnTo>
                    <a:pt x="9926" y="77040"/>
                  </a:lnTo>
                  <a:lnTo>
                    <a:pt x="36973" y="36972"/>
                  </a:lnTo>
                  <a:lnTo>
                    <a:pt x="77040" y="9926"/>
                  </a:lnTo>
                  <a:lnTo>
                    <a:pt x="126029" y="0"/>
                  </a:lnTo>
                  <a:lnTo>
                    <a:pt x="3509402" y="0"/>
                  </a:lnTo>
                  <a:lnTo>
                    <a:pt x="3558391" y="9926"/>
                  </a:lnTo>
                  <a:lnTo>
                    <a:pt x="3598459" y="36972"/>
                  </a:lnTo>
                  <a:lnTo>
                    <a:pt x="3625505" y="77040"/>
                  </a:lnTo>
                  <a:lnTo>
                    <a:pt x="3635431" y="126030"/>
                  </a:lnTo>
                  <a:lnTo>
                    <a:pt x="3635431" y="998299"/>
                  </a:lnTo>
                  <a:lnTo>
                    <a:pt x="3625505" y="1047288"/>
                  </a:lnTo>
                  <a:lnTo>
                    <a:pt x="3598459" y="1087356"/>
                  </a:lnTo>
                  <a:lnTo>
                    <a:pt x="3558391" y="1114403"/>
                  </a:lnTo>
                  <a:lnTo>
                    <a:pt x="3536495" y="1118839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9141" y="2983122"/>
              <a:ext cx="950594" cy="960119"/>
            </a:xfrm>
            <a:custGeom>
              <a:avLst/>
              <a:gdLst/>
              <a:ahLst/>
              <a:cxnLst/>
              <a:rect l="l" t="t" r="r" b="b"/>
              <a:pathLst>
                <a:path w="950594" h="960119">
                  <a:moveTo>
                    <a:pt x="475212" y="959708"/>
                  </a:moveTo>
                  <a:lnTo>
                    <a:pt x="426620" y="957231"/>
                  </a:lnTo>
                  <a:lnTo>
                    <a:pt x="379436" y="949959"/>
                  </a:lnTo>
                  <a:lnTo>
                    <a:pt x="333895" y="938135"/>
                  </a:lnTo>
                  <a:lnTo>
                    <a:pt x="290235" y="921999"/>
                  </a:lnTo>
                  <a:lnTo>
                    <a:pt x="248695" y="901792"/>
                  </a:lnTo>
                  <a:lnTo>
                    <a:pt x="209514" y="877757"/>
                  </a:lnTo>
                  <a:lnTo>
                    <a:pt x="172931" y="850133"/>
                  </a:lnTo>
                  <a:lnTo>
                    <a:pt x="139184" y="819162"/>
                  </a:lnTo>
                  <a:lnTo>
                    <a:pt x="108514" y="785086"/>
                  </a:lnTo>
                  <a:lnTo>
                    <a:pt x="81157" y="748145"/>
                  </a:lnTo>
                  <a:lnTo>
                    <a:pt x="57354" y="708581"/>
                  </a:lnTo>
                  <a:lnTo>
                    <a:pt x="37343" y="666635"/>
                  </a:lnTo>
                  <a:lnTo>
                    <a:pt x="21364" y="622548"/>
                  </a:lnTo>
                  <a:lnTo>
                    <a:pt x="9654" y="576561"/>
                  </a:lnTo>
                  <a:lnTo>
                    <a:pt x="2453" y="528916"/>
                  </a:lnTo>
                  <a:lnTo>
                    <a:pt x="0" y="479849"/>
                  </a:lnTo>
                  <a:lnTo>
                    <a:pt x="2453" y="430791"/>
                  </a:lnTo>
                  <a:lnTo>
                    <a:pt x="9654" y="383146"/>
                  </a:lnTo>
                  <a:lnTo>
                    <a:pt x="21364" y="337160"/>
                  </a:lnTo>
                  <a:lnTo>
                    <a:pt x="37343" y="293073"/>
                  </a:lnTo>
                  <a:lnTo>
                    <a:pt x="57354" y="251127"/>
                  </a:lnTo>
                  <a:lnTo>
                    <a:pt x="81157" y="211563"/>
                  </a:lnTo>
                  <a:lnTo>
                    <a:pt x="108514" y="174622"/>
                  </a:lnTo>
                  <a:lnTo>
                    <a:pt x="139184" y="140545"/>
                  </a:lnTo>
                  <a:lnTo>
                    <a:pt x="172931" y="109575"/>
                  </a:lnTo>
                  <a:lnTo>
                    <a:pt x="209514" y="81951"/>
                  </a:lnTo>
                  <a:lnTo>
                    <a:pt x="248695" y="57915"/>
                  </a:lnTo>
                  <a:lnTo>
                    <a:pt x="290235" y="37709"/>
                  </a:lnTo>
                  <a:lnTo>
                    <a:pt x="333895" y="21573"/>
                  </a:lnTo>
                  <a:lnTo>
                    <a:pt x="379436" y="9748"/>
                  </a:lnTo>
                  <a:lnTo>
                    <a:pt x="426620" y="2477"/>
                  </a:lnTo>
                  <a:lnTo>
                    <a:pt x="475207" y="0"/>
                  </a:lnTo>
                  <a:lnTo>
                    <a:pt x="523794" y="2477"/>
                  </a:lnTo>
                  <a:lnTo>
                    <a:pt x="570978" y="9748"/>
                  </a:lnTo>
                  <a:lnTo>
                    <a:pt x="616519" y="21573"/>
                  </a:lnTo>
                  <a:lnTo>
                    <a:pt x="660180" y="37709"/>
                  </a:lnTo>
                  <a:lnTo>
                    <a:pt x="701720" y="57915"/>
                  </a:lnTo>
                  <a:lnTo>
                    <a:pt x="740901" y="81951"/>
                  </a:lnTo>
                  <a:lnTo>
                    <a:pt x="777484" y="109575"/>
                  </a:lnTo>
                  <a:lnTo>
                    <a:pt x="811230" y="140545"/>
                  </a:lnTo>
                  <a:lnTo>
                    <a:pt x="841901" y="174622"/>
                  </a:lnTo>
                  <a:lnTo>
                    <a:pt x="869257" y="211563"/>
                  </a:lnTo>
                  <a:lnTo>
                    <a:pt x="893060" y="251127"/>
                  </a:lnTo>
                  <a:lnTo>
                    <a:pt x="913071" y="293073"/>
                  </a:lnTo>
                  <a:lnTo>
                    <a:pt x="929051" y="337160"/>
                  </a:lnTo>
                  <a:lnTo>
                    <a:pt x="940761" y="383146"/>
                  </a:lnTo>
                  <a:lnTo>
                    <a:pt x="947962" y="430791"/>
                  </a:lnTo>
                  <a:lnTo>
                    <a:pt x="950415" y="479854"/>
                  </a:lnTo>
                  <a:lnTo>
                    <a:pt x="947962" y="528916"/>
                  </a:lnTo>
                  <a:lnTo>
                    <a:pt x="940761" y="576561"/>
                  </a:lnTo>
                  <a:lnTo>
                    <a:pt x="929051" y="622548"/>
                  </a:lnTo>
                  <a:lnTo>
                    <a:pt x="913071" y="666635"/>
                  </a:lnTo>
                  <a:lnTo>
                    <a:pt x="893060" y="708581"/>
                  </a:lnTo>
                  <a:lnTo>
                    <a:pt x="869257" y="748145"/>
                  </a:lnTo>
                  <a:lnTo>
                    <a:pt x="841901" y="785086"/>
                  </a:lnTo>
                  <a:lnTo>
                    <a:pt x="811230" y="819162"/>
                  </a:lnTo>
                  <a:lnTo>
                    <a:pt x="777484" y="850133"/>
                  </a:lnTo>
                  <a:lnTo>
                    <a:pt x="740901" y="877757"/>
                  </a:lnTo>
                  <a:lnTo>
                    <a:pt x="701720" y="901792"/>
                  </a:lnTo>
                  <a:lnTo>
                    <a:pt x="660180" y="921999"/>
                  </a:lnTo>
                  <a:lnTo>
                    <a:pt x="616519" y="938135"/>
                  </a:lnTo>
                  <a:lnTo>
                    <a:pt x="570978" y="949959"/>
                  </a:lnTo>
                  <a:lnTo>
                    <a:pt x="523794" y="957231"/>
                  </a:lnTo>
                  <a:lnTo>
                    <a:pt x="475212" y="959708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16456" y="3044516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86654" y="4756800"/>
            <a:ext cx="4298315" cy="2021205"/>
            <a:chOff x="5086654" y="4756800"/>
            <a:chExt cx="4298315" cy="2021205"/>
          </a:xfrm>
        </p:grpSpPr>
        <p:sp>
          <p:nvSpPr>
            <p:cNvPr id="20" name="object 20"/>
            <p:cNvSpPr/>
            <p:nvPr/>
          </p:nvSpPr>
          <p:spPr>
            <a:xfrm>
              <a:off x="5673754" y="5256143"/>
              <a:ext cx="3711575" cy="1522095"/>
            </a:xfrm>
            <a:custGeom>
              <a:avLst/>
              <a:gdLst/>
              <a:ahLst/>
              <a:cxnLst/>
              <a:rect l="l" t="t" r="r" b="b"/>
              <a:pathLst>
                <a:path w="3711575" h="1522095">
                  <a:moveTo>
                    <a:pt x="3587549" y="1521775"/>
                  </a:moveTo>
                  <a:lnTo>
                    <a:pt x="123767" y="1521775"/>
                  </a:lnTo>
                  <a:lnTo>
                    <a:pt x="79968" y="1512900"/>
                  </a:lnTo>
                  <a:lnTo>
                    <a:pt x="38378" y="1484825"/>
                  </a:lnTo>
                  <a:lnTo>
                    <a:pt x="10303" y="1443235"/>
                  </a:lnTo>
                  <a:lnTo>
                    <a:pt x="0" y="1392384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9" y="38378"/>
                  </a:lnTo>
                  <a:lnTo>
                    <a:pt x="3701013" y="79968"/>
                  </a:lnTo>
                  <a:lnTo>
                    <a:pt x="3710995" y="129230"/>
                  </a:lnTo>
                  <a:lnTo>
                    <a:pt x="3710995" y="1393973"/>
                  </a:lnTo>
                  <a:lnTo>
                    <a:pt x="3701013" y="1443235"/>
                  </a:lnTo>
                  <a:lnTo>
                    <a:pt x="3672939" y="1484825"/>
                  </a:lnTo>
                  <a:lnTo>
                    <a:pt x="3631348" y="1512900"/>
                  </a:lnTo>
                  <a:lnTo>
                    <a:pt x="3587549" y="1521775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6654" y="4756800"/>
              <a:ext cx="950594" cy="933450"/>
            </a:xfrm>
            <a:custGeom>
              <a:avLst/>
              <a:gdLst/>
              <a:ahLst/>
              <a:cxnLst/>
              <a:rect l="l" t="t" r="r" b="b"/>
              <a:pathLst>
                <a:path w="950594" h="933450">
                  <a:moveTo>
                    <a:pt x="475207" y="933042"/>
                  </a:moveTo>
                  <a:lnTo>
                    <a:pt x="426619" y="930633"/>
                  </a:lnTo>
                  <a:lnTo>
                    <a:pt x="379436" y="923563"/>
                  </a:lnTo>
                  <a:lnTo>
                    <a:pt x="333894" y="912068"/>
                  </a:lnTo>
                  <a:lnTo>
                    <a:pt x="290234" y="896380"/>
                  </a:lnTo>
                  <a:lnTo>
                    <a:pt x="248694" y="876735"/>
                  </a:lnTo>
                  <a:lnTo>
                    <a:pt x="209514" y="853367"/>
                  </a:lnTo>
                  <a:lnTo>
                    <a:pt x="172930" y="826511"/>
                  </a:lnTo>
                  <a:lnTo>
                    <a:pt x="139184" y="796401"/>
                  </a:lnTo>
                  <a:lnTo>
                    <a:pt x="108513" y="763271"/>
                  </a:lnTo>
                  <a:lnTo>
                    <a:pt x="81157" y="727357"/>
                  </a:lnTo>
                  <a:lnTo>
                    <a:pt x="57354" y="688892"/>
                  </a:lnTo>
                  <a:lnTo>
                    <a:pt x="37343" y="648112"/>
                  </a:lnTo>
                  <a:lnTo>
                    <a:pt x="21363" y="605250"/>
                  </a:lnTo>
                  <a:lnTo>
                    <a:pt x="9653" y="560541"/>
                  </a:lnTo>
                  <a:lnTo>
                    <a:pt x="2452" y="514220"/>
                  </a:lnTo>
                  <a:lnTo>
                    <a:pt x="0" y="466520"/>
                  </a:lnTo>
                  <a:lnTo>
                    <a:pt x="2452" y="418821"/>
                  </a:lnTo>
                  <a:lnTo>
                    <a:pt x="9653" y="372500"/>
                  </a:lnTo>
                  <a:lnTo>
                    <a:pt x="21363" y="327791"/>
                  </a:lnTo>
                  <a:lnTo>
                    <a:pt x="37343" y="284930"/>
                  </a:lnTo>
                  <a:lnTo>
                    <a:pt x="57354" y="244149"/>
                  </a:lnTo>
                  <a:lnTo>
                    <a:pt x="81157" y="205684"/>
                  </a:lnTo>
                  <a:lnTo>
                    <a:pt x="108513" y="169770"/>
                  </a:lnTo>
                  <a:lnTo>
                    <a:pt x="139184" y="136640"/>
                  </a:lnTo>
                  <a:lnTo>
                    <a:pt x="172930" y="106530"/>
                  </a:lnTo>
                  <a:lnTo>
                    <a:pt x="209514" y="79674"/>
                  </a:lnTo>
                  <a:lnTo>
                    <a:pt x="248694" y="56306"/>
                  </a:lnTo>
                  <a:lnTo>
                    <a:pt x="290234" y="36661"/>
                  </a:lnTo>
                  <a:lnTo>
                    <a:pt x="333894" y="20973"/>
                  </a:lnTo>
                  <a:lnTo>
                    <a:pt x="379436" y="9478"/>
                  </a:lnTo>
                  <a:lnTo>
                    <a:pt x="426619" y="2408"/>
                  </a:lnTo>
                  <a:lnTo>
                    <a:pt x="475207" y="0"/>
                  </a:lnTo>
                  <a:lnTo>
                    <a:pt x="523794" y="2408"/>
                  </a:lnTo>
                  <a:lnTo>
                    <a:pt x="570978" y="9478"/>
                  </a:lnTo>
                  <a:lnTo>
                    <a:pt x="616519" y="20973"/>
                  </a:lnTo>
                  <a:lnTo>
                    <a:pt x="660179" y="36661"/>
                  </a:lnTo>
                  <a:lnTo>
                    <a:pt x="701719" y="56306"/>
                  </a:lnTo>
                  <a:lnTo>
                    <a:pt x="740900" y="79674"/>
                  </a:lnTo>
                  <a:lnTo>
                    <a:pt x="777483" y="106530"/>
                  </a:lnTo>
                  <a:lnTo>
                    <a:pt x="811230" y="136640"/>
                  </a:lnTo>
                  <a:lnTo>
                    <a:pt x="841900" y="169770"/>
                  </a:lnTo>
                  <a:lnTo>
                    <a:pt x="869257" y="205684"/>
                  </a:lnTo>
                  <a:lnTo>
                    <a:pt x="893060" y="244149"/>
                  </a:lnTo>
                  <a:lnTo>
                    <a:pt x="913071" y="284930"/>
                  </a:lnTo>
                  <a:lnTo>
                    <a:pt x="929050" y="327791"/>
                  </a:lnTo>
                  <a:lnTo>
                    <a:pt x="940760" y="372500"/>
                  </a:lnTo>
                  <a:lnTo>
                    <a:pt x="947961" y="418821"/>
                  </a:lnTo>
                  <a:lnTo>
                    <a:pt x="950414" y="466527"/>
                  </a:lnTo>
                  <a:lnTo>
                    <a:pt x="947961" y="514220"/>
                  </a:lnTo>
                  <a:lnTo>
                    <a:pt x="940760" y="560541"/>
                  </a:lnTo>
                  <a:lnTo>
                    <a:pt x="929050" y="605250"/>
                  </a:lnTo>
                  <a:lnTo>
                    <a:pt x="913071" y="648112"/>
                  </a:lnTo>
                  <a:lnTo>
                    <a:pt x="893060" y="688892"/>
                  </a:lnTo>
                  <a:lnTo>
                    <a:pt x="869257" y="727357"/>
                  </a:lnTo>
                  <a:lnTo>
                    <a:pt x="841900" y="763271"/>
                  </a:lnTo>
                  <a:lnTo>
                    <a:pt x="811230" y="796401"/>
                  </a:lnTo>
                  <a:lnTo>
                    <a:pt x="777483" y="826511"/>
                  </a:lnTo>
                  <a:lnTo>
                    <a:pt x="740900" y="853367"/>
                  </a:lnTo>
                  <a:lnTo>
                    <a:pt x="701719" y="876735"/>
                  </a:lnTo>
                  <a:lnTo>
                    <a:pt x="660179" y="896380"/>
                  </a:lnTo>
                  <a:lnTo>
                    <a:pt x="616519" y="912068"/>
                  </a:lnTo>
                  <a:lnTo>
                    <a:pt x="570978" y="923563"/>
                  </a:lnTo>
                  <a:lnTo>
                    <a:pt x="523794" y="930633"/>
                  </a:lnTo>
                  <a:lnTo>
                    <a:pt x="475207" y="933042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41249" y="478985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4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3777" y="433728"/>
            <a:ext cx="3403600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08915" marR="124460" indent="-7747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1.3.2.1. </a:t>
            </a:r>
            <a:r>
              <a:rPr sz="1300" b="1" spc="55">
                <a:latin typeface="Arial"/>
                <a:cs typeface="Arial"/>
              </a:rPr>
              <a:t>Заклад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65">
                <a:latin typeface="Arial"/>
                <a:cs typeface="Arial"/>
              </a:rPr>
              <a:t>забезпечений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асистентом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вчителя</a:t>
            </a:r>
            <a:r>
              <a:rPr sz="1300" b="1" spc="40">
                <a:latin typeface="Tahoma"/>
                <a:cs typeface="Tahoma"/>
              </a:rPr>
              <a:t>,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90">
                <a:latin typeface="Arial"/>
                <a:cs typeface="Arial"/>
              </a:rPr>
              <a:t>практичним</a:t>
            </a:r>
            <a:endParaRPr sz="1300">
              <a:latin typeface="Arial"/>
              <a:cs typeface="Arial"/>
            </a:endParaRPr>
          </a:p>
          <a:p>
            <a:pPr marL="12065" marR="5080" algn="ctr">
              <a:lnSpc>
                <a:spcPct val="81700"/>
              </a:lnSpc>
            </a:pPr>
            <a:r>
              <a:rPr sz="1300" b="1" spc="30">
                <a:latin typeface="Arial"/>
                <a:cs typeface="Arial"/>
              </a:rPr>
              <a:t>психологом</a:t>
            </a:r>
            <a:r>
              <a:rPr sz="1300" b="1" spc="30">
                <a:latin typeface="Tahoma"/>
                <a:cs typeface="Tahoma"/>
              </a:rPr>
              <a:t>, </a:t>
            </a:r>
            <a:r>
              <a:rPr sz="1300" b="1" spc="45">
                <a:latin typeface="Arial"/>
                <a:cs typeface="Arial"/>
              </a:rPr>
              <a:t>вчителем</a:t>
            </a:r>
            <a:r>
              <a:rPr sz="1300" b="1" spc="45">
                <a:latin typeface="Tahoma"/>
                <a:cs typeface="Tahoma"/>
              </a:rPr>
              <a:t>-</a:t>
            </a:r>
            <a:r>
              <a:rPr sz="1300" b="1" spc="45">
                <a:latin typeface="Arial"/>
                <a:cs typeface="Arial"/>
              </a:rPr>
              <a:t>дефектологом</a:t>
            </a:r>
            <a:r>
              <a:rPr sz="1300" b="1" spc="45">
                <a:latin typeface="Tahoma"/>
                <a:cs typeface="Tahoma"/>
              </a:rPr>
              <a:t>, </a:t>
            </a:r>
            <a:r>
              <a:rPr sz="1300" b="1" spc="-370">
                <a:latin typeface="Tahoma"/>
                <a:cs typeface="Tahoma"/>
              </a:rPr>
              <a:t> </a:t>
            </a:r>
            <a:r>
              <a:rPr sz="1300" b="1" spc="110">
                <a:latin typeface="Arial"/>
                <a:cs typeface="Arial"/>
              </a:rPr>
              <a:t>ıншими </a:t>
            </a:r>
            <a:r>
              <a:rPr sz="1300" b="1" spc="45">
                <a:latin typeface="Arial"/>
                <a:cs typeface="Arial"/>
              </a:rPr>
              <a:t>фахıвцями </a:t>
            </a:r>
            <a:r>
              <a:rPr sz="1300" b="1" spc="15">
                <a:latin typeface="Arial"/>
                <a:cs typeface="Arial"/>
              </a:rPr>
              <a:t>для </a:t>
            </a:r>
            <a:r>
              <a:rPr sz="1300" b="1" spc="40">
                <a:latin typeface="Arial"/>
                <a:cs typeface="Arial"/>
              </a:rPr>
              <a:t>реалıзацıї </a:t>
            </a:r>
            <a:r>
              <a:rPr sz="1300" b="1" spc="4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ıнклюзивного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навчання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spc="25">
                <a:latin typeface="Tahoma"/>
                <a:cs typeface="Tahoma"/>
              </a:rPr>
              <a:t>(</a:t>
            </a:r>
            <a:r>
              <a:rPr sz="1300" spc="25">
                <a:latin typeface="Lucida Sans Unicode"/>
                <a:cs typeface="Lucida Sans Unicode"/>
              </a:rPr>
              <a:t>вивчення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30">
                <a:latin typeface="Lucida Sans Unicode"/>
                <a:cs typeface="Lucida Sans Unicode"/>
              </a:rPr>
              <a:t>документацıї</a:t>
            </a:r>
            <a:r>
              <a:rPr sz="1300" b="1" spc="-30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spc="-10">
                <a:latin typeface="Lucida Sans Unicode"/>
                <a:cs typeface="Lucida Sans Unicode"/>
              </a:rPr>
              <a:t>опитування</a:t>
            </a:r>
            <a:r>
              <a:rPr sz="1300" b="1" i="1" spc="-10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1641" y="1885687"/>
            <a:ext cx="3028315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13690" marR="306070" indent="178435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1.3.2.2.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забезпечується</a:t>
            </a:r>
            <a:r>
              <a:rPr sz="1300" b="1" spc="-55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корекцıйна</a:t>
            </a:r>
            <a:endParaRPr sz="1300">
              <a:latin typeface="Arial"/>
              <a:cs typeface="Arial"/>
            </a:endParaRPr>
          </a:p>
          <a:p>
            <a:pPr marL="12065" marR="5080" algn="ctr">
              <a:lnSpc>
                <a:spcPct val="81700"/>
              </a:lnSpc>
            </a:pPr>
            <a:r>
              <a:rPr sz="1300" b="1" spc="25">
                <a:latin typeface="Arial"/>
                <a:cs typeface="Arial"/>
              </a:rPr>
              <a:t>спрямованıсть </a:t>
            </a:r>
            <a:r>
              <a:rPr sz="1300" b="1" spc="20">
                <a:latin typeface="Arial"/>
                <a:cs typeface="Arial"/>
              </a:rPr>
              <a:t>освıтнього процесу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для </a:t>
            </a:r>
            <a:r>
              <a:rPr sz="1300" b="1" spc="-5">
                <a:latin typeface="Arial"/>
                <a:cs typeface="Arial"/>
              </a:rPr>
              <a:t>осıб </a:t>
            </a:r>
            <a:r>
              <a:rPr sz="1300" b="1" spc="75">
                <a:latin typeface="Arial"/>
                <a:cs typeface="Arial"/>
              </a:rPr>
              <a:t>з </a:t>
            </a:r>
            <a:r>
              <a:rPr sz="1300" b="1" spc="50">
                <a:latin typeface="Arial"/>
                <a:cs typeface="Arial"/>
              </a:rPr>
              <a:t>особливими </a:t>
            </a:r>
            <a:r>
              <a:rPr sz="1300" b="1" spc="45">
                <a:latin typeface="Arial"/>
                <a:cs typeface="Arial"/>
              </a:rPr>
              <a:t>освıтнıми </a:t>
            </a:r>
            <a:r>
              <a:rPr sz="1300" b="1" spc="5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потребами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i="1" spc="-20">
                <a:latin typeface="Verdana"/>
                <a:cs typeface="Verdana"/>
              </a:rPr>
              <a:t>(</a:t>
            </a:r>
            <a:r>
              <a:rPr sz="1300" i="1" spc="-20">
                <a:latin typeface="Arial"/>
                <a:cs typeface="Arial"/>
              </a:rPr>
              <a:t>спостереження</a:t>
            </a:r>
            <a:r>
              <a:rPr sz="1300" b="1" i="1" spc="-20">
                <a:latin typeface="Verdana"/>
                <a:cs typeface="Verdana"/>
              </a:rPr>
              <a:t>,</a:t>
            </a:r>
            <a:r>
              <a:rPr sz="1300" b="1" i="1" spc="-8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74300" y="3664341"/>
            <a:ext cx="3211195" cy="8566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56870">
              <a:lnSpc>
                <a:spcPts val="1250"/>
              </a:lnSpc>
              <a:spcBef>
                <a:spcPts val="380"/>
              </a:spcBef>
            </a:pPr>
            <a:r>
              <a:rPr sz="1250" b="1" spc="-40">
                <a:latin typeface="Tahoma"/>
                <a:cs typeface="Tahoma"/>
              </a:rPr>
              <a:t>1.3.2.3.</a:t>
            </a:r>
            <a:r>
              <a:rPr sz="1250" b="1">
                <a:latin typeface="Tahoma"/>
                <a:cs typeface="Tahoma"/>
              </a:rPr>
              <a:t> </a:t>
            </a:r>
            <a:r>
              <a:rPr sz="1250" spc="-10">
                <a:latin typeface="Lucida Sans Unicode"/>
                <a:cs typeface="Lucida Sans Unicode"/>
              </a:rPr>
              <a:t>Педагогıчнı</a:t>
            </a:r>
            <a:r>
              <a:rPr sz="1250" spc="-30">
                <a:latin typeface="Lucida Sans Unicode"/>
                <a:cs typeface="Lucida Sans Unicode"/>
              </a:rPr>
              <a:t> </a:t>
            </a:r>
            <a:r>
              <a:rPr sz="1250" spc="15">
                <a:latin typeface="Lucida Sans Unicode"/>
                <a:cs typeface="Lucida Sans Unicode"/>
              </a:rPr>
              <a:t>працıвники </a:t>
            </a:r>
            <a:r>
              <a:rPr sz="1250" spc="20">
                <a:latin typeface="Lucida Sans Unicode"/>
                <a:cs typeface="Lucida Sans Unicode"/>
              </a:rPr>
              <a:t> </a:t>
            </a:r>
            <a:r>
              <a:rPr sz="1250" spc="15">
                <a:latin typeface="Lucida Sans Unicode"/>
                <a:cs typeface="Lucida Sans Unicode"/>
              </a:rPr>
              <a:t>застосовують</a:t>
            </a:r>
            <a:r>
              <a:rPr sz="1250" spc="-25">
                <a:latin typeface="Lucida Sans Unicode"/>
                <a:cs typeface="Lucida Sans Unicode"/>
              </a:rPr>
              <a:t> </a:t>
            </a:r>
            <a:r>
              <a:rPr sz="1250" spc="-10">
                <a:latin typeface="Lucida Sans Unicode"/>
                <a:cs typeface="Lucida Sans Unicode"/>
              </a:rPr>
              <a:t>форми</a:t>
            </a:r>
            <a:r>
              <a:rPr sz="1250" b="1" spc="-10">
                <a:latin typeface="Tahoma"/>
                <a:cs typeface="Tahoma"/>
              </a:rPr>
              <a:t>,</a:t>
            </a:r>
            <a:r>
              <a:rPr sz="1250" b="1" spc="10">
                <a:latin typeface="Tahoma"/>
                <a:cs typeface="Tahoma"/>
              </a:rPr>
              <a:t> </a:t>
            </a:r>
            <a:r>
              <a:rPr sz="1250" spc="-10">
                <a:latin typeface="Lucida Sans Unicode"/>
                <a:cs typeface="Lucida Sans Unicode"/>
              </a:rPr>
              <a:t>методи</a:t>
            </a:r>
            <a:r>
              <a:rPr sz="1250" b="1" spc="-10">
                <a:latin typeface="Tahoma"/>
                <a:cs typeface="Tahoma"/>
              </a:rPr>
              <a:t>,</a:t>
            </a:r>
            <a:r>
              <a:rPr sz="1250" b="1" spc="5">
                <a:latin typeface="Tahoma"/>
                <a:cs typeface="Tahoma"/>
              </a:rPr>
              <a:t> </a:t>
            </a:r>
            <a:r>
              <a:rPr sz="1250" spc="20">
                <a:latin typeface="Lucida Sans Unicode"/>
                <a:cs typeface="Lucida Sans Unicode"/>
              </a:rPr>
              <a:t>прийоми</a:t>
            </a:r>
            <a:endParaRPr sz="1250">
              <a:latin typeface="Lucida Sans Unicode"/>
              <a:cs typeface="Lucida Sans Unicode"/>
            </a:endParaRPr>
          </a:p>
          <a:p>
            <a:pPr marL="376555" marR="369570" algn="ctr">
              <a:lnSpc>
                <a:spcPts val="1250"/>
              </a:lnSpc>
              <a:spcBef>
                <a:spcPts val="5"/>
              </a:spcBef>
            </a:pPr>
            <a:r>
              <a:rPr sz="1250" spc="5">
                <a:latin typeface="Lucida Sans Unicode"/>
                <a:cs typeface="Lucida Sans Unicode"/>
              </a:rPr>
              <a:t>роботи</a:t>
            </a:r>
            <a:r>
              <a:rPr sz="1250" spc="-40">
                <a:latin typeface="Lucida Sans Unicode"/>
                <a:cs typeface="Lucida Sans Unicode"/>
              </a:rPr>
              <a:t> </a:t>
            </a:r>
            <a:r>
              <a:rPr sz="1250" spc="25">
                <a:latin typeface="Lucida Sans Unicode"/>
                <a:cs typeface="Lucida Sans Unicode"/>
              </a:rPr>
              <a:t>з</a:t>
            </a:r>
            <a:r>
              <a:rPr sz="1250" spc="-35">
                <a:latin typeface="Lucida Sans Unicode"/>
                <a:cs typeface="Lucida Sans Unicode"/>
              </a:rPr>
              <a:t> </a:t>
            </a:r>
            <a:r>
              <a:rPr sz="1250" spc="10">
                <a:latin typeface="Lucida Sans Unicode"/>
                <a:cs typeface="Lucida Sans Unicode"/>
              </a:rPr>
              <a:t>дıтьми</a:t>
            </a:r>
            <a:r>
              <a:rPr sz="1250" spc="-35">
                <a:latin typeface="Lucida Sans Unicode"/>
                <a:cs typeface="Lucida Sans Unicode"/>
              </a:rPr>
              <a:t> </a:t>
            </a:r>
            <a:r>
              <a:rPr sz="1250" spc="25">
                <a:latin typeface="Lucida Sans Unicode"/>
                <a:cs typeface="Lucida Sans Unicode"/>
              </a:rPr>
              <a:t>з</a:t>
            </a:r>
            <a:r>
              <a:rPr sz="1250" spc="-35">
                <a:latin typeface="Lucida Sans Unicode"/>
                <a:cs typeface="Lucida Sans Unicode"/>
              </a:rPr>
              <a:t> </a:t>
            </a:r>
            <a:r>
              <a:rPr sz="1250" spc="20">
                <a:latin typeface="Lucida Sans Unicode"/>
                <a:cs typeface="Lucida Sans Unicode"/>
              </a:rPr>
              <a:t>особливими </a:t>
            </a:r>
            <a:r>
              <a:rPr sz="1250" spc="-380">
                <a:latin typeface="Lucida Sans Unicode"/>
                <a:cs typeface="Lucida Sans Unicode"/>
              </a:rPr>
              <a:t> </a:t>
            </a:r>
            <a:r>
              <a:rPr sz="1250" spc="5">
                <a:latin typeface="Lucida Sans Unicode"/>
                <a:cs typeface="Lucida Sans Unicode"/>
              </a:rPr>
              <a:t>освıтнıми </a:t>
            </a:r>
            <a:r>
              <a:rPr sz="1250" spc="15">
                <a:latin typeface="Lucida Sans Unicode"/>
                <a:cs typeface="Lucida Sans Unicode"/>
              </a:rPr>
              <a:t>потребами </a:t>
            </a:r>
            <a:r>
              <a:rPr sz="1250" spc="20">
                <a:latin typeface="Lucida Sans Unicode"/>
                <a:cs typeface="Lucida Sans Unicode"/>
              </a:rPr>
              <a:t> </a:t>
            </a:r>
            <a:r>
              <a:rPr sz="1250" b="1" spc="5">
                <a:latin typeface="Tahoma"/>
                <a:cs typeface="Tahoma"/>
              </a:rPr>
              <a:t>(</a:t>
            </a:r>
            <a:r>
              <a:rPr sz="1250" i="1" spc="5">
                <a:latin typeface="Arial"/>
                <a:cs typeface="Arial"/>
              </a:rPr>
              <a:t>спостереження</a:t>
            </a:r>
            <a:r>
              <a:rPr sz="1250" b="1" i="1" spc="5">
                <a:latin typeface="Verdana"/>
                <a:cs typeface="Verdana"/>
              </a:rPr>
              <a:t>,</a:t>
            </a:r>
            <a:r>
              <a:rPr sz="1250" b="1" i="1" spc="-75">
                <a:latin typeface="Verdana"/>
                <a:cs typeface="Verdana"/>
              </a:rPr>
              <a:t> </a:t>
            </a:r>
            <a:r>
              <a:rPr sz="1250" i="1" spc="20">
                <a:latin typeface="Arial"/>
                <a:cs typeface="Arial"/>
              </a:rPr>
              <a:t>опитування</a:t>
            </a:r>
            <a:r>
              <a:rPr sz="1250" b="1" i="1" spc="20">
                <a:latin typeface="Verdana"/>
                <a:cs typeface="Verdana"/>
              </a:rPr>
              <a:t>)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1971" y="5228234"/>
            <a:ext cx="3351529" cy="15189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38100" algn="just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1.3.2.4.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55">
                <a:latin typeface="Arial"/>
                <a:cs typeface="Arial"/>
              </a:rPr>
              <a:t>налагоджено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спıвпрацю</a:t>
            </a:r>
            <a:r>
              <a:rPr sz="1300" b="1" spc="13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педагогıчних</a:t>
            </a:r>
            <a:r>
              <a:rPr sz="1300" b="1" spc="13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працıвникıв </a:t>
            </a:r>
            <a:r>
              <a:rPr sz="1300" b="1" spc="65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з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питань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навчання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-5">
                <a:latin typeface="Arial"/>
                <a:cs typeface="Arial"/>
              </a:rPr>
              <a:t>осıб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з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особливими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300" b="1" spc="45">
                <a:latin typeface="Arial"/>
                <a:cs typeface="Arial"/>
              </a:rPr>
              <a:t>освıтнıми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потребами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15">
                <a:latin typeface="Tahoma"/>
                <a:cs typeface="Tahoma"/>
              </a:rPr>
              <a:t>(</a:t>
            </a:r>
            <a:r>
              <a:rPr sz="1300" b="1" spc="15">
                <a:latin typeface="Arial"/>
                <a:cs typeface="Arial"/>
              </a:rPr>
              <a:t>створення</a:t>
            </a:r>
            <a:endParaRPr sz="1300">
              <a:latin typeface="Arial"/>
              <a:cs typeface="Arial"/>
            </a:endParaRPr>
          </a:p>
          <a:p>
            <a:pPr marL="137795" marR="130175" algn="ctr">
              <a:lnSpc>
                <a:spcPts val="1280"/>
              </a:lnSpc>
              <a:spcBef>
                <a:spcPts val="135"/>
              </a:spcBef>
            </a:pPr>
            <a:r>
              <a:rPr sz="1300" b="1" spc="80">
                <a:latin typeface="Arial"/>
                <a:cs typeface="Arial"/>
              </a:rPr>
              <a:t>команди </a:t>
            </a:r>
            <a:r>
              <a:rPr sz="1300" b="1" spc="35">
                <a:latin typeface="Arial"/>
                <a:cs typeface="Arial"/>
              </a:rPr>
              <a:t>психолого</a:t>
            </a:r>
            <a:r>
              <a:rPr sz="1300" b="1" spc="35">
                <a:latin typeface="Tahoma"/>
                <a:cs typeface="Tahoma"/>
              </a:rPr>
              <a:t>-</a:t>
            </a:r>
            <a:r>
              <a:rPr sz="1300" b="1" spc="35">
                <a:latin typeface="Arial"/>
                <a:cs typeface="Arial"/>
              </a:rPr>
              <a:t>педагогıчного </a:t>
            </a:r>
            <a:r>
              <a:rPr sz="1300" b="1" spc="40">
                <a:latin typeface="Arial"/>
                <a:cs typeface="Arial"/>
              </a:rPr>
              <a:t> </a:t>
            </a:r>
            <a:r>
              <a:rPr sz="1300" b="1" spc="5">
                <a:latin typeface="Arial"/>
                <a:cs typeface="Arial"/>
              </a:rPr>
              <a:t>супроводу</a:t>
            </a:r>
            <a:r>
              <a:rPr sz="1300" b="1" spc="5">
                <a:latin typeface="Tahoma"/>
                <a:cs typeface="Tahoma"/>
              </a:rPr>
              <a:t>, </a:t>
            </a:r>
            <a:r>
              <a:rPr sz="1300" b="1" spc="30">
                <a:latin typeface="Arial"/>
                <a:cs typeface="Arial"/>
              </a:rPr>
              <a:t>розроблення </a:t>
            </a:r>
            <a:r>
              <a:rPr sz="1300" b="1" spc="35">
                <a:latin typeface="Arial"/>
                <a:cs typeface="Arial"/>
              </a:rPr>
              <a:t> ıндивıдуальної </a:t>
            </a:r>
            <a:r>
              <a:rPr sz="1300" b="1" spc="60">
                <a:latin typeface="Arial"/>
                <a:cs typeface="Arial"/>
              </a:rPr>
              <a:t>програми розвитку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тощо</a:t>
            </a:r>
            <a:r>
              <a:rPr sz="1300" b="1" spc="4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265"/>
              </a:lnSpc>
            </a:pPr>
            <a:r>
              <a:rPr sz="1300" b="1" i="1" spc="-5">
                <a:latin typeface="Verdana"/>
                <a:cs typeface="Verdana"/>
              </a:rPr>
              <a:t>(</a:t>
            </a:r>
            <a:r>
              <a:rPr sz="1300" i="1" spc="-5">
                <a:latin typeface="Arial"/>
                <a:cs typeface="Arial"/>
              </a:rPr>
              <a:t>вивчення</a:t>
            </a:r>
            <a:r>
              <a:rPr sz="1300" i="1" spc="5">
                <a:latin typeface="Arial"/>
                <a:cs typeface="Arial"/>
              </a:rPr>
              <a:t> </a:t>
            </a:r>
            <a:r>
              <a:rPr sz="1300" i="1" spc="-5">
                <a:latin typeface="Arial"/>
                <a:cs typeface="Arial"/>
              </a:rPr>
              <a:t>документацıї</a:t>
            </a:r>
            <a:r>
              <a:rPr sz="1300" b="1" i="1" spc="-5">
                <a:latin typeface="Verdana"/>
                <a:cs typeface="Verdana"/>
              </a:rPr>
              <a:t>,</a:t>
            </a:r>
            <a:r>
              <a:rPr sz="1300" b="1" i="1" spc="-8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6959" y="3051854"/>
            <a:ext cx="2237105" cy="12680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6555" marR="86995" indent="-282575">
              <a:lnSpc>
                <a:spcPts val="1350"/>
              </a:lnSpc>
              <a:spcBef>
                <a:spcPts val="420"/>
              </a:spcBef>
            </a:pPr>
            <a:r>
              <a:rPr sz="1400" b="1" spc="-55">
                <a:solidFill>
                  <a:srgbClr val="F6F6F6"/>
                </a:solidFill>
                <a:latin typeface="Tahoma"/>
                <a:cs typeface="Tahoma"/>
              </a:rPr>
              <a:t>1.3.2.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00" b="1" spc="60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00" b="1" spc="-3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F6F6F6"/>
                </a:solidFill>
                <a:latin typeface="Arial"/>
                <a:cs typeface="Arial"/>
              </a:rPr>
              <a:t>застосовуються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</a:pPr>
            <a:r>
              <a:rPr sz="1400" b="1" spc="95">
                <a:solidFill>
                  <a:srgbClr val="F6F6F6"/>
                </a:solidFill>
                <a:latin typeface="Arial"/>
                <a:cs typeface="Arial"/>
              </a:rPr>
              <a:t>методики</a:t>
            </a:r>
            <a:r>
              <a:rPr sz="140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4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технологıї </a:t>
            </a:r>
            <a:r>
              <a:rPr sz="1400" b="1" spc="-3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роботи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з учнями з </a:t>
            </a:r>
            <a:r>
              <a:rPr sz="140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особливими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освıтнıми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65">
                <a:solidFill>
                  <a:srgbClr val="F6F6F6"/>
                </a:solidFill>
                <a:latin typeface="Arial"/>
                <a:cs typeface="Arial"/>
              </a:rPr>
              <a:t>потребами </a:t>
            </a:r>
            <a:r>
              <a:rPr sz="1400" b="1" spc="-30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400" b="1" spc="-3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разı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потреби</a:t>
            </a:r>
            <a:r>
              <a:rPr sz="1400" b="1" spc="35">
                <a:solidFill>
                  <a:srgbClr val="F6F6F6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7018" y="1279292"/>
            <a:ext cx="1606550" cy="1223645"/>
          </a:xfrm>
          <a:custGeom>
            <a:avLst/>
            <a:gdLst/>
            <a:ahLst/>
            <a:cxnLst/>
            <a:rect l="l" t="t" r="r" b="b"/>
            <a:pathLst>
              <a:path w="1606550" h="1223645">
                <a:moveTo>
                  <a:pt x="0" y="1223308"/>
                </a:moveTo>
                <a:lnTo>
                  <a:pt x="1606523" y="0"/>
                </a:lnTo>
              </a:path>
            </a:pathLst>
          </a:custGeom>
          <a:ln w="47651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9863" y="3678602"/>
            <a:ext cx="887730" cy="396240"/>
          </a:xfrm>
          <a:custGeom>
            <a:avLst/>
            <a:gdLst/>
            <a:ahLst/>
            <a:cxnLst/>
            <a:rect l="l" t="t" r="r" b="b"/>
            <a:pathLst>
              <a:path w="887728" h="396239">
                <a:moveTo>
                  <a:pt x="0" y="0"/>
                </a:moveTo>
                <a:lnTo>
                  <a:pt x="887219" y="396165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195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59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90261" y="425821"/>
            <a:ext cx="4183379" cy="1797685"/>
            <a:chOff x="4590261" y="425821"/>
            <a:chExt cx="4183379" cy="1797685"/>
          </a:xfrm>
        </p:grpSpPr>
        <p:sp>
          <p:nvSpPr>
            <p:cNvPr id="6" name="object 6"/>
            <p:cNvSpPr/>
            <p:nvPr/>
          </p:nvSpPr>
          <p:spPr>
            <a:xfrm>
              <a:off x="5142722" y="769216"/>
              <a:ext cx="3630929" cy="1454150"/>
            </a:xfrm>
            <a:custGeom>
              <a:avLst/>
              <a:gdLst/>
              <a:ahLst/>
              <a:cxnLst/>
              <a:rect l="l" t="t" r="r" b="b"/>
              <a:pathLst>
                <a:path w="3630929" h="1454150">
                  <a:moveTo>
                    <a:pt x="3505833" y="1453670"/>
                  </a:moveTo>
                  <a:lnTo>
                    <a:pt x="130818" y="1453670"/>
                  </a:lnTo>
                  <a:lnTo>
                    <a:pt x="79968" y="1443367"/>
                  </a:lnTo>
                  <a:lnTo>
                    <a:pt x="38377" y="1415292"/>
                  </a:lnTo>
                  <a:lnTo>
                    <a:pt x="10303" y="1373702"/>
                  </a:lnTo>
                  <a:lnTo>
                    <a:pt x="0" y="1322851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05833" y="0"/>
                  </a:lnTo>
                  <a:lnTo>
                    <a:pt x="3556684" y="10303"/>
                  </a:lnTo>
                  <a:lnTo>
                    <a:pt x="3598275" y="38378"/>
                  </a:lnTo>
                  <a:lnTo>
                    <a:pt x="3626349" y="79968"/>
                  </a:lnTo>
                  <a:lnTo>
                    <a:pt x="3630901" y="102430"/>
                  </a:lnTo>
                  <a:lnTo>
                    <a:pt x="3630901" y="1351240"/>
                  </a:lnTo>
                  <a:lnTo>
                    <a:pt x="3626349" y="1373702"/>
                  </a:lnTo>
                  <a:lnTo>
                    <a:pt x="3598275" y="1415292"/>
                  </a:lnTo>
                  <a:lnTo>
                    <a:pt x="3556684" y="1443367"/>
                  </a:lnTo>
                  <a:lnTo>
                    <a:pt x="3505833" y="145367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0261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4"/>
                  </a:lnTo>
                  <a:lnTo>
                    <a:pt x="740901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4856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69607" y="3785087"/>
            <a:ext cx="4361180" cy="2016125"/>
            <a:chOff x="4369607" y="3785087"/>
            <a:chExt cx="4361180" cy="2016125"/>
          </a:xfrm>
        </p:grpSpPr>
        <p:sp>
          <p:nvSpPr>
            <p:cNvPr id="10" name="object 10"/>
            <p:cNvSpPr/>
            <p:nvPr/>
          </p:nvSpPr>
          <p:spPr>
            <a:xfrm>
              <a:off x="4661451" y="4287747"/>
              <a:ext cx="4069715" cy="1513205"/>
            </a:xfrm>
            <a:custGeom>
              <a:avLst/>
              <a:gdLst/>
              <a:ahLst/>
              <a:cxnLst/>
              <a:rect l="l" t="t" r="r" b="b"/>
              <a:pathLst>
                <a:path w="4069715" h="1513204">
                  <a:moveTo>
                    <a:pt x="3936572" y="1512893"/>
                  </a:moveTo>
                  <a:lnTo>
                    <a:pt x="132700" y="1512893"/>
                  </a:lnTo>
                  <a:lnTo>
                    <a:pt x="90821" y="1506111"/>
                  </a:lnTo>
                  <a:lnTo>
                    <a:pt x="54401" y="1487241"/>
                  </a:lnTo>
                  <a:lnTo>
                    <a:pt x="25651" y="1458491"/>
                  </a:lnTo>
                  <a:lnTo>
                    <a:pt x="6781" y="1422071"/>
                  </a:lnTo>
                  <a:lnTo>
                    <a:pt x="0" y="1380192"/>
                  </a:lnTo>
                  <a:lnTo>
                    <a:pt x="0" y="132700"/>
                  </a:lnTo>
                  <a:lnTo>
                    <a:pt x="6781" y="90821"/>
                  </a:lnTo>
                  <a:lnTo>
                    <a:pt x="25651" y="54401"/>
                  </a:lnTo>
                  <a:lnTo>
                    <a:pt x="54401" y="25651"/>
                  </a:lnTo>
                  <a:lnTo>
                    <a:pt x="90821" y="6781"/>
                  </a:lnTo>
                  <a:lnTo>
                    <a:pt x="132700" y="0"/>
                  </a:lnTo>
                  <a:lnTo>
                    <a:pt x="3936572" y="0"/>
                  </a:lnTo>
                  <a:lnTo>
                    <a:pt x="3978451" y="6781"/>
                  </a:lnTo>
                  <a:lnTo>
                    <a:pt x="4014870" y="25651"/>
                  </a:lnTo>
                  <a:lnTo>
                    <a:pt x="4043620" y="54401"/>
                  </a:lnTo>
                  <a:lnTo>
                    <a:pt x="4062490" y="90821"/>
                  </a:lnTo>
                  <a:lnTo>
                    <a:pt x="4069272" y="132700"/>
                  </a:lnTo>
                  <a:lnTo>
                    <a:pt x="4069272" y="1380192"/>
                  </a:lnTo>
                  <a:lnTo>
                    <a:pt x="4062490" y="1422071"/>
                  </a:lnTo>
                  <a:lnTo>
                    <a:pt x="4043620" y="1458491"/>
                  </a:lnTo>
                  <a:lnTo>
                    <a:pt x="4014870" y="1487241"/>
                  </a:lnTo>
                  <a:lnTo>
                    <a:pt x="3978451" y="1506111"/>
                  </a:lnTo>
                  <a:lnTo>
                    <a:pt x="3936572" y="1512893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9607" y="3785087"/>
              <a:ext cx="950594" cy="965200"/>
            </a:xfrm>
            <a:custGeom>
              <a:avLst/>
              <a:gdLst/>
              <a:ahLst/>
              <a:cxnLst/>
              <a:rect l="l" t="t" r="r" b="b"/>
              <a:pathLst>
                <a:path w="950594" h="965200">
                  <a:moveTo>
                    <a:pt x="475214" y="964717"/>
                  </a:moveTo>
                  <a:lnTo>
                    <a:pt x="426620" y="962227"/>
                  </a:lnTo>
                  <a:lnTo>
                    <a:pt x="379436" y="954918"/>
                  </a:lnTo>
                  <a:lnTo>
                    <a:pt x="333895" y="943032"/>
                  </a:lnTo>
                  <a:lnTo>
                    <a:pt x="290235" y="926811"/>
                  </a:lnTo>
                  <a:lnTo>
                    <a:pt x="248695" y="906499"/>
                  </a:lnTo>
                  <a:lnTo>
                    <a:pt x="209514" y="882338"/>
                  </a:lnTo>
                  <a:lnTo>
                    <a:pt x="172931" y="854570"/>
                  </a:lnTo>
                  <a:lnTo>
                    <a:pt x="139185" y="823438"/>
                  </a:lnTo>
                  <a:lnTo>
                    <a:pt x="108514" y="789184"/>
                  </a:lnTo>
                  <a:lnTo>
                    <a:pt x="81157" y="752050"/>
                  </a:lnTo>
                  <a:lnTo>
                    <a:pt x="57354" y="712279"/>
                  </a:lnTo>
                  <a:lnTo>
                    <a:pt x="37344" y="670114"/>
                  </a:lnTo>
                  <a:lnTo>
                    <a:pt x="21364" y="625797"/>
                  </a:lnTo>
                  <a:lnTo>
                    <a:pt x="9654" y="579571"/>
                  </a:lnTo>
                  <a:lnTo>
                    <a:pt x="2453" y="531677"/>
                  </a:lnTo>
                  <a:lnTo>
                    <a:pt x="0" y="482362"/>
                  </a:lnTo>
                  <a:lnTo>
                    <a:pt x="2453" y="433040"/>
                  </a:lnTo>
                  <a:lnTo>
                    <a:pt x="9654" y="385146"/>
                  </a:lnTo>
                  <a:lnTo>
                    <a:pt x="21364" y="338920"/>
                  </a:lnTo>
                  <a:lnTo>
                    <a:pt x="37344" y="294603"/>
                  </a:lnTo>
                  <a:lnTo>
                    <a:pt x="57354" y="252437"/>
                  </a:lnTo>
                  <a:lnTo>
                    <a:pt x="81157" y="212667"/>
                  </a:lnTo>
                  <a:lnTo>
                    <a:pt x="108514" y="175533"/>
                  </a:lnTo>
                  <a:lnTo>
                    <a:pt x="139185" y="141279"/>
                  </a:lnTo>
                  <a:lnTo>
                    <a:pt x="172931" y="110147"/>
                  </a:lnTo>
                  <a:lnTo>
                    <a:pt x="209514" y="82379"/>
                  </a:lnTo>
                  <a:lnTo>
                    <a:pt x="248695" y="58218"/>
                  </a:lnTo>
                  <a:lnTo>
                    <a:pt x="290235" y="37906"/>
                  </a:lnTo>
                  <a:lnTo>
                    <a:pt x="333895" y="21685"/>
                  </a:lnTo>
                  <a:lnTo>
                    <a:pt x="379436" y="9799"/>
                  </a:lnTo>
                  <a:lnTo>
                    <a:pt x="426620" y="2490"/>
                  </a:lnTo>
                  <a:lnTo>
                    <a:pt x="475207" y="0"/>
                  </a:lnTo>
                  <a:lnTo>
                    <a:pt x="523794" y="2490"/>
                  </a:lnTo>
                  <a:lnTo>
                    <a:pt x="570978" y="9799"/>
                  </a:lnTo>
                  <a:lnTo>
                    <a:pt x="616519" y="21685"/>
                  </a:lnTo>
                  <a:lnTo>
                    <a:pt x="660180" y="37906"/>
                  </a:lnTo>
                  <a:lnTo>
                    <a:pt x="701720" y="58218"/>
                  </a:lnTo>
                  <a:lnTo>
                    <a:pt x="740900" y="82379"/>
                  </a:lnTo>
                  <a:lnTo>
                    <a:pt x="777484" y="110147"/>
                  </a:lnTo>
                  <a:lnTo>
                    <a:pt x="811230" y="141279"/>
                  </a:lnTo>
                  <a:lnTo>
                    <a:pt x="841901" y="175533"/>
                  </a:lnTo>
                  <a:lnTo>
                    <a:pt x="869257" y="212667"/>
                  </a:lnTo>
                  <a:lnTo>
                    <a:pt x="893060" y="252437"/>
                  </a:lnTo>
                  <a:lnTo>
                    <a:pt x="913071" y="294603"/>
                  </a:lnTo>
                  <a:lnTo>
                    <a:pt x="929051" y="338920"/>
                  </a:lnTo>
                  <a:lnTo>
                    <a:pt x="940761" y="385146"/>
                  </a:lnTo>
                  <a:lnTo>
                    <a:pt x="947962" y="433040"/>
                  </a:lnTo>
                  <a:lnTo>
                    <a:pt x="950415" y="482362"/>
                  </a:lnTo>
                  <a:lnTo>
                    <a:pt x="947962" y="531677"/>
                  </a:lnTo>
                  <a:lnTo>
                    <a:pt x="940761" y="579571"/>
                  </a:lnTo>
                  <a:lnTo>
                    <a:pt x="929051" y="625797"/>
                  </a:lnTo>
                  <a:lnTo>
                    <a:pt x="913071" y="670114"/>
                  </a:lnTo>
                  <a:lnTo>
                    <a:pt x="893060" y="712279"/>
                  </a:lnTo>
                  <a:lnTo>
                    <a:pt x="869257" y="752050"/>
                  </a:lnTo>
                  <a:lnTo>
                    <a:pt x="841901" y="789184"/>
                  </a:lnTo>
                  <a:lnTo>
                    <a:pt x="811230" y="823438"/>
                  </a:lnTo>
                  <a:lnTo>
                    <a:pt x="777484" y="854570"/>
                  </a:lnTo>
                  <a:lnTo>
                    <a:pt x="740900" y="882338"/>
                  </a:lnTo>
                  <a:lnTo>
                    <a:pt x="701720" y="906499"/>
                  </a:lnTo>
                  <a:lnTo>
                    <a:pt x="660180" y="926811"/>
                  </a:lnTo>
                  <a:lnTo>
                    <a:pt x="616519" y="943032"/>
                  </a:lnTo>
                  <a:lnTo>
                    <a:pt x="570978" y="954918"/>
                  </a:lnTo>
                  <a:lnTo>
                    <a:pt x="523794" y="962227"/>
                  </a:lnTo>
                  <a:lnTo>
                    <a:pt x="475214" y="964717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34124" y="384913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60741" y="880771"/>
            <a:ext cx="3428365" cy="1096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3505" marR="95885" indent="510540">
              <a:lnSpc>
                <a:spcPts val="1350"/>
              </a:lnSpc>
              <a:spcBef>
                <a:spcPts val="420"/>
              </a:spcBef>
            </a:pPr>
            <a:r>
              <a:rPr sz="1400" spc="-60">
                <a:solidFill>
                  <a:srgbClr val="000000"/>
                </a:solidFill>
              </a:rPr>
              <a:t>1.3.3.1. </a:t>
            </a:r>
            <a:r>
              <a:rPr sz="1400" spc="55">
                <a:solidFill>
                  <a:srgbClr val="000000"/>
                </a:solidFill>
                <a:latin typeface="Arial"/>
                <a:cs typeface="Arial"/>
              </a:rPr>
              <a:t>У </a:t>
            </a:r>
            <a:r>
              <a:rPr sz="1400" spc="60">
                <a:solidFill>
                  <a:srgbClr val="000000"/>
                </a:solidFill>
                <a:latin typeface="Arial"/>
                <a:cs typeface="Arial"/>
              </a:rPr>
              <a:t>закладı </a:t>
            </a:r>
            <a:r>
              <a:rPr sz="1400" spc="35">
                <a:solidFill>
                  <a:srgbClr val="000000"/>
                </a:solidFill>
                <a:latin typeface="Arial"/>
                <a:cs typeface="Arial"/>
              </a:rPr>
              <a:t>освıти </a:t>
            </a:r>
            <a:r>
              <a:rPr sz="1400" spc="40">
                <a:solidFill>
                  <a:srgbClr val="000000"/>
                </a:solidFill>
                <a:latin typeface="Arial"/>
                <a:cs typeface="Arial"/>
              </a:rPr>
              <a:t> ıндивıдуальну</a:t>
            </a:r>
            <a:r>
              <a:rPr sz="1400" spc="-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0">
                <a:solidFill>
                  <a:srgbClr val="000000"/>
                </a:solidFill>
                <a:latin typeface="Arial"/>
                <a:cs typeface="Arial"/>
              </a:rPr>
              <a:t>програму</a:t>
            </a:r>
            <a:r>
              <a:rPr sz="1400" spc="-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5">
                <a:solidFill>
                  <a:srgbClr val="000000"/>
                </a:solidFill>
                <a:latin typeface="Arial"/>
                <a:cs typeface="Arial"/>
              </a:rPr>
              <a:t>розвитку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ts val="1350"/>
              </a:lnSpc>
            </a:pPr>
            <a:r>
              <a:rPr sz="1400" spc="25">
                <a:solidFill>
                  <a:srgbClr val="000000"/>
                </a:solidFill>
                <a:latin typeface="Arial"/>
                <a:cs typeface="Arial"/>
              </a:rPr>
              <a:t>розроблено </a:t>
            </a:r>
            <a:r>
              <a:rPr sz="1400" spc="70">
                <a:solidFill>
                  <a:srgbClr val="000000"/>
                </a:solidFill>
                <a:latin typeface="Arial"/>
                <a:cs typeface="Arial"/>
              </a:rPr>
              <a:t>за </a:t>
            </a:r>
            <a:r>
              <a:rPr sz="1400" spc="35">
                <a:solidFill>
                  <a:srgbClr val="000000"/>
                </a:solidFill>
                <a:latin typeface="Arial"/>
                <a:cs typeface="Arial"/>
              </a:rPr>
              <a:t>участı </a:t>
            </a:r>
            <a:r>
              <a:rPr sz="1400" spc="50">
                <a:solidFill>
                  <a:srgbClr val="000000"/>
                </a:solidFill>
                <a:latin typeface="Arial"/>
                <a:cs typeface="Arial"/>
              </a:rPr>
              <a:t>батькıв </a:t>
            </a:r>
            <a:r>
              <a:rPr sz="1400" spc="75">
                <a:solidFill>
                  <a:srgbClr val="000000"/>
                </a:solidFill>
                <a:latin typeface="Arial"/>
                <a:cs typeface="Arial"/>
              </a:rPr>
              <a:t>та </a:t>
            </a:r>
            <a:r>
              <a:rPr sz="1400" spc="8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20">
                <a:solidFill>
                  <a:srgbClr val="000000"/>
                </a:solidFill>
                <a:latin typeface="Arial"/>
                <a:cs typeface="Arial"/>
              </a:rPr>
              <a:t>створено </a:t>
            </a:r>
            <a:r>
              <a:rPr sz="1400" spc="60">
                <a:solidFill>
                  <a:srgbClr val="000000"/>
                </a:solidFill>
                <a:latin typeface="Arial"/>
                <a:cs typeface="Arial"/>
              </a:rPr>
              <a:t>умови 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для </a:t>
            </a:r>
            <a:r>
              <a:rPr sz="1400" spc="50">
                <a:solidFill>
                  <a:srgbClr val="000000"/>
                </a:solidFill>
                <a:latin typeface="Arial"/>
                <a:cs typeface="Arial"/>
              </a:rPr>
              <a:t>залучення </a:t>
            </a:r>
            <a:r>
              <a:rPr sz="1400" spc="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5">
                <a:solidFill>
                  <a:srgbClr val="000000"/>
                </a:solidFill>
                <a:latin typeface="Arial"/>
                <a:cs typeface="Arial"/>
              </a:rPr>
              <a:t>асистента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00">
                <a:solidFill>
                  <a:srgbClr val="000000"/>
                </a:solidFill>
                <a:latin typeface="Arial"/>
                <a:cs typeface="Arial"/>
              </a:rPr>
              <a:t>дитини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2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0">
                <a:solidFill>
                  <a:srgbClr val="000000"/>
                </a:solidFill>
                <a:latin typeface="Arial"/>
                <a:cs typeface="Arial"/>
              </a:rPr>
              <a:t>освıтнıй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25">
                <a:solidFill>
                  <a:srgbClr val="000000"/>
                </a:solidFill>
                <a:latin typeface="Arial"/>
                <a:cs typeface="Arial"/>
              </a:rPr>
              <a:t>процес </a:t>
            </a:r>
            <a:r>
              <a:rPr sz="1400" spc="-3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0">
                <a:solidFill>
                  <a:srgbClr val="000000"/>
                </a:solidFill>
              </a:rPr>
              <a:t>(</a:t>
            </a:r>
            <a:r>
              <a:rPr sz="1400" b="0" spc="30">
                <a:solidFill>
                  <a:srgbClr val="000000"/>
                </a:solidFill>
                <a:latin typeface="Lucida Sans Unicode"/>
                <a:cs typeface="Lucida Sans Unicode"/>
              </a:rPr>
              <a:t>вивчення</a:t>
            </a:r>
            <a:r>
              <a:rPr sz="1400" b="0" spc="-6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30">
                <a:solidFill>
                  <a:srgbClr val="000000"/>
                </a:solidFill>
                <a:latin typeface="Lucida Sans Unicode"/>
                <a:cs typeface="Lucida Sans Unicode"/>
              </a:rPr>
              <a:t>документацıї</a:t>
            </a:r>
            <a:r>
              <a:rPr sz="1400" spc="-30">
                <a:solidFill>
                  <a:srgbClr val="000000"/>
                </a:solidFill>
              </a:rPr>
              <a:t>,</a:t>
            </a:r>
            <a:r>
              <a:rPr sz="1400" spc="-20">
                <a:solidFill>
                  <a:srgbClr val="000000"/>
                </a:solidFill>
              </a:rPr>
              <a:t> </a:t>
            </a:r>
            <a:r>
              <a:rPr sz="1400" b="0" spc="-10">
                <a:solidFill>
                  <a:srgbClr val="000000"/>
                </a:solidFill>
                <a:latin typeface="Lucida Sans Unicode"/>
                <a:cs typeface="Lucida Sans Unicode"/>
              </a:rPr>
              <a:t>опитування</a:t>
            </a:r>
            <a:r>
              <a:rPr sz="1400" i="1" spc="-10">
                <a:solidFill>
                  <a:srgbClr val="000000"/>
                </a:solidFill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6592" y="4406082"/>
            <a:ext cx="3148965" cy="14389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34645" marR="5080" indent="-32258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1.3.3.2.</a:t>
            </a:r>
            <a:r>
              <a:rPr sz="1400" b="1" spc="-5">
                <a:latin typeface="Tahoma"/>
                <a:cs typeface="Tahoma"/>
              </a:rPr>
              <a:t> </a:t>
            </a:r>
            <a:r>
              <a:rPr sz="1400" b="1" spc="55">
                <a:latin typeface="Arial"/>
                <a:cs typeface="Arial"/>
              </a:rPr>
              <a:t>Заклад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спıвпрацює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з </a:t>
            </a:r>
            <a:r>
              <a:rPr sz="1400" b="1" spc="45">
                <a:latin typeface="Arial"/>
                <a:cs typeface="Arial"/>
              </a:rPr>
              <a:t>ıнклюзивно</a:t>
            </a:r>
            <a:r>
              <a:rPr sz="1400" b="1" spc="45">
                <a:latin typeface="Tahoma"/>
                <a:cs typeface="Tahoma"/>
              </a:rPr>
              <a:t>-</a:t>
            </a:r>
            <a:r>
              <a:rPr sz="1400" b="1" spc="45">
                <a:latin typeface="Arial"/>
                <a:cs typeface="Arial"/>
              </a:rPr>
              <a:t>ресурсним </a:t>
            </a:r>
            <a:r>
              <a:rPr sz="1400" b="1" spc="50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центром </a:t>
            </a:r>
            <a:r>
              <a:rPr sz="1400" b="1" spc="60">
                <a:latin typeface="Arial"/>
                <a:cs typeface="Arial"/>
              </a:rPr>
              <a:t>щодо </a:t>
            </a:r>
            <a:r>
              <a:rPr sz="1400" b="1" spc="30">
                <a:latin typeface="Arial"/>
                <a:cs typeface="Arial"/>
              </a:rPr>
              <a:t>психолого</a:t>
            </a:r>
            <a:r>
              <a:rPr sz="1400" b="1" spc="30">
                <a:latin typeface="Tahoma"/>
                <a:cs typeface="Tahoma"/>
              </a:rPr>
              <a:t>- </a:t>
            </a:r>
            <a:r>
              <a:rPr sz="1400" b="1" spc="35">
                <a:latin typeface="Tahoma"/>
                <a:cs typeface="Tahoma"/>
              </a:rPr>
              <a:t> </a:t>
            </a:r>
            <a:r>
              <a:rPr sz="1400" b="1" spc="50">
                <a:latin typeface="Arial"/>
                <a:cs typeface="Arial"/>
              </a:rPr>
              <a:t>педагогıчного</a:t>
            </a:r>
            <a:r>
              <a:rPr sz="1400" b="1" spc="10">
                <a:latin typeface="Arial"/>
                <a:cs typeface="Arial"/>
              </a:rPr>
              <a:t> супроводу</a:t>
            </a:r>
            <a:endParaRPr sz="1400">
              <a:latin typeface="Arial"/>
              <a:cs typeface="Arial"/>
            </a:endParaRPr>
          </a:p>
          <a:p>
            <a:pPr marL="147320" marR="139700" algn="ctr">
              <a:lnSpc>
                <a:spcPts val="1350"/>
              </a:lnSpc>
            </a:pPr>
            <a:r>
              <a:rPr sz="1400" b="1" spc="65">
                <a:latin typeface="Arial"/>
                <a:cs typeface="Arial"/>
              </a:rPr>
              <a:t>дıтей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з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особливими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освıтнıми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потребами</a:t>
            </a:r>
            <a:endParaRPr sz="1400">
              <a:latin typeface="Arial"/>
              <a:cs typeface="Arial"/>
            </a:endParaRPr>
          </a:p>
          <a:p>
            <a:pPr marL="520065" marR="512445" algn="ctr">
              <a:lnSpc>
                <a:spcPts val="1350"/>
              </a:lnSpc>
            </a:pPr>
            <a:r>
              <a:rPr sz="1400" b="1" i="1" spc="-5">
                <a:latin typeface="Verdana"/>
                <a:cs typeface="Verdana"/>
              </a:rPr>
              <a:t>(</a:t>
            </a:r>
            <a:r>
              <a:rPr sz="1400" i="1" spc="-5">
                <a:latin typeface="Arial"/>
                <a:cs typeface="Arial"/>
              </a:rPr>
              <a:t>вивчення документацıї</a:t>
            </a:r>
            <a:r>
              <a:rPr sz="1400" b="1" i="1" spc="-5">
                <a:latin typeface="Verdana"/>
                <a:cs typeface="Verdana"/>
              </a:rPr>
              <a:t>, </a:t>
            </a:r>
            <a:r>
              <a:rPr sz="1400" b="1" i="1" spc="-465">
                <a:latin typeface="Verdana"/>
                <a:cs typeface="Verdana"/>
              </a:rPr>
              <a:t> </a:t>
            </a:r>
            <a:r>
              <a:rPr sz="1400" i="1">
                <a:latin typeface="Arial"/>
                <a:cs typeface="Arial"/>
              </a:rPr>
              <a:t>опитування</a:t>
            </a:r>
            <a:r>
              <a:rPr sz="1400" b="1" i="1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3118" y="2687098"/>
            <a:ext cx="2122805" cy="19558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13664" marR="106045" indent="102235">
              <a:lnSpc>
                <a:spcPts val="1240"/>
              </a:lnSpc>
              <a:spcBef>
                <a:spcPts val="395"/>
              </a:spcBef>
            </a:pPr>
            <a:r>
              <a:rPr sz="1250" b="1" spc="-35">
                <a:solidFill>
                  <a:srgbClr val="F6F6F6"/>
                </a:solidFill>
                <a:latin typeface="Tahoma"/>
                <a:cs typeface="Tahoma"/>
              </a:rPr>
              <a:t>1.3.3. </a:t>
            </a:r>
            <a:r>
              <a:rPr sz="1250" b="1" spc="75">
                <a:solidFill>
                  <a:srgbClr val="F6F6F6"/>
                </a:solidFill>
                <a:latin typeface="Arial"/>
                <a:cs typeface="Arial"/>
              </a:rPr>
              <a:t>Заклад </a:t>
            </a:r>
            <a:r>
              <a:rPr sz="1250" b="1" spc="5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25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50">
                <a:solidFill>
                  <a:srgbClr val="F6F6F6"/>
                </a:solidFill>
                <a:latin typeface="Arial"/>
                <a:cs typeface="Arial"/>
              </a:rPr>
              <a:t>взаємодıє</a:t>
            </a:r>
            <a:r>
              <a:rPr sz="12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90">
                <a:solidFill>
                  <a:srgbClr val="F6F6F6"/>
                </a:solidFill>
                <a:latin typeface="Arial"/>
                <a:cs typeface="Arial"/>
              </a:rPr>
              <a:t>з</a:t>
            </a:r>
            <a:r>
              <a:rPr sz="12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95">
                <a:solidFill>
                  <a:srgbClr val="F6F6F6"/>
                </a:solidFill>
                <a:latin typeface="Arial"/>
                <a:cs typeface="Arial"/>
              </a:rPr>
              <a:t>батьками</a:t>
            </a:r>
            <a:endParaRPr sz="1250">
              <a:latin typeface="Arial"/>
              <a:cs typeface="Arial"/>
            </a:endParaRPr>
          </a:p>
          <a:p>
            <a:pPr marL="12700" marR="5080" indent="-635" algn="ctr">
              <a:lnSpc>
                <a:spcPts val="1240"/>
              </a:lnSpc>
            </a:pPr>
            <a:r>
              <a:rPr sz="1250" b="1" spc="15">
                <a:solidFill>
                  <a:srgbClr val="F6F6F6"/>
                </a:solidFill>
                <a:latin typeface="Arial"/>
                <a:cs typeface="Arial"/>
              </a:rPr>
              <a:t>осıб </a:t>
            </a:r>
            <a:r>
              <a:rPr sz="1250" b="1" spc="90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250" b="1" spc="70">
                <a:solidFill>
                  <a:srgbClr val="F6F6F6"/>
                </a:solidFill>
                <a:latin typeface="Arial"/>
                <a:cs typeface="Arial"/>
              </a:rPr>
              <a:t>особливими </a:t>
            </a:r>
            <a:r>
              <a:rPr sz="125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65">
                <a:solidFill>
                  <a:srgbClr val="F6F6F6"/>
                </a:solidFill>
                <a:latin typeface="Arial"/>
                <a:cs typeface="Arial"/>
              </a:rPr>
              <a:t>освıтнıми потребами</a:t>
            </a:r>
            <a:r>
              <a:rPr sz="1250" b="1" spc="6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250" b="1" spc="7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250" b="1" spc="65">
                <a:solidFill>
                  <a:srgbClr val="F6F6F6"/>
                </a:solidFill>
                <a:latin typeface="Arial"/>
                <a:cs typeface="Arial"/>
              </a:rPr>
              <a:t>фахıвцями</a:t>
            </a:r>
            <a:r>
              <a:rPr sz="12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75">
                <a:solidFill>
                  <a:srgbClr val="F6F6F6"/>
                </a:solidFill>
                <a:latin typeface="Arial"/>
                <a:cs typeface="Arial"/>
              </a:rPr>
              <a:t>ıнклюзивно</a:t>
            </a:r>
            <a:r>
              <a:rPr sz="1250" b="1" spc="75">
                <a:solidFill>
                  <a:srgbClr val="F6F6F6"/>
                </a:solidFill>
                <a:latin typeface="Tahoma"/>
                <a:cs typeface="Tahoma"/>
              </a:rPr>
              <a:t>- </a:t>
            </a:r>
            <a:r>
              <a:rPr sz="1250" b="1" spc="-35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250" b="1" spc="35">
                <a:solidFill>
                  <a:srgbClr val="F6F6F6"/>
                </a:solidFill>
                <a:latin typeface="Arial"/>
                <a:cs typeface="Arial"/>
              </a:rPr>
              <a:t>ресурсного </a:t>
            </a:r>
            <a:r>
              <a:rPr sz="1250" b="1" spc="55">
                <a:solidFill>
                  <a:srgbClr val="F6F6F6"/>
                </a:solidFill>
                <a:latin typeface="Arial"/>
                <a:cs typeface="Arial"/>
              </a:rPr>
              <a:t>центру</a:t>
            </a:r>
            <a:r>
              <a:rPr sz="1250" b="1" spc="5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250" b="1" spc="6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250" b="1" spc="55">
                <a:solidFill>
                  <a:srgbClr val="F6F6F6"/>
                </a:solidFill>
                <a:latin typeface="Arial"/>
                <a:cs typeface="Arial"/>
              </a:rPr>
              <a:t>залучає</a:t>
            </a:r>
            <a:r>
              <a:rPr sz="12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40">
                <a:solidFill>
                  <a:srgbClr val="F6F6F6"/>
                </a:solidFill>
                <a:latin typeface="Arial"/>
                <a:cs typeface="Arial"/>
              </a:rPr>
              <a:t>їх</a:t>
            </a:r>
            <a:r>
              <a:rPr sz="12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45">
                <a:solidFill>
                  <a:srgbClr val="F6F6F6"/>
                </a:solidFill>
                <a:latin typeface="Arial"/>
                <a:cs typeface="Arial"/>
              </a:rPr>
              <a:t>до</a:t>
            </a:r>
            <a:r>
              <a:rPr sz="12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50">
                <a:solidFill>
                  <a:srgbClr val="F6F6F6"/>
                </a:solidFill>
                <a:latin typeface="Arial"/>
                <a:cs typeface="Arial"/>
              </a:rPr>
              <a:t>необхıдної </a:t>
            </a:r>
            <a:r>
              <a:rPr sz="1250" b="1" spc="-3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105">
                <a:solidFill>
                  <a:srgbClr val="F6F6F6"/>
                </a:solidFill>
                <a:latin typeface="Arial"/>
                <a:cs typeface="Arial"/>
              </a:rPr>
              <a:t>пıдтримки</a:t>
            </a:r>
            <a:r>
              <a:rPr sz="12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80">
                <a:solidFill>
                  <a:srgbClr val="F6F6F6"/>
                </a:solidFill>
                <a:latin typeface="Arial"/>
                <a:cs typeface="Arial"/>
              </a:rPr>
              <a:t>дıтей</a:t>
            </a:r>
            <a:r>
              <a:rPr sz="12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60">
                <a:solidFill>
                  <a:srgbClr val="F6F6F6"/>
                </a:solidFill>
                <a:latin typeface="Arial"/>
                <a:cs typeface="Arial"/>
              </a:rPr>
              <a:t>пıд</a:t>
            </a:r>
            <a:r>
              <a:rPr sz="12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50">
                <a:solidFill>
                  <a:srgbClr val="F6F6F6"/>
                </a:solidFill>
                <a:latin typeface="Arial"/>
                <a:cs typeface="Arial"/>
              </a:rPr>
              <a:t>час </a:t>
            </a:r>
            <a:r>
              <a:rPr sz="1250" b="1" spc="-3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55">
                <a:solidFill>
                  <a:srgbClr val="F6F6F6"/>
                </a:solidFill>
                <a:latin typeface="Arial"/>
                <a:cs typeface="Arial"/>
              </a:rPr>
              <a:t>здобуття </a:t>
            </a:r>
            <a:r>
              <a:rPr sz="1250" b="1" spc="5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250" b="1" spc="-10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250" b="1" spc="-1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250" b="1" spc="65">
                <a:solidFill>
                  <a:srgbClr val="F6F6F6"/>
                </a:solidFill>
                <a:latin typeface="Arial"/>
                <a:cs typeface="Arial"/>
              </a:rPr>
              <a:t>разı </a:t>
            </a:r>
            <a:r>
              <a:rPr sz="12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50">
                <a:solidFill>
                  <a:srgbClr val="F6F6F6"/>
                </a:solidFill>
                <a:latin typeface="Arial"/>
                <a:cs typeface="Arial"/>
              </a:rPr>
              <a:t>наявностı </a:t>
            </a:r>
            <a:r>
              <a:rPr sz="1250" b="1" spc="15">
                <a:solidFill>
                  <a:srgbClr val="F6F6F6"/>
                </a:solidFill>
                <a:latin typeface="Arial"/>
                <a:cs typeface="Arial"/>
              </a:rPr>
              <a:t>осıб </a:t>
            </a:r>
            <a:r>
              <a:rPr sz="1250" b="1" spc="90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250" b="1" spc="9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70">
                <a:solidFill>
                  <a:srgbClr val="F6F6F6"/>
                </a:solidFill>
                <a:latin typeface="Arial"/>
                <a:cs typeface="Arial"/>
              </a:rPr>
              <a:t>особливими </a:t>
            </a:r>
            <a:r>
              <a:rPr sz="1250" b="1" spc="65">
                <a:solidFill>
                  <a:srgbClr val="F6F6F6"/>
                </a:solidFill>
                <a:latin typeface="Arial"/>
                <a:cs typeface="Arial"/>
              </a:rPr>
              <a:t>освıтнıми </a:t>
            </a:r>
            <a:r>
              <a:rPr sz="12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50" b="1" spc="65">
                <a:solidFill>
                  <a:srgbClr val="F6F6F6"/>
                </a:solidFill>
                <a:latin typeface="Arial"/>
                <a:cs typeface="Arial"/>
              </a:rPr>
              <a:t>потребами</a:t>
            </a:r>
            <a:r>
              <a:rPr sz="1250" b="1" spc="65">
                <a:solidFill>
                  <a:srgbClr val="F6F6F6"/>
                </a:solidFill>
                <a:latin typeface="Tahoma"/>
                <a:cs typeface="Tahoma"/>
              </a:rPr>
              <a:t>)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7018" y="1279295"/>
            <a:ext cx="1606550" cy="1223645"/>
          </a:xfrm>
          <a:custGeom>
            <a:avLst/>
            <a:gdLst/>
            <a:ahLst/>
            <a:cxnLst/>
            <a:rect l="l" t="t" r="r" b="b"/>
            <a:pathLst>
              <a:path w="1606550" h="1223645">
                <a:moveTo>
                  <a:pt x="0" y="1223308"/>
                </a:moveTo>
                <a:lnTo>
                  <a:pt x="1606523" y="0"/>
                </a:lnTo>
              </a:path>
            </a:pathLst>
          </a:custGeom>
          <a:ln w="47651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9863" y="3678602"/>
            <a:ext cx="887730" cy="396240"/>
          </a:xfrm>
          <a:custGeom>
            <a:avLst/>
            <a:gdLst/>
            <a:ahLst/>
            <a:cxnLst/>
            <a:rect l="l" t="t" r="r" b="b"/>
            <a:pathLst>
              <a:path w="887728" h="396239">
                <a:moveTo>
                  <a:pt x="0" y="0"/>
                </a:moveTo>
                <a:lnTo>
                  <a:pt x="887219" y="396165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90261" y="425822"/>
            <a:ext cx="4361180" cy="1734185"/>
            <a:chOff x="4590261" y="425822"/>
            <a:chExt cx="4361180" cy="1734185"/>
          </a:xfrm>
        </p:grpSpPr>
        <p:sp>
          <p:nvSpPr>
            <p:cNvPr id="6" name="object 6"/>
            <p:cNvSpPr/>
            <p:nvPr/>
          </p:nvSpPr>
          <p:spPr>
            <a:xfrm>
              <a:off x="5320024" y="706326"/>
              <a:ext cx="3630929" cy="1454150"/>
            </a:xfrm>
            <a:custGeom>
              <a:avLst/>
              <a:gdLst/>
              <a:ahLst/>
              <a:cxnLst/>
              <a:rect l="l" t="t" r="r" b="b"/>
              <a:pathLst>
                <a:path w="3630929" h="1454150">
                  <a:moveTo>
                    <a:pt x="3505834" y="1453670"/>
                  </a:moveTo>
                  <a:lnTo>
                    <a:pt x="130818" y="1453670"/>
                  </a:lnTo>
                  <a:lnTo>
                    <a:pt x="79968" y="1443366"/>
                  </a:lnTo>
                  <a:lnTo>
                    <a:pt x="38377" y="1415292"/>
                  </a:lnTo>
                  <a:lnTo>
                    <a:pt x="10303" y="1373701"/>
                  </a:lnTo>
                  <a:lnTo>
                    <a:pt x="0" y="1322850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7" y="38377"/>
                  </a:lnTo>
                  <a:lnTo>
                    <a:pt x="79968" y="10302"/>
                  </a:lnTo>
                  <a:lnTo>
                    <a:pt x="130815" y="0"/>
                  </a:lnTo>
                  <a:lnTo>
                    <a:pt x="3505837" y="0"/>
                  </a:lnTo>
                  <a:lnTo>
                    <a:pt x="3556685" y="10302"/>
                  </a:lnTo>
                  <a:lnTo>
                    <a:pt x="3598275" y="38377"/>
                  </a:lnTo>
                  <a:lnTo>
                    <a:pt x="3626350" y="79967"/>
                  </a:lnTo>
                  <a:lnTo>
                    <a:pt x="3630901" y="102428"/>
                  </a:lnTo>
                  <a:lnTo>
                    <a:pt x="3630901" y="1351240"/>
                  </a:lnTo>
                  <a:lnTo>
                    <a:pt x="3626350" y="1373701"/>
                  </a:lnTo>
                  <a:lnTo>
                    <a:pt x="3598275" y="1415292"/>
                  </a:lnTo>
                  <a:lnTo>
                    <a:pt x="3556685" y="1443366"/>
                  </a:lnTo>
                  <a:lnTo>
                    <a:pt x="3505834" y="145367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0261" y="425822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8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369607" y="3785087"/>
            <a:ext cx="4361180" cy="2016125"/>
            <a:chOff x="4369607" y="3785087"/>
            <a:chExt cx="4361180" cy="2016125"/>
          </a:xfrm>
        </p:grpSpPr>
        <p:sp>
          <p:nvSpPr>
            <p:cNvPr id="10" name="object 10"/>
            <p:cNvSpPr/>
            <p:nvPr/>
          </p:nvSpPr>
          <p:spPr>
            <a:xfrm>
              <a:off x="4661451" y="4287748"/>
              <a:ext cx="4069715" cy="1513205"/>
            </a:xfrm>
            <a:custGeom>
              <a:avLst/>
              <a:gdLst/>
              <a:ahLst/>
              <a:cxnLst/>
              <a:rect l="l" t="t" r="r" b="b"/>
              <a:pathLst>
                <a:path w="4069715" h="1513204">
                  <a:moveTo>
                    <a:pt x="3936572" y="1512893"/>
                  </a:moveTo>
                  <a:lnTo>
                    <a:pt x="132700" y="1512893"/>
                  </a:lnTo>
                  <a:lnTo>
                    <a:pt x="90821" y="1506111"/>
                  </a:lnTo>
                  <a:lnTo>
                    <a:pt x="54401" y="1487241"/>
                  </a:lnTo>
                  <a:lnTo>
                    <a:pt x="25651" y="1458491"/>
                  </a:lnTo>
                  <a:lnTo>
                    <a:pt x="6781" y="1422071"/>
                  </a:lnTo>
                  <a:lnTo>
                    <a:pt x="0" y="1380192"/>
                  </a:lnTo>
                  <a:lnTo>
                    <a:pt x="0" y="132700"/>
                  </a:lnTo>
                  <a:lnTo>
                    <a:pt x="6781" y="90821"/>
                  </a:lnTo>
                  <a:lnTo>
                    <a:pt x="25651" y="54401"/>
                  </a:lnTo>
                  <a:lnTo>
                    <a:pt x="54401" y="25651"/>
                  </a:lnTo>
                  <a:lnTo>
                    <a:pt x="90821" y="6781"/>
                  </a:lnTo>
                  <a:lnTo>
                    <a:pt x="132700" y="0"/>
                  </a:lnTo>
                  <a:lnTo>
                    <a:pt x="3936572" y="0"/>
                  </a:lnTo>
                  <a:lnTo>
                    <a:pt x="3978451" y="6781"/>
                  </a:lnTo>
                  <a:lnTo>
                    <a:pt x="4014870" y="25651"/>
                  </a:lnTo>
                  <a:lnTo>
                    <a:pt x="4043620" y="54401"/>
                  </a:lnTo>
                  <a:lnTo>
                    <a:pt x="4062490" y="90821"/>
                  </a:lnTo>
                  <a:lnTo>
                    <a:pt x="4069272" y="132700"/>
                  </a:lnTo>
                  <a:lnTo>
                    <a:pt x="4069272" y="1380192"/>
                  </a:lnTo>
                  <a:lnTo>
                    <a:pt x="4062490" y="1422071"/>
                  </a:lnTo>
                  <a:lnTo>
                    <a:pt x="4043620" y="1458491"/>
                  </a:lnTo>
                  <a:lnTo>
                    <a:pt x="4014870" y="1487241"/>
                  </a:lnTo>
                  <a:lnTo>
                    <a:pt x="3978451" y="1506111"/>
                  </a:lnTo>
                  <a:lnTo>
                    <a:pt x="3936572" y="1512893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9607" y="3785087"/>
              <a:ext cx="950594" cy="965200"/>
            </a:xfrm>
            <a:custGeom>
              <a:avLst/>
              <a:gdLst/>
              <a:ahLst/>
              <a:cxnLst/>
              <a:rect l="l" t="t" r="r" b="b"/>
              <a:pathLst>
                <a:path w="950594" h="965200">
                  <a:moveTo>
                    <a:pt x="475214" y="964717"/>
                  </a:moveTo>
                  <a:lnTo>
                    <a:pt x="426620" y="962227"/>
                  </a:lnTo>
                  <a:lnTo>
                    <a:pt x="379436" y="954918"/>
                  </a:lnTo>
                  <a:lnTo>
                    <a:pt x="333895" y="943032"/>
                  </a:lnTo>
                  <a:lnTo>
                    <a:pt x="290235" y="926811"/>
                  </a:lnTo>
                  <a:lnTo>
                    <a:pt x="248695" y="906499"/>
                  </a:lnTo>
                  <a:lnTo>
                    <a:pt x="209514" y="882338"/>
                  </a:lnTo>
                  <a:lnTo>
                    <a:pt x="172931" y="854570"/>
                  </a:lnTo>
                  <a:lnTo>
                    <a:pt x="139185" y="823438"/>
                  </a:lnTo>
                  <a:lnTo>
                    <a:pt x="108514" y="789184"/>
                  </a:lnTo>
                  <a:lnTo>
                    <a:pt x="81157" y="752050"/>
                  </a:lnTo>
                  <a:lnTo>
                    <a:pt x="57354" y="712279"/>
                  </a:lnTo>
                  <a:lnTo>
                    <a:pt x="37344" y="670114"/>
                  </a:lnTo>
                  <a:lnTo>
                    <a:pt x="21364" y="625797"/>
                  </a:lnTo>
                  <a:lnTo>
                    <a:pt x="9654" y="579571"/>
                  </a:lnTo>
                  <a:lnTo>
                    <a:pt x="2453" y="531677"/>
                  </a:lnTo>
                  <a:lnTo>
                    <a:pt x="0" y="482362"/>
                  </a:lnTo>
                  <a:lnTo>
                    <a:pt x="2453" y="433040"/>
                  </a:lnTo>
                  <a:lnTo>
                    <a:pt x="9654" y="385146"/>
                  </a:lnTo>
                  <a:lnTo>
                    <a:pt x="21364" y="338920"/>
                  </a:lnTo>
                  <a:lnTo>
                    <a:pt x="37344" y="294603"/>
                  </a:lnTo>
                  <a:lnTo>
                    <a:pt x="57354" y="252437"/>
                  </a:lnTo>
                  <a:lnTo>
                    <a:pt x="81157" y="212667"/>
                  </a:lnTo>
                  <a:lnTo>
                    <a:pt x="108514" y="175533"/>
                  </a:lnTo>
                  <a:lnTo>
                    <a:pt x="139185" y="141279"/>
                  </a:lnTo>
                  <a:lnTo>
                    <a:pt x="172931" y="110147"/>
                  </a:lnTo>
                  <a:lnTo>
                    <a:pt x="209514" y="82379"/>
                  </a:lnTo>
                  <a:lnTo>
                    <a:pt x="248695" y="58218"/>
                  </a:lnTo>
                  <a:lnTo>
                    <a:pt x="290235" y="37906"/>
                  </a:lnTo>
                  <a:lnTo>
                    <a:pt x="333895" y="21685"/>
                  </a:lnTo>
                  <a:lnTo>
                    <a:pt x="379436" y="9799"/>
                  </a:lnTo>
                  <a:lnTo>
                    <a:pt x="426620" y="2490"/>
                  </a:lnTo>
                  <a:lnTo>
                    <a:pt x="475207" y="0"/>
                  </a:lnTo>
                  <a:lnTo>
                    <a:pt x="523794" y="2490"/>
                  </a:lnTo>
                  <a:lnTo>
                    <a:pt x="570978" y="9799"/>
                  </a:lnTo>
                  <a:lnTo>
                    <a:pt x="616519" y="21685"/>
                  </a:lnTo>
                  <a:lnTo>
                    <a:pt x="660180" y="37906"/>
                  </a:lnTo>
                  <a:lnTo>
                    <a:pt x="701720" y="58218"/>
                  </a:lnTo>
                  <a:lnTo>
                    <a:pt x="740900" y="82379"/>
                  </a:lnTo>
                  <a:lnTo>
                    <a:pt x="777484" y="110147"/>
                  </a:lnTo>
                  <a:lnTo>
                    <a:pt x="811230" y="141279"/>
                  </a:lnTo>
                  <a:lnTo>
                    <a:pt x="841901" y="175533"/>
                  </a:lnTo>
                  <a:lnTo>
                    <a:pt x="869257" y="212667"/>
                  </a:lnTo>
                  <a:lnTo>
                    <a:pt x="893060" y="252437"/>
                  </a:lnTo>
                  <a:lnTo>
                    <a:pt x="913071" y="294603"/>
                  </a:lnTo>
                  <a:lnTo>
                    <a:pt x="929051" y="338920"/>
                  </a:lnTo>
                  <a:lnTo>
                    <a:pt x="940761" y="385146"/>
                  </a:lnTo>
                  <a:lnTo>
                    <a:pt x="947962" y="433040"/>
                  </a:lnTo>
                  <a:lnTo>
                    <a:pt x="950415" y="482362"/>
                  </a:lnTo>
                  <a:lnTo>
                    <a:pt x="947962" y="531677"/>
                  </a:lnTo>
                  <a:lnTo>
                    <a:pt x="940761" y="579571"/>
                  </a:lnTo>
                  <a:lnTo>
                    <a:pt x="929051" y="625797"/>
                  </a:lnTo>
                  <a:lnTo>
                    <a:pt x="913071" y="670114"/>
                  </a:lnTo>
                  <a:lnTo>
                    <a:pt x="893060" y="712279"/>
                  </a:lnTo>
                  <a:lnTo>
                    <a:pt x="869257" y="752050"/>
                  </a:lnTo>
                  <a:lnTo>
                    <a:pt x="841901" y="789184"/>
                  </a:lnTo>
                  <a:lnTo>
                    <a:pt x="811230" y="823438"/>
                  </a:lnTo>
                  <a:lnTo>
                    <a:pt x="777484" y="854570"/>
                  </a:lnTo>
                  <a:lnTo>
                    <a:pt x="740900" y="882338"/>
                  </a:lnTo>
                  <a:lnTo>
                    <a:pt x="701720" y="906499"/>
                  </a:lnTo>
                  <a:lnTo>
                    <a:pt x="660180" y="926811"/>
                  </a:lnTo>
                  <a:lnTo>
                    <a:pt x="616519" y="943032"/>
                  </a:lnTo>
                  <a:lnTo>
                    <a:pt x="570978" y="954918"/>
                  </a:lnTo>
                  <a:lnTo>
                    <a:pt x="523794" y="962227"/>
                  </a:lnTo>
                  <a:lnTo>
                    <a:pt x="475214" y="964717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34124" y="3849138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3929" y="795048"/>
            <a:ext cx="336169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7320" marR="139700" indent="43370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1.3.4.1. </a:t>
            </a:r>
            <a:r>
              <a:rPr sz="1400" b="1" spc="55">
                <a:latin typeface="Arial"/>
                <a:cs typeface="Arial"/>
              </a:rPr>
              <a:t>У </a:t>
            </a:r>
            <a:r>
              <a:rPr sz="1400" b="1" spc="60">
                <a:latin typeface="Arial"/>
                <a:cs typeface="Arial"/>
              </a:rPr>
              <a:t>закладı </a:t>
            </a:r>
            <a:r>
              <a:rPr sz="1400" b="1" spc="35">
                <a:latin typeface="Arial"/>
                <a:cs typeface="Arial"/>
              </a:rPr>
              <a:t>освıти 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формуються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100">
                <a:latin typeface="Arial"/>
                <a:cs typeface="Arial"/>
              </a:rPr>
              <a:t>навички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здорового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400" b="1" spc="-5">
                <a:latin typeface="Arial"/>
                <a:cs typeface="Arial"/>
              </a:rPr>
              <a:t>способу </a:t>
            </a:r>
            <a:r>
              <a:rPr sz="1400" b="1" spc="105">
                <a:latin typeface="Arial"/>
                <a:cs typeface="Arial"/>
              </a:rPr>
              <a:t>життя </a:t>
            </a:r>
            <a:r>
              <a:rPr sz="1400" b="1" spc="25">
                <a:latin typeface="Tahoma"/>
                <a:cs typeface="Tahoma"/>
              </a:rPr>
              <a:t>(</a:t>
            </a:r>
            <a:r>
              <a:rPr sz="1400" b="1" spc="25">
                <a:latin typeface="Arial"/>
                <a:cs typeface="Arial"/>
              </a:rPr>
              <a:t>харчування</a:t>
            </a:r>
            <a:r>
              <a:rPr sz="1400" b="1" spc="25">
                <a:latin typeface="Tahoma"/>
                <a:cs typeface="Tahoma"/>
              </a:rPr>
              <a:t>, </a:t>
            </a:r>
            <a:r>
              <a:rPr sz="1400" b="1" spc="30">
                <a:latin typeface="Arial"/>
                <a:cs typeface="Arial"/>
              </a:rPr>
              <a:t>гıгıєна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spc="55">
                <a:latin typeface="Arial"/>
                <a:cs typeface="Arial"/>
              </a:rPr>
              <a:t>фıзична активнıсть </a:t>
            </a:r>
            <a:r>
              <a:rPr sz="1400" b="1" spc="40">
                <a:latin typeface="Arial"/>
                <a:cs typeface="Arial"/>
              </a:rPr>
              <a:t>тощо</a:t>
            </a:r>
            <a:r>
              <a:rPr sz="1400" b="1" spc="40">
                <a:latin typeface="Tahoma"/>
                <a:cs typeface="Tahoma"/>
              </a:rPr>
              <a:t>)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80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екологıчно </a:t>
            </a:r>
            <a:r>
              <a:rPr sz="1400" b="1" spc="30">
                <a:latin typeface="Arial"/>
                <a:cs typeface="Arial"/>
              </a:rPr>
              <a:t>доцıльної </a:t>
            </a:r>
            <a:r>
              <a:rPr sz="1400" b="1" spc="60">
                <a:latin typeface="Arial"/>
                <a:cs typeface="Arial"/>
              </a:rPr>
              <a:t>поведıнки </a:t>
            </a:r>
            <a:r>
              <a:rPr sz="1400" b="1" spc="20">
                <a:latin typeface="Arial"/>
                <a:cs typeface="Arial"/>
              </a:rPr>
              <a:t>в 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учнıв</a:t>
            </a:r>
            <a:r>
              <a:rPr sz="1400" b="1" i="1" spc="5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360"/>
              </a:lnSpc>
            </a:pPr>
            <a:r>
              <a:rPr sz="1400" b="1" i="1" spc="-25">
                <a:latin typeface="Verdana"/>
                <a:cs typeface="Verdana"/>
              </a:rPr>
              <a:t>(</a:t>
            </a:r>
            <a:r>
              <a:rPr sz="1400" i="1" spc="-25">
                <a:latin typeface="Arial"/>
                <a:cs typeface="Arial"/>
              </a:rPr>
              <a:t>спостереження</a:t>
            </a:r>
            <a:r>
              <a:rPr sz="1400" b="1" i="1" spc="-25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9134" y="4406082"/>
            <a:ext cx="294386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4604" algn="just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1.3.4.2. </a:t>
            </a:r>
            <a:r>
              <a:rPr sz="1400" b="1" spc="20">
                <a:latin typeface="Arial"/>
                <a:cs typeface="Arial"/>
              </a:rPr>
              <a:t>Простıр </a:t>
            </a:r>
            <a:r>
              <a:rPr sz="1400" b="1" spc="60">
                <a:latin typeface="Arial"/>
                <a:cs typeface="Arial"/>
              </a:rPr>
              <a:t>закладу </a:t>
            </a:r>
            <a:r>
              <a:rPr sz="1400" b="1" spc="20">
                <a:latin typeface="Arial"/>
                <a:cs typeface="Arial"/>
              </a:rPr>
              <a:t>освıти</a:t>
            </a:r>
            <a:r>
              <a:rPr sz="1400" b="1" spc="20">
                <a:latin typeface="Tahoma"/>
                <a:cs typeface="Tahoma"/>
              </a:rPr>
              <a:t>,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обладнання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Arial"/>
                <a:cs typeface="Arial"/>
              </a:rPr>
              <a:t>засоби </a:t>
            </a:r>
            <a:r>
              <a:rPr sz="1400" b="1" spc="60">
                <a:latin typeface="Arial"/>
                <a:cs typeface="Arial"/>
              </a:rPr>
              <a:t>навчання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сприяють формуванню </a:t>
            </a:r>
            <a:r>
              <a:rPr sz="1400" b="1" spc="20">
                <a:latin typeface="Arial"/>
                <a:cs typeface="Arial"/>
              </a:rPr>
              <a:t>в </a:t>
            </a:r>
            <a:r>
              <a:rPr sz="1400" b="1" spc="45">
                <a:latin typeface="Arial"/>
                <a:cs typeface="Arial"/>
              </a:rPr>
              <a:t>учнıв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ключових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компетентностей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marL="151130" marR="143510" indent="-635" algn="ctr">
              <a:lnSpc>
                <a:spcPts val="1350"/>
              </a:lnSpc>
            </a:pPr>
            <a:r>
              <a:rPr sz="1400" b="1" spc="30">
                <a:latin typeface="Arial"/>
                <a:cs typeface="Arial"/>
              </a:rPr>
              <a:t>умıнь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Arial"/>
                <a:cs typeface="Arial"/>
              </a:rPr>
              <a:t>спıльних </a:t>
            </a:r>
            <a:r>
              <a:rPr sz="1400" b="1" spc="15">
                <a:latin typeface="Arial"/>
                <a:cs typeface="Arial"/>
              </a:rPr>
              <a:t>для </a:t>
            </a:r>
            <a:r>
              <a:rPr sz="1400" b="1">
                <a:latin typeface="Arial"/>
                <a:cs typeface="Arial"/>
              </a:rPr>
              <a:t>всıх 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компетентностей </a:t>
            </a:r>
            <a:r>
              <a:rPr sz="1400" b="1" spc="70">
                <a:latin typeface="Arial"/>
                <a:cs typeface="Arial"/>
              </a:rPr>
              <a:t> </a:t>
            </a:r>
            <a:r>
              <a:rPr sz="1400" b="1" i="1" spc="-20">
                <a:latin typeface="Verdana"/>
                <a:cs typeface="Verdana"/>
              </a:rPr>
              <a:t>(</a:t>
            </a:r>
            <a:r>
              <a:rPr sz="1400" i="1" spc="-20">
                <a:latin typeface="Arial"/>
                <a:cs typeface="Arial"/>
              </a:rPr>
              <a:t>спостереження</a:t>
            </a:r>
            <a:r>
              <a:rPr sz="1400" b="1" i="1" spc="-20">
                <a:latin typeface="Verdana"/>
                <a:cs typeface="Verdana"/>
              </a:rPr>
              <a:t>,</a:t>
            </a:r>
            <a:r>
              <a:rPr sz="1400" b="1" i="1" spc="-95">
                <a:latin typeface="Verdana"/>
                <a:cs typeface="Verdana"/>
              </a:rPr>
              <a:t> </a:t>
            </a:r>
            <a:r>
              <a:rPr sz="1400" i="1">
                <a:latin typeface="Arial"/>
                <a:cs typeface="Arial"/>
              </a:rPr>
              <a:t>опитування</a:t>
            </a:r>
            <a:r>
              <a:rPr sz="1400" b="1" i="1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433" y="2838940"/>
            <a:ext cx="2077720" cy="16090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3180" marR="35560" indent="386080">
              <a:lnSpc>
                <a:spcPts val="1350"/>
              </a:lnSpc>
              <a:spcBef>
                <a:spcPts val="405"/>
              </a:spcBef>
            </a:pPr>
            <a:r>
              <a:rPr sz="1350" b="1" spc="-40">
                <a:solidFill>
                  <a:srgbClr val="F6F6F6"/>
                </a:solidFill>
                <a:latin typeface="Tahoma"/>
                <a:cs typeface="Tahoma"/>
              </a:rPr>
              <a:t>1.3.4.</a:t>
            </a:r>
            <a:r>
              <a:rPr sz="135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Освıтнє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середовище</a:t>
            </a:r>
            <a:r>
              <a:rPr sz="13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мотивує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учнıв</a:t>
            </a:r>
            <a:r>
              <a:rPr sz="13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до</a:t>
            </a:r>
            <a:r>
              <a:rPr sz="13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оволодıння</a:t>
            </a:r>
            <a:endParaRPr sz="1350">
              <a:latin typeface="Arial"/>
              <a:cs typeface="Arial"/>
            </a:endParaRPr>
          </a:p>
          <a:p>
            <a:pPr marL="12065" marR="5080" indent="-635" algn="ctr">
              <a:lnSpc>
                <a:spcPts val="1350"/>
              </a:lnSpc>
            </a:pPr>
            <a:r>
              <a:rPr sz="1350" b="1" spc="105">
                <a:solidFill>
                  <a:srgbClr val="F6F6F6"/>
                </a:solidFill>
                <a:latin typeface="Arial"/>
                <a:cs typeface="Arial"/>
              </a:rPr>
              <a:t>ключовими </a:t>
            </a:r>
            <a:r>
              <a:rPr sz="1350" b="1" spc="1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90">
                <a:solidFill>
                  <a:srgbClr val="F6F6F6"/>
                </a:solidFill>
                <a:latin typeface="Arial"/>
                <a:cs typeface="Arial"/>
              </a:rPr>
              <a:t>компетентностями</a:t>
            </a:r>
            <a:r>
              <a:rPr sz="1350" b="1" spc="-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9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100">
                <a:solidFill>
                  <a:srgbClr val="F6F6F6"/>
                </a:solidFill>
                <a:latin typeface="Arial"/>
                <a:cs typeface="Arial"/>
              </a:rPr>
              <a:t>наскрıзними </a:t>
            </a:r>
            <a:r>
              <a:rPr sz="1350" b="1" spc="10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вмıннями</a:t>
            </a:r>
            <a:r>
              <a:rPr sz="1350" b="1" spc="8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ведення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здорового 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способу 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130">
                <a:solidFill>
                  <a:srgbClr val="F6F6F6"/>
                </a:solidFill>
                <a:latin typeface="Arial"/>
                <a:cs typeface="Arial"/>
              </a:rPr>
              <a:t>життя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7018" y="1279295"/>
            <a:ext cx="1606550" cy="1223645"/>
          </a:xfrm>
          <a:custGeom>
            <a:avLst/>
            <a:gdLst/>
            <a:ahLst/>
            <a:cxnLst/>
            <a:rect l="l" t="t" r="r" b="b"/>
            <a:pathLst>
              <a:path w="1606550" h="1223645">
                <a:moveTo>
                  <a:pt x="0" y="1223308"/>
                </a:moveTo>
                <a:lnTo>
                  <a:pt x="1606523" y="0"/>
                </a:lnTo>
              </a:path>
            </a:pathLst>
          </a:custGeom>
          <a:ln w="47651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9863" y="3678601"/>
            <a:ext cx="887730" cy="396240"/>
          </a:xfrm>
          <a:custGeom>
            <a:avLst/>
            <a:gdLst/>
            <a:ahLst/>
            <a:cxnLst/>
            <a:rect l="l" t="t" r="r" b="b"/>
            <a:pathLst>
              <a:path w="887728" h="396239">
                <a:moveTo>
                  <a:pt x="0" y="0"/>
                </a:moveTo>
                <a:lnTo>
                  <a:pt x="887219" y="396165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90261" y="425821"/>
            <a:ext cx="4652645" cy="2109470"/>
            <a:chOff x="4590261" y="425821"/>
            <a:chExt cx="4652645" cy="2109470"/>
          </a:xfrm>
        </p:grpSpPr>
        <p:sp>
          <p:nvSpPr>
            <p:cNvPr id="6" name="object 6"/>
            <p:cNvSpPr/>
            <p:nvPr/>
          </p:nvSpPr>
          <p:spPr>
            <a:xfrm>
              <a:off x="5320024" y="706323"/>
              <a:ext cx="3923029" cy="1828800"/>
            </a:xfrm>
            <a:custGeom>
              <a:avLst/>
              <a:gdLst/>
              <a:ahLst/>
              <a:cxnLst/>
              <a:rect l="l" t="t" r="r" b="b"/>
              <a:pathLst>
                <a:path w="3923029" h="1828800">
                  <a:moveTo>
                    <a:pt x="3796224" y="1828799"/>
                  </a:moveTo>
                  <a:lnTo>
                    <a:pt x="126470" y="1828799"/>
                  </a:lnTo>
                  <a:lnTo>
                    <a:pt x="79968" y="1819377"/>
                  </a:lnTo>
                  <a:lnTo>
                    <a:pt x="38377" y="1791302"/>
                  </a:lnTo>
                  <a:lnTo>
                    <a:pt x="10303" y="1749712"/>
                  </a:lnTo>
                  <a:lnTo>
                    <a:pt x="0" y="1698861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791876" y="0"/>
                  </a:lnTo>
                  <a:lnTo>
                    <a:pt x="3842727" y="10303"/>
                  </a:lnTo>
                  <a:lnTo>
                    <a:pt x="3884317" y="38378"/>
                  </a:lnTo>
                  <a:lnTo>
                    <a:pt x="3912391" y="79968"/>
                  </a:lnTo>
                  <a:lnTo>
                    <a:pt x="3922695" y="130819"/>
                  </a:lnTo>
                  <a:lnTo>
                    <a:pt x="3922695" y="1698861"/>
                  </a:lnTo>
                  <a:lnTo>
                    <a:pt x="3912391" y="1749712"/>
                  </a:lnTo>
                  <a:lnTo>
                    <a:pt x="3884317" y="1791302"/>
                  </a:lnTo>
                  <a:lnTo>
                    <a:pt x="3842727" y="1819377"/>
                  </a:lnTo>
                  <a:lnTo>
                    <a:pt x="3796224" y="1828799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0261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4"/>
                  </a:lnTo>
                  <a:lnTo>
                    <a:pt x="740901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369607" y="3785086"/>
            <a:ext cx="4361180" cy="2016125"/>
            <a:chOff x="4369607" y="3785086"/>
            <a:chExt cx="4361180" cy="2016125"/>
          </a:xfrm>
        </p:grpSpPr>
        <p:sp>
          <p:nvSpPr>
            <p:cNvPr id="10" name="object 10"/>
            <p:cNvSpPr/>
            <p:nvPr/>
          </p:nvSpPr>
          <p:spPr>
            <a:xfrm>
              <a:off x="4661451" y="4287747"/>
              <a:ext cx="4069715" cy="1513205"/>
            </a:xfrm>
            <a:custGeom>
              <a:avLst/>
              <a:gdLst/>
              <a:ahLst/>
              <a:cxnLst/>
              <a:rect l="l" t="t" r="r" b="b"/>
              <a:pathLst>
                <a:path w="4069715" h="1513204">
                  <a:moveTo>
                    <a:pt x="3936572" y="1512893"/>
                  </a:moveTo>
                  <a:lnTo>
                    <a:pt x="132700" y="1512893"/>
                  </a:lnTo>
                  <a:lnTo>
                    <a:pt x="90821" y="1506111"/>
                  </a:lnTo>
                  <a:lnTo>
                    <a:pt x="54401" y="1487241"/>
                  </a:lnTo>
                  <a:lnTo>
                    <a:pt x="25651" y="1458491"/>
                  </a:lnTo>
                  <a:lnTo>
                    <a:pt x="6781" y="1422071"/>
                  </a:lnTo>
                  <a:lnTo>
                    <a:pt x="0" y="1380192"/>
                  </a:lnTo>
                  <a:lnTo>
                    <a:pt x="0" y="132700"/>
                  </a:lnTo>
                  <a:lnTo>
                    <a:pt x="6781" y="90821"/>
                  </a:lnTo>
                  <a:lnTo>
                    <a:pt x="25651" y="54401"/>
                  </a:lnTo>
                  <a:lnTo>
                    <a:pt x="54401" y="25651"/>
                  </a:lnTo>
                  <a:lnTo>
                    <a:pt x="90821" y="6781"/>
                  </a:lnTo>
                  <a:lnTo>
                    <a:pt x="132700" y="0"/>
                  </a:lnTo>
                  <a:lnTo>
                    <a:pt x="3936572" y="0"/>
                  </a:lnTo>
                  <a:lnTo>
                    <a:pt x="3978451" y="6781"/>
                  </a:lnTo>
                  <a:lnTo>
                    <a:pt x="4014870" y="25651"/>
                  </a:lnTo>
                  <a:lnTo>
                    <a:pt x="4043620" y="54401"/>
                  </a:lnTo>
                  <a:lnTo>
                    <a:pt x="4062490" y="90821"/>
                  </a:lnTo>
                  <a:lnTo>
                    <a:pt x="4069272" y="132700"/>
                  </a:lnTo>
                  <a:lnTo>
                    <a:pt x="4069272" y="1380192"/>
                  </a:lnTo>
                  <a:lnTo>
                    <a:pt x="4062490" y="1422071"/>
                  </a:lnTo>
                  <a:lnTo>
                    <a:pt x="4043620" y="1458491"/>
                  </a:lnTo>
                  <a:lnTo>
                    <a:pt x="4014870" y="1487241"/>
                  </a:lnTo>
                  <a:lnTo>
                    <a:pt x="3978451" y="1506111"/>
                  </a:lnTo>
                  <a:lnTo>
                    <a:pt x="3936572" y="1512893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9607" y="3785086"/>
              <a:ext cx="950594" cy="965200"/>
            </a:xfrm>
            <a:custGeom>
              <a:avLst/>
              <a:gdLst/>
              <a:ahLst/>
              <a:cxnLst/>
              <a:rect l="l" t="t" r="r" b="b"/>
              <a:pathLst>
                <a:path w="950594" h="965200">
                  <a:moveTo>
                    <a:pt x="475216" y="964717"/>
                  </a:moveTo>
                  <a:lnTo>
                    <a:pt x="426620" y="962227"/>
                  </a:lnTo>
                  <a:lnTo>
                    <a:pt x="379436" y="954918"/>
                  </a:lnTo>
                  <a:lnTo>
                    <a:pt x="333895" y="943032"/>
                  </a:lnTo>
                  <a:lnTo>
                    <a:pt x="290235" y="926811"/>
                  </a:lnTo>
                  <a:lnTo>
                    <a:pt x="248695" y="906499"/>
                  </a:lnTo>
                  <a:lnTo>
                    <a:pt x="209514" y="882338"/>
                  </a:lnTo>
                  <a:lnTo>
                    <a:pt x="172931" y="854570"/>
                  </a:lnTo>
                  <a:lnTo>
                    <a:pt x="139185" y="823438"/>
                  </a:lnTo>
                  <a:lnTo>
                    <a:pt x="108514" y="789184"/>
                  </a:lnTo>
                  <a:lnTo>
                    <a:pt x="81157" y="752050"/>
                  </a:lnTo>
                  <a:lnTo>
                    <a:pt x="57354" y="712279"/>
                  </a:lnTo>
                  <a:lnTo>
                    <a:pt x="37344" y="670114"/>
                  </a:lnTo>
                  <a:lnTo>
                    <a:pt x="21364" y="625797"/>
                  </a:lnTo>
                  <a:lnTo>
                    <a:pt x="9654" y="579571"/>
                  </a:lnTo>
                  <a:lnTo>
                    <a:pt x="2453" y="531677"/>
                  </a:lnTo>
                  <a:lnTo>
                    <a:pt x="0" y="482362"/>
                  </a:lnTo>
                  <a:lnTo>
                    <a:pt x="2453" y="433040"/>
                  </a:lnTo>
                  <a:lnTo>
                    <a:pt x="9654" y="385146"/>
                  </a:lnTo>
                  <a:lnTo>
                    <a:pt x="21364" y="338920"/>
                  </a:lnTo>
                  <a:lnTo>
                    <a:pt x="37344" y="294603"/>
                  </a:lnTo>
                  <a:lnTo>
                    <a:pt x="57354" y="252437"/>
                  </a:lnTo>
                  <a:lnTo>
                    <a:pt x="81157" y="212667"/>
                  </a:lnTo>
                  <a:lnTo>
                    <a:pt x="108514" y="175533"/>
                  </a:lnTo>
                  <a:lnTo>
                    <a:pt x="139185" y="141279"/>
                  </a:lnTo>
                  <a:lnTo>
                    <a:pt x="172931" y="110147"/>
                  </a:lnTo>
                  <a:lnTo>
                    <a:pt x="209514" y="82379"/>
                  </a:lnTo>
                  <a:lnTo>
                    <a:pt x="248695" y="58218"/>
                  </a:lnTo>
                  <a:lnTo>
                    <a:pt x="290235" y="37906"/>
                  </a:lnTo>
                  <a:lnTo>
                    <a:pt x="333895" y="21685"/>
                  </a:lnTo>
                  <a:lnTo>
                    <a:pt x="379436" y="9799"/>
                  </a:lnTo>
                  <a:lnTo>
                    <a:pt x="426620" y="2490"/>
                  </a:lnTo>
                  <a:lnTo>
                    <a:pt x="475207" y="0"/>
                  </a:lnTo>
                  <a:lnTo>
                    <a:pt x="523794" y="2490"/>
                  </a:lnTo>
                  <a:lnTo>
                    <a:pt x="570978" y="9799"/>
                  </a:lnTo>
                  <a:lnTo>
                    <a:pt x="616519" y="21685"/>
                  </a:lnTo>
                  <a:lnTo>
                    <a:pt x="660180" y="37906"/>
                  </a:lnTo>
                  <a:lnTo>
                    <a:pt x="701720" y="58218"/>
                  </a:lnTo>
                  <a:lnTo>
                    <a:pt x="740900" y="82379"/>
                  </a:lnTo>
                  <a:lnTo>
                    <a:pt x="777484" y="110147"/>
                  </a:lnTo>
                  <a:lnTo>
                    <a:pt x="811230" y="141279"/>
                  </a:lnTo>
                  <a:lnTo>
                    <a:pt x="841901" y="175533"/>
                  </a:lnTo>
                  <a:lnTo>
                    <a:pt x="869257" y="212667"/>
                  </a:lnTo>
                  <a:lnTo>
                    <a:pt x="893060" y="252437"/>
                  </a:lnTo>
                  <a:lnTo>
                    <a:pt x="913071" y="294603"/>
                  </a:lnTo>
                  <a:lnTo>
                    <a:pt x="929051" y="338920"/>
                  </a:lnTo>
                  <a:lnTo>
                    <a:pt x="940761" y="385146"/>
                  </a:lnTo>
                  <a:lnTo>
                    <a:pt x="947962" y="433040"/>
                  </a:lnTo>
                  <a:lnTo>
                    <a:pt x="950415" y="482362"/>
                  </a:lnTo>
                  <a:lnTo>
                    <a:pt x="947962" y="531677"/>
                  </a:lnTo>
                  <a:lnTo>
                    <a:pt x="940761" y="579571"/>
                  </a:lnTo>
                  <a:lnTo>
                    <a:pt x="929051" y="625797"/>
                  </a:lnTo>
                  <a:lnTo>
                    <a:pt x="913071" y="670114"/>
                  </a:lnTo>
                  <a:lnTo>
                    <a:pt x="893060" y="712279"/>
                  </a:lnTo>
                  <a:lnTo>
                    <a:pt x="869257" y="752050"/>
                  </a:lnTo>
                  <a:lnTo>
                    <a:pt x="841901" y="789184"/>
                  </a:lnTo>
                  <a:lnTo>
                    <a:pt x="811230" y="823438"/>
                  </a:lnTo>
                  <a:lnTo>
                    <a:pt x="777484" y="854570"/>
                  </a:lnTo>
                  <a:lnTo>
                    <a:pt x="740900" y="882338"/>
                  </a:lnTo>
                  <a:lnTo>
                    <a:pt x="701720" y="906499"/>
                  </a:lnTo>
                  <a:lnTo>
                    <a:pt x="660180" y="926811"/>
                  </a:lnTo>
                  <a:lnTo>
                    <a:pt x="616519" y="943032"/>
                  </a:lnTo>
                  <a:lnTo>
                    <a:pt x="570978" y="954918"/>
                  </a:lnTo>
                  <a:lnTo>
                    <a:pt x="523794" y="962227"/>
                  </a:lnTo>
                  <a:lnTo>
                    <a:pt x="475216" y="964717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34124" y="384913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7612" y="811602"/>
            <a:ext cx="3419475" cy="1610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32715" marR="5080" indent="-12065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1.3.5.1.</a:t>
            </a:r>
            <a:r>
              <a:rPr sz="1400" b="1" spc="-5">
                <a:latin typeface="Tahoma"/>
                <a:cs typeface="Tahoma"/>
              </a:rPr>
              <a:t> </a:t>
            </a:r>
            <a:r>
              <a:rPr sz="1400" b="1" spc="20">
                <a:latin typeface="Arial"/>
                <a:cs typeface="Arial"/>
              </a:rPr>
              <a:t>Простıр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ı</a:t>
            </a:r>
            <a:r>
              <a:rPr sz="1400" b="1" spc="15">
                <a:latin typeface="Arial"/>
                <a:cs typeface="Arial"/>
              </a:rPr>
              <a:t> ресурси бıблıотеки</a:t>
            </a:r>
            <a:r>
              <a:rPr sz="1400" b="1" spc="15">
                <a:latin typeface="Tahoma"/>
                <a:cs typeface="Tahoma"/>
              </a:rPr>
              <a:t>/ </a:t>
            </a:r>
            <a:r>
              <a:rPr sz="1400" b="1" spc="-395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ıнформацıйно</a:t>
            </a:r>
            <a:r>
              <a:rPr sz="1400" b="1" spc="30">
                <a:latin typeface="Tahoma"/>
                <a:cs typeface="Tahoma"/>
              </a:rPr>
              <a:t>-</a:t>
            </a:r>
            <a:r>
              <a:rPr sz="1400" b="1" spc="30">
                <a:latin typeface="Arial"/>
                <a:cs typeface="Arial"/>
              </a:rPr>
              <a:t>ресурсного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центру</a:t>
            </a:r>
            <a:endParaRPr sz="1400">
              <a:latin typeface="Arial"/>
              <a:cs typeface="Arial"/>
            </a:endParaRPr>
          </a:p>
          <a:p>
            <a:pPr marL="29845" marR="22225" algn="ctr">
              <a:lnSpc>
                <a:spcPts val="1350"/>
              </a:lnSpc>
            </a:pPr>
            <a:r>
              <a:rPr sz="1400" b="1" spc="35">
                <a:latin typeface="Arial"/>
                <a:cs typeface="Arial"/>
              </a:rPr>
              <a:t>використовуються </a:t>
            </a:r>
            <a:r>
              <a:rPr sz="1400" b="1" spc="15">
                <a:latin typeface="Arial"/>
                <a:cs typeface="Arial"/>
              </a:rPr>
              <a:t>для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ıндивıдуальної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20">
                <a:latin typeface="Arial"/>
                <a:cs typeface="Arial"/>
              </a:rPr>
              <a:t>групової</a:t>
            </a:r>
            <a:r>
              <a:rPr sz="1400" b="1" spc="20">
                <a:latin typeface="Tahoma"/>
                <a:cs typeface="Tahoma"/>
              </a:rPr>
              <a:t>, </a:t>
            </a:r>
            <a:r>
              <a:rPr sz="1400" b="1" spc="45">
                <a:latin typeface="Arial"/>
                <a:cs typeface="Arial"/>
              </a:rPr>
              <a:t>проєктної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та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ıншої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роботи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у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100">
                <a:latin typeface="Arial"/>
                <a:cs typeface="Arial"/>
              </a:rPr>
              <a:t>межах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освıтнього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процесу</a:t>
            </a:r>
            <a:r>
              <a:rPr sz="1400" b="1" spc="15">
                <a:latin typeface="Tahoma"/>
                <a:cs typeface="Tahoma"/>
              </a:rPr>
              <a:t>, </a:t>
            </a:r>
            <a:r>
              <a:rPr sz="1400" b="1" spc="60">
                <a:latin typeface="Arial"/>
                <a:cs typeface="Arial"/>
              </a:rPr>
              <a:t>рıзних </a:t>
            </a:r>
            <a:r>
              <a:rPr sz="1400" b="1" spc="20">
                <a:latin typeface="Arial"/>
                <a:cs typeface="Arial"/>
              </a:rPr>
              <a:t>форм </a:t>
            </a:r>
            <a:r>
              <a:rPr sz="1400" b="1" spc="70">
                <a:latin typeface="Arial"/>
                <a:cs typeface="Arial"/>
              </a:rPr>
              <a:t>комунıкацıї </a:t>
            </a:r>
            <a:r>
              <a:rPr sz="1400" b="1" spc="7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учасникıв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освıтнього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195"/>
              </a:lnSpc>
            </a:pPr>
            <a:r>
              <a:rPr sz="1400" b="1" spc="25">
                <a:latin typeface="Arial"/>
                <a:cs typeface="Arial"/>
              </a:rPr>
              <a:t>процесу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sz="1400" b="1" i="1" spc="-20">
                <a:latin typeface="Verdana"/>
                <a:cs typeface="Verdana"/>
              </a:rPr>
              <a:t>(</a:t>
            </a:r>
            <a:r>
              <a:rPr sz="1400" i="1" spc="-20">
                <a:latin typeface="Arial"/>
                <a:cs typeface="Arial"/>
              </a:rPr>
              <a:t>спостереження</a:t>
            </a:r>
            <a:r>
              <a:rPr sz="1400" b="1" i="1" spc="-20">
                <a:latin typeface="Verdana"/>
                <a:cs typeface="Verdana"/>
              </a:rPr>
              <a:t>,</a:t>
            </a:r>
            <a:r>
              <a:rPr sz="1400" b="1" i="1" spc="-90">
                <a:latin typeface="Verdana"/>
                <a:cs typeface="Verdana"/>
              </a:rPr>
              <a:t> </a:t>
            </a:r>
            <a:r>
              <a:rPr sz="1400" i="1">
                <a:latin typeface="Arial"/>
                <a:cs typeface="Arial"/>
              </a:rPr>
              <a:t>опитування</a:t>
            </a:r>
            <a:r>
              <a:rPr sz="1400" b="1" i="1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1858" y="4406081"/>
            <a:ext cx="317881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31369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1.3.5.2.</a:t>
            </a:r>
            <a:r>
              <a:rPr sz="1400" b="1" spc="-10">
                <a:latin typeface="Tahoma"/>
                <a:cs typeface="Tahoma"/>
              </a:rPr>
              <a:t> </a:t>
            </a:r>
            <a:r>
              <a:rPr sz="1400" b="1" spc="5">
                <a:latin typeface="Arial"/>
                <a:cs typeface="Arial"/>
              </a:rPr>
              <a:t>Ресурси</a:t>
            </a:r>
            <a:r>
              <a:rPr sz="1400" b="1" spc="15">
                <a:latin typeface="Arial"/>
                <a:cs typeface="Arial"/>
              </a:rPr>
              <a:t> бıблıотеки</a:t>
            </a:r>
            <a:r>
              <a:rPr sz="1400" b="1" spc="15">
                <a:latin typeface="Tahoma"/>
                <a:cs typeface="Tahoma"/>
              </a:rPr>
              <a:t>/ </a:t>
            </a:r>
            <a:r>
              <a:rPr sz="1400" b="1" spc="20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ıнформацıйно</a:t>
            </a:r>
            <a:r>
              <a:rPr sz="1400" b="1" spc="30">
                <a:latin typeface="Tahoma"/>
                <a:cs typeface="Tahoma"/>
              </a:rPr>
              <a:t>-</a:t>
            </a:r>
            <a:r>
              <a:rPr sz="1400" b="1" spc="30">
                <a:latin typeface="Arial"/>
                <a:cs typeface="Arial"/>
              </a:rPr>
              <a:t>ресурсного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центру</a:t>
            </a:r>
            <a:endParaRPr sz="1400">
              <a:latin typeface="Arial"/>
              <a:cs typeface="Arial"/>
            </a:endParaRPr>
          </a:p>
          <a:p>
            <a:pPr marL="99060" marR="91440" indent="-635" algn="ctr">
              <a:lnSpc>
                <a:spcPts val="1350"/>
              </a:lnSpc>
            </a:pPr>
            <a:r>
              <a:rPr sz="1400" b="1" spc="35">
                <a:latin typeface="Arial"/>
                <a:cs typeface="Arial"/>
              </a:rPr>
              <a:t>використовуються </a:t>
            </a:r>
            <a:r>
              <a:rPr sz="1400" b="1" spc="15">
                <a:latin typeface="Arial"/>
                <a:cs typeface="Arial"/>
              </a:rPr>
              <a:t>для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формування </a:t>
            </a:r>
            <a:r>
              <a:rPr sz="1400" b="1" spc="45">
                <a:latin typeface="Arial"/>
                <a:cs typeface="Arial"/>
              </a:rPr>
              <a:t>ıнформацıйно</a:t>
            </a:r>
            <a:r>
              <a:rPr sz="1400" b="1" spc="45">
                <a:latin typeface="Tahoma"/>
                <a:cs typeface="Tahoma"/>
              </a:rPr>
              <a:t>- </a:t>
            </a:r>
            <a:r>
              <a:rPr sz="1400" b="1" spc="50">
                <a:latin typeface="Tahoma"/>
                <a:cs typeface="Tahoma"/>
              </a:rPr>
              <a:t> </a:t>
            </a:r>
            <a:r>
              <a:rPr sz="1400" b="1" spc="70">
                <a:latin typeface="Arial"/>
                <a:cs typeface="Arial"/>
              </a:rPr>
              <a:t>комунıкацıйної </a:t>
            </a:r>
            <a:r>
              <a:rPr sz="1400" b="1" spc="60">
                <a:latin typeface="Arial"/>
                <a:cs typeface="Arial"/>
              </a:rPr>
              <a:t>компетентностı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здобувачıв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-75">
                <a:latin typeface="Tahoma"/>
                <a:cs typeface="Tahoma"/>
              </a:rPr>
              <a:t>(</a:t>
            </a:r>
            <a:r>
              <a:rPr sz="1400" b="1" spc="-5">
                <a:latin typeface="Tahoma"/>
                <a:cs typeface="Tahoma"/>
              </a:rPr>
              <a:t> </a:t>
            </a:r>
            <a:r>
              <a:rPr sz="1400" i="1">
                <a:latin typeface="Arial"/>
                <a:cs typeface="Arial"/>
              </a:rPr>
              <a:t>о</a:t>
            </a:r>
            <a:r>
              <a:rPr sz="1400" i="1" spc="35">
                <a:latin typeface="Arial"/>
                <a:cs typeface="Arial"/>
              </a:rPr>
              <a:t>п</a:t>
            </a:r>
            <a:r>
              <a:rPr sz="1400" i="1" spc="25">
                <a:latin typeface="Arial"/>
                <a:cs typeface="Arial"/>
              </a:rPr>
              <a:t>и</a:t>
            </a:r>
            <a:r>
              <a:rPr sz="1400" i="1" spc="50">
                <a:latin typeface="Arial"/>
                <a:cs typeface="Arial"/>
              </a:rPr>
              <a:t>т</a:t>
            </a:r>
            <a:r>
              <a:rPr sz="1400" i="1" spc="-55">
                <a:latin typeface="Arial"/>
                <a:cs typeface="Arial"/>
              </a:rPr>
              <a:t>у</a:t>
            </a:r>
            <a:r>
              <a:rPr sz="1400" i="1" spc="20">
                <a:latin typeface="Arial"/>
                <a:cs typeface="Arial"/>
              </a:rPr>
              <a:t>в</a:t>
            </a:r>
            <a:r>
              <a:rPr sz="1400" i="1" spc="10">
                <a:latin typeface="Arial"/>
                <a:cs typeface="Arial"/>
              </a:rPr>
              <a:t>а</a:t>
            </a:r>
            <a:r>
              <a:rPr sz="1400" i="1" spc="65">
                <a:latin typeface="Arial"/>
                <a:cs typeface="Arial"/>
              </a:rPr>
              <a:t>нн</a:t>
            </a:r>
            <a:r>
              <a:rPr sz="1400" i="1" spc="-10">
                <a:latin typeface="Arial"/>
                <a:cs typeface="Arial"/>
              </a:rPr>
              <a:t>я</a:t>
            </a:r>
            <a:r>
              <a:rPr sz="1400" b="1" i="1" spc="-195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182" y="2805408"/>
            <a:ext cx="2090420" cy="195198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9554" marR="23495" indent="-219075">
              <a:lnSpc>
                <a:spcPts val="1350"/>
              </a:lnSpc>
              <a:spcBef>
                <a:spcPts val="405"/>
              </a:spcBef>
            </a:pPr>
            <a:r>
              <a:rPr sz="1350" b="1" spc="-40">
                <a:solidFill>
                  <a:srgbClr val="F6F6F6"/>
                </a:solidFill>
                <a:latin typeface="Tahoma"/>
                <a:cs typeface="Tahoma"/>
              </a:rPr>
              <a:t>1.3.5.</a:t>
            </a:r>
            <a:r>
              <a:rPr sz="1350" b="1" spc="-1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80">
                <a:solidFill>
                  <a:srgbClr val="F6F6F6"/>
                </a:solidFill>
                <a:latin typeface="Arial"/>
                <a:cs typeface="Arial"/>
              </a:rPr>
              <a:t>У</a:t>
            </a:r>
            <a:r>
              <a:rPr sz="13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80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створено</a:t>
            </a:r>
            <a:r>
              <a:rPr sz="13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простıр</a:t>
            </a:r>
            <a:endParaRPr sz="1350">
              <a:latin typeface="Arial"/>
              <a:cs typeface="Arial"/>
            </a:endParaRPr>
          </a:p>
          <a:p>
            <a:pPr marL="12700" marR="5080" indent="-635" algn="ctr">
              <a:lnSpc>
                <a:spcPts val="1350"/>
              </a:lnSpc>
            </a:pP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ıнформацıйної </a:t>
            </a:r>
            <a:r>
              <a:rPr sz="135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взаємодıї </a:t>
            </a:r>
            <a:r>
              <a:rPr sz="1350" b="1" spc="9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350" b="1" spc="10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соцıально</a:t>
            </a:r>
            <a:r>
              <a:rPr sz="1350" b="1" spc="50">
                <a:solidFill>
                  <a:srgbClr val="F6F6F6"/>
                </a:solidFill>
                <a:latin typeface="Tahoma"/>
                <a:cs typeface="Tahoma"/>
              </a:rPr>
              <a:t>-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культурної </a:t>
            </a:r>
            <a:r>
              <a:rPr sz="1350" b="1" spc="-3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90">
                <a:solidFill>
                  <a:srgbClr val="F6F6F6"/>
                </a:solidFill>
                <a:latin typeface="Arial"/>
                <a:cs typeface="Arial"/>
              </a:rPr>
              <a:t>комунıкацıї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80">
                <a:solidFill>
                  <a:srgbClr val="F6F6F6"/>
                </a:solidFill>
                <a:latin typeface="Arial"/>
                <a:cs typeface="Arial"/>
              </a:rPr>
              <a:t>учасникıв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освıтнього процесу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0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бıблıотека</a:t>
            </a:r>
            <a:r>
              <a:rPr sz="1350" b="1" spc="4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50" b="1" spc="4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ıнформацıйно</a:t>
            </a:r>
            <a:r>
              <a:rPr sz="1350" b="1" spc="70">
                <a:solidFill>
                  <a:srgbClr val="F6F6F6"/>
                </a:solidFill>
                <a:latin typeface="Tahoma"/>
                <a:cs typeface="Tahoma"/>
              </a:rPr>
              <a:t>- </a:t>
            </a:r>
            <a:r>
              <a:rPr sz="1350" b="1" spc="7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ресурсний 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центр </a:t>
            </a:r>
            <a:r>
              <a:rPr sz="1350" b="1" spc="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тощо</a:t>
            </a:r>
            <a:r>
              <a:rPr sz="1350" b="1" spc="65">
                <a:solidFill>
                  <a:srgbClr val="F6F6F6"/>
                </a:solidFill>
                <a:latin typeface="Tahoma"/>
                <a:cs typeface="Tahoma"/>
              </a:rPr>
              <a:t>)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965" y="3097706"/>
            <a:ext cx="7388177" cy="1489025"/>
          </a:xfrm>
          <a:prstGeom prst="rect">
            <a:avLst/>
          </a:prstGeom>
        </p:spPr>
        <p:txBody>
          <a:bodyPr vert="horz" wrap="square" lIns="0" tIns="11584" rIns="0" bIns="0" rtlCol="0">
            <a:spAutoFit/>
          </a:bodyPr>
          <a:lstStyle/>
          <a:p>
            <a:pPr marL="11584" algn="ctr">
              <a:spcBef>
                <a:spcPts val="91"/>
              </a:spcBef>
            </a:pPr>
            <a:r>
              <a:rPr spc="-5"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pc="-18"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pc="-18"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spc="-14"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solidFill>
                  <a:srgbClr val="00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</a:p>
        </p:txBody>
      </p:sp>
    </p:spTree>
    <p:extLst>
      <p:ext uri="{BB962C8B-B14F-4D97-AF65-F5344CB8AC3E}">
        <p14:creationId xmlns:p14="http://schemas.microsoft.com/office/powerpoint/2010/main" val="4950776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0798" y="1819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99368" y="1184438"/>
            <a:ext cx="4354830" cy="1299845"/>
            <a:chOff x="4399368" y="1184438"/>
            <a:chExt cx="4354830" cy="1299845"/>
          </a:xfrm>
        </p:grpSpPr>
        <p:sp>
          <p:nvSpPr>
            <p:cNvPr id="6" name="object 6"/>
            <p:cNvSpPr/>
            <p:nvPr/>
          </p:nvSpPr>
          <p:spPr>
            <a:xfrm>
              <a:off x="4874576" y="1460613"/>
              <a:ext cx="3879850" cy="1023619"/>
            </a:xfrm>
            <a:custGeom>
              <a:avLst/>
              <a:gdLst/>
              <a:ahLst/>
              <a:cxnLst/>
              <a:rect l="l" t="t" r="r" b="b"/>
              <a:pathLst>
                <a:path w="3879850" h="1023619">
                  <a:moveTo>
                    <a:pt x="3748536" y="1023107"/>
                  </a:moveTo>
                  <a:lnTo>
                    <a:pt x="130819" y="1023107"/>
                  </a:lnTo>
                  <a:lnTo>
                    <a:pt x="79968" y="1012803"/>
                  </a:lnTo>
                  <a:lnTo>
                    <a:pt x="38378" y="984729"/>
                  </a:lnTo>
                  <a:lnTo>
                    <a:pt x="10303" y="943138"/>
                  </a:lnTo>
                  <a:lnTo>
                    <a:pt x="0" y="892287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748538" y="0"/>
                  </a:lnTo>
                  <a:lnTo>
                    <a:pt x="3799387" y="10303"/>
                  </a:lnTo>
                  <a:lnTo>
                    <a:pt x="3840977" y="38377"/>
                  </a:lnTo>
                  <a:lnTo>
                    <a:pt x="3869052" y="79967"/>
                  </a:lnTo>
                  <a:lnTo>
                    <a:pt x="3879355" y="130818"/>
                  </a:lnTo>
                  <a:lnTo>
                    <a:pt x="3879355" y="892287"/>
                  </a:lnTo>
                  <a:lnTo>
                    <a:pt x="3869052" y="943138"/>
                  </a:lnTo>
                  <a:lnTo>
                    <a:pt x="3840977" y="984729"/>
                  </a:lnTo>
                  <a:lnTo>
                    <a:pt x="3799387" y="1012803"/>
                  </a:lnTo>
                  <a:lnTo>
                    <a:pt x="3748536" y="1023107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9368" y="118443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0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0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52448" y="1432705"/>
            <a:ext cx="2818130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4445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2.1.1.1.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40">
                <a:latin typeface="Arial"/>
                <a:cs typeface="Arial"/>
              </a:rPr>
              <a:t>оприлюднено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критерıї</a:t>
            </a:r>
            <a:r>
              <a:rPr sz="1300" b="1" spc="50">
                <a:latin typeface="Tahoma"/>
                <a:cs typeface="Tahoma"/>
              </a:rPr>
              <a:t>,</a:t>
            </a:r>
            <a:r>
              <a:rPr sz="1300" b="1" spc="-25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правила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процедури</a:t>
            </a:r>
            <a:endParaRPr sz="1300">
              <a:latin typeface="Arial"/>
              <a:cs typeface="Arial"/>
            </a:endParaRPr>
          </a:p>
          <a:p>
            <a:pPr marL="348615" marR="340995" algn="ctr">
              <a:lnSpc>
                <a:spcPct val="81700"/>
              </a:lnSpc>
            </a:pPr>
            <a:r>
              <a:rPr sz="1300" b="1" spc="45">
                <a:latin typeface="Arial"/>
                <a:cs typeface="Arial"/>
              </a:rPr>
              <a:t>оцıнювання</a:t>
            </a:r>
            <a:r>
              <a:rPr sz="1300" b="1" spc="-45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результатıв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навчання</a:t>
            </a:r>
            <a:endParaRPr sz="1300">
              <a:latin typeface="Arial"/>
              <a:cs typeface="Arial"/>
            </a:endParaRPr>
          </a:p>
          <a:p>
            <a:pPr marL="215900" marR="208279" algn="ctr">
              <a:lnSpc>
                <a:spcPct val="81700"/>
              </a:lnSpc>
            </a:pP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вивчення</a:t>
            </a:r>
            <a:r>
              <a:rPr sz="1300" i="1" spc="10">
                <a:latin typeface="Arial"/>
                <a:cs typeface="Arial"/>
              </a:rPr>
              <a:t>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 </a:t>
            </a:r>
            <a:r>
              <a:rPr sz="1300" b="1" i="1" spc="10">
                <a:latin typeface="Sitka Heading"/>
                <a:cs typeface="Sitka Heading"/>
              </a:rPr>
              <a:t> </a:t>
            </a:r>
            <a:r>
              <a:rPr sz="1300" i="1">
                <a:latin typeface="Arial"/>
                <a:cs typeface="Arial"/>
              </a:rPr>
              <a:t>спостереження</a:t>
            </a:r>
            <a:r>
              <a:rPr sz="1300" b="1" i="1">
                <a:latin typeface="Sitka Heading"/>
                <a:cs typeface="Sitka Heading"/>
              </a:rPr>
              <a:t>,</a:t>
            </a:r>
            <a:r>
              <a:rPr sz="1300" b="1" i="1" spc="4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81189" y="1242727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60677"/>
            <a:ext cx="3949700" cy="1372870"/>
            <a:chOff x="4636448" y="4560677"/>
            <a:chExt cx="3949700" cy="1372870"/>
          </a:xfrm>
        </p:grpSpPr>
        <p:sp>
          <p:nvSpPr>
            <p:cNvPr id="11" name="object 11"/>
            <p:cNvSpPr/>
            <p:nvPr/>
          </p:nvSpPr>
          <p:spPr>
            <a:xfrm>
              <a:off x="4874576" y="465162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8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8" y="12814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0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0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79711" y="4649909"/>
            <a:ext cx="249555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2384" algn="just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2.1.1.2. </a:t>
            </a:r>
            <a:r>
              <a:rPr sz="1400" b="1" spc="55">
                <a:latin typeface="Arial"/>
                <a:cs typeface="Arial"/>
              </a:rPr>
              <a:t>Частка </a:t>
            </a:r>
            <a:r>
              <a:rPr sz="1400" b="1" spc="30">
                <a:latin typeface="Arial"/>
                <a:cs typeface="Arial"/>
              </a:rPr>
              <a:t>учнıв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65">
                <a:latin typeface="Arial"/>
                <a:cs typeface="Arial"/>
              </a:rPr>
              <a:t>якı </a:t>
            </a:r>
            <a:r>
              <a:rPr sz="1400" b="1" spc="20">
                <a:latin typeface="Arial"/>
                <a:cs typeface="Arial"/>
              </a:rPr>
              <a:t>в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закладı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</a:t>
            </a:r>
            <a:r>
              <a:rPr sz="1400" b="1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отримують </a:t>
            </a:r>
            <a:r>
              <a:rPr sz="1400" b="1" spc="-38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ıнформацıю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про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критерıї</a:t>
            </a:r>
            <a:r>
              <a:rPr sz="1400" b="1" spc="50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106045" marR="98425" algn="ctr">
              <a:lnSpc>
                <a:spcPts val="1350"/>
              </a:lnSpc>
            </a:pPr>
            <a:r>
              <a:rPr sz="1400" b="1" spc="50">
                <a:latin typeface="Arial"/>
                <a:cs typeface="Arial"/>
              </a:rPr>
              <a:t>правила </a:t>
            </a:r>
            <a:r>
              <a:rPr sz="1400" b="1" spc="35">
                <a:latin typeface="Arial"/>
                <a:cs typeface="Arial"/>
              </a:rPr>
              <a:t>ı </a:t>
            </a:r>
            <a:r>
              <a:rPr sz="1400" b="1" spc="50">
                <a:latin typeface="Arial"/>
                <a:cs typeface="Arial"/>
              </a:rPr>
              <a:t>процедури 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оцıнювання </a:t>
            </a:r>
            <a:r>
              <a:rPr sz="1400" b="1" spc="40">
                <a:latin typeface="Arial"/>
                <a:cs typeface="Arial"/>
              </a:rPr>
              <a:t>результатıв </a:t>
            </a:r>
            <a:r>
              <a:rPr sz="1400" b="1" spc="-38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навчання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5">
                <a:latin typeface="Tahoma"/>
                <a:cs typeface="Tahoma"/>
              </a:rPr>
              <a:t>(</a:t>
            </a:r>
            <a:r>
              <a:rPr sz="1400" i="1" spc="5">
                <a:latin typeface="Arial"/>
                <a:cs typeface="Arial"/>
              </a:rPr>
              <a:t>опитування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44423" y="259080"/>
            <a:ext cx="3069335" cy="13868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12434" y="2965481"/>
            <a:ext cx="2065655" cy="1356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905" marR="375285" indent="21971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solidFill>
                  <a:srgbClr val="F6F6F6"/>
                </a:solidFill>
                <a:latin typeface="Tahoma"/>
                <a:cs typeface="Tahoma"/>
              </a:rPr>
              <a:t>2.1.1.</a:t>
            </a:r>
            <a:r>
              <a:rPr sz="1300" b="1" spc="-2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60">
                <a:solidFill>
                  <a:srgbClr val="F6F6F6"/>
                </a:solidFill>
                <a:latin typeface="Arial"/>
                <a:cs typeface="Arial"/>
              </a:rPr>
              <a:t>Учнı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отримують</a:t>
            </a:r>
            <a:r>
              <a:rPr sz="1300" b="1" spc="-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вıд </a:t>
            </a:r>
            <a:r>
              <a:rPr sz="1300" b="1" spc="-3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педагогıчних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300" b="1" spc="60">
                <a:solidFill>
                  <a:srgbClr val="F6F6F6"/>
                </a:solidFill>
                <a:latin typeface="Arial"/>
                <a:cs typeface="Arial"/>
              </a:rPr>
              <a:t>працıвникıв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ts val="1270"/>
              </a:lnSpc>
              <a:spcBef>
                <a:spcPts val="140"/>
              </a:spcBef>
            </a:pP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ıнформацıю 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про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критерıї</a:t>
            </a:r>
            <a:r>
              <a:rPr sz="1300" b="1" spc="5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правила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процедури</a:t>
            </a:r>
            <a:r>
              <a:rPr sz="1300" b="1" spc="-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оцıнювання </a:t>
            </a:r>
            <a:r>
              <a:rPr sz="1300" b="1" spc="-3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результатıв</a:t>
            </a:r>
            <a:r>
              <a:rPr sz="130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навчання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8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3182391"/>
            <a:ext cx="3949700" cy="1428750"/>
            <a:chOff x="5561862" y="3182391"/>
            <a:chExt cx="3949700" cy="1428750"/>
          </a:xfrm>
        </p:grpSpPr>
        <p:sp>
          <p:nvSpPr>
            <p:cNvPr id="5" name="object 5"/>
            <p:cNvSpPr/>
            <p:nvPr/>
          </p:nvSpPr>
          <p:spPr>
            <a:xfrm>
              <a:off x="5799989" y="3182391"/>
              <a:ext cx="3711575" cy="1428750"/>
            </a:xfrm>
            <a:custGeom>
              <a:avLst/>
              <a:gdLst/>
              <a:ahLst/>
              <a:cxnLst/>
              <a:rect l="l" t="t" r="r" b="b"/>
              <a:pathLst>
                <a:path w="3711575" h="1428750">
                  <a:moveTo>
                    <a:pt x="3594336" y="1428332"/>
                  </a:moveTo>
                  <a:lnTo>
                    <a:pt x="116980" y="1428332"/>
                  </a:lnTo>
                  <a:lnTo>
                    <a:pt x="79968" y="1420833"/>
                  </a:lnTo>
                  <a:lnTo>
                    <a:pt x="38377" y="1392758"/>
                  </a:lnTo>
                  <a:lnTo>
                    <a:pt x="10303" y="1351168"/>
                  </a:lnTo>
                  <a:lnTo>
                    <a:pt x="0" y="1300317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4" y="129230"/>
                  </a:lnTo>
                  <a:lnTo>
                    <a:pt x="3710994" y="1301905"/>
                  </a:lnTo>
                  <a:lnTo>
                    <a:pt x="3701013" y="1351168"/>
                  </a:lnTo>
                  <a:lnTo>
                    <a:pt x="3672938" y="1392758"/>
                  </a:lnTo>
                  <a:lnTo>
                    <a:pt x="3631348" y="1420833"/>
                  </a:lnTo>
                  <a:lnTo>
                    <a:pt x="3594336" y="142833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24678" y="3263972"/>
            <a:ext cx="2607310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440" marR="81280" indent="-51054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2.1.2.1. </a:t>
            </a:r>
            <a:r>
              <a:rPr sz="1300" b="1" spc="50">
                <a:latin typeface="Arial"/>
                <a:cs typeface="Arial"/>
              </a:rPr>
              <a:t>Частка </a:t>
            </a:r>
            <a:r>
              <a:rPr sz="1300" b="1" spc="55">
                <a:latin typeface="Arial"/>
                <a:cs typeface="Arial"/>
              </a:rPr>
              <a:t>педагогıчних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працıвникıв</a:t>
            </a:r>
            <a:r>
              <a:rPr sz="1300" b="1" spc="50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60">
                <a:latin typeface="Arial"/>
                <a:cs typeface="Arial"/>
              </a:rPr>
              <a:t>якı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81700"/>
              </a:lnSpc>
            </a:pPr>
            <a:r>
              <a:rPr sz="1300" b="1" spc="15">
                <a:latin typeface="Arial"/>
                <a:cs typeface="Arial"/>
              </a:rPr>
              <a:t>застосовують </a:t>
            </a:r>
            <a:r>
              <a:rPr sz="1300" b="1" spc="35">
                <a:latin typeface="Arial"/>
                <a:cs typeface="Arial"/>
              </a:rPr>
              <a:t>систему </a:t>
            </a:r>
            <a:r>
              <a:rPr sz="1300" b="1" spc="4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оцıнювання</a:t>
            </a:r>
            <a:r>
              <a:rPr sz="1300" b="1" spc="35">
                <a:latin typeface="Tahoma"/>
                <a:cs typeface="Tahoma"/>
              </a:rPr>
              <a:t>, </a:t>
            </a:r>
            <a:r>
              <a:rPr sz="1300" b="1" spc="30">
                <a:latin typeface="Arial"/>
                <a:cs typeface="Arial"/>
              </a:rPr>
              <a:t>спрямовану </a:t>
            </a:r>
            <a:r>
              <a:rPr sz="1300" b="1" spc="65">
                <a:latin typeface="Arial"/>
                <a:cs typeface="Arial"/>
              </a:rPr>
              <a:t>на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реалıзацıю </a:t>
            </a:r>
            <a:r>
              <a:rPr sz="1300" b="1" spc="50">
                <a:latin typeface="Arial"/>
                <a:cs typeface="Arial"/>
              </a:rPr>
              <a:t>компетентнıсного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пıдходу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spc="-10">
                <a:latin typeface="Tahoma"/>
                <a:cs typeface="Tahoma"/>
              </a:rPr>
              <a:t>(</a:t>
            </a:r>
            <a:r>
              <a:rPr sz="1300" i="1" spc="-10">
                <a:latin typeface="Arial"/>
                <a:cs typeface="Arial"/>
              </a:rPr>
              <a:t>спостереження</a:t>
            </a:r>
            <a:r>
              <a:rPr sz="1300" b="1" spc="-1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2979" y="3162528"/>
            <a:ext cx="1924685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39725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solidFill>
                  <a:srgbClr val="F6F6F6"/>
                </a:solidFill>
                <a:latin typeface="Tahoma"/>
                <a:cs typeface="Tahoma"/>
              </a:rPr>
              <a:t>2.1.2.</a:t>
            </a:r>
            <a:r>
              <a:rPr sz="1300" b="1" spc="-1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Система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оцıнювання</a:t>
            </a:r>
            <a:r>
              <a:rPr sz="130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15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endParaRPr sz="1300">
              <a:latin typeface="Arial"/>
              <a:cs typeface="Arial"/>
            </a:endParaRPr>
          </a:p>
          <a:p>
            <a:pPr marL="55244" marR="47625" algn="ctr">
              <a:lnSpc>
                <a:spcPct val="81700"/>
              </a:lnSpc>
            </a:pP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сприяє </a:t>
            </a: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реалıзацıї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компетентнıсного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F6F6F6"/>
                </a:solidFill>
                <a:latin typeface="Arial"/>
                <a:cs typeface="Arial"/>
              </a:rPr>
              <a:t>пıдходу</a:t>
            </a:r>
            <a:r>
              <a:rPr sz="13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20">
                <a:solidFill>
                  <a:srgbClr val="F6F6F6"/>
                </a:solidFill>
                <a:latin typeface="Arial"/>
                <a:cs typeface="Arial"/>
              </a:rPr>
              <a:t>до</a:t>
            </a:r>
            <a:r>
              <a:rPr sz="13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навчання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3079" y="3668908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5855" y="4595588"/>
            <a:ext cx="1451610" cy="760730"/>
          </a:xfrm>
          <a:custGeom>
            <a:avLst/>
            <a:gdLst/>
            <a:ahLst/>
            <a:cxnLst/>
            <a:rect l="l" t="t" r="r" b="b"/>
            <a:pathLst>
              <a:path w="1451610" h="760729">
                <a:moveTo>
                  <a:pt x="0" y="0"/>
                </a:moveTo>
                <a:lnTo>
                  <a:pt x="1450984" y="760660"/>
                </a:lnTo>
              </a:path>
            </a:pathLst>
          </a:custGeom>
          <a:ln w="47646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454413" y="425820"/>
            <a:ext cx="3949700" cy="950594"/>
            <a:chOff x="3454413" y="425820"/>
            <a:chExt cx="3949700" cy="950594"/>
          </a:xfrm>
        </p:grpSpPr>
        <p:sp>
          <p:nvSpPr>
            <p:cNvPr id="8" name="object 8"/>
            <p:cNvSpPr/>
            <p:nvPr/>
          </p:nvSpPr>
          <p:spPr>
            <a:xfrm>
              <a:off x="3692541" y="516771"/>
              <a:ext cx="3711575" cy="768985"/>
            </a:xfrm>
            <a:custGeom>
              <a:avLst/>
              <a:gdLst/>
              <a:ahLst/>
              <a:cxnLst/>
              <a:rect l="l" t="t" r="r" b="b"/>
              <a:pathLst>
                <a:path w="3711575" h="768985">
                  <a:moveTo>
                    <a:pt x="3580497" y="768513"/>
                  </a:moveTo>
                  <a:lnTo>
                    <a:pt x="130819" y="768513"/>
                  </a:lnTo>
                  <a:lnTo>
                    <a:pt x="79968" y="758209"/>
                  </a:lnTo>
                  <a:lnTo>
                    <a:pt x="38378" y="730135"/>
                  </a:lnTo>
                  <a:lnTo>
                    <a:pt x="10303" y="688545"/>
                  </a:lnTo>
                  <a:lnTo>
                    <a:pt x="0" y="637694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9" y="38378"/>
                  </a:lnTo>
                  <a:lnTo>
                    <a:pt x="3701013" y="79968"/>
                  </a:lnTo>
                  <a:lnTo>
                    <a:pt x="3710994" y="129228"/>
                  </a:lnTo>
                  <a:lnTo>
                    <a:pt x="3710994" y="639285"/>
                  </a:lnTo>
                  <a:lnTo>
                    <a:pt x="3701013" y="688545"/>
                  </a:lnTo>
                  <a:lnTo>
                    <a:pt x="3672939" y="730135"/>
                  </a:lnTo>
                  <a:lnTo>
                    <a:pt x="3631348" y="758209"/>
                  </a:lnTo>
                  <a:lnTo>
                    <a:pt x="3580497" y="768513"/>
                  </a:lnTo>
                  <a:close/>
                </a:path>
              </a:pathLst>
            </a:custGeom>
            <a:solidFill>
              <a:srgbClr val="D94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4413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9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9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36448" y="1722029"/>
            <a:ext cx="3949700" cy="1228090"/>
            <a:chOff x="4636448" y="1722029"/>
            <a:chExt cx="3949700" cy="1228090"/>
          </a:xfrm>
        </p:grpSpPr>
        <p:sp>
          <p:nvSpPr>
            <p:cNvPr id="12" name="object 12"/>
            <p:cNvSpPr/>
            <p:nvPr/>
          </p:nvSpPr>
          <p:spPr>
            <a:xfrm>
              <a:off x="4874576" y="1722029"/>
              <a:ext cx="3711575" cy="1228090"/>
            </a:xfrm>
            <a:custGeom>
              <a:avLst/>
              <a:gdLst/>
              <a:ahLst/>
              <a:cxnLst/>
              <a:rect l="l" t="t" r="r" b="b"/>
              <a:pathLst>
                <a:path w="3711575" h="1228089">
                  <a:moveTo>
                    <a:pt x="3580497" y="1228092"/>
                  </a:moveTo>
                  <a:lnTo>
                    <a:pt x="130819" y="1228092"/>
                  </a:lnTo>
                  <a:lnTo>
                    <a:pt x="79968" y="1217788"/>
                  </a:lnTo>
                  <a:lnTo>
                    <a:pt x="38378" y="1189714"/>
                  </a:lnTo>
                  <a:lnTo>
                    <a:pt x="10303" y="1148123"/>
                  </a:lnTo>
                  <a:lnTo>
                    <a:pt x="0" y="109727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098859"/>
                  </a:lnTo>
                  <a:lnTo>
                    <a:pt x="3701013" y="1148123"/>
                  </a:lnTo>
                  <a:lnTo>
                    <a:pt x="3672938" y="1189714"/>
                  </a:lnTo>
                  <a:lnTo>
                    <a:pt x="3631348" y="1217788"/>
                  </a:lnTo>
                  <a:lnTo>
                    <a:pt x="3580497" y="1228092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15748" y="188565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61862" y="3182392"/>
            <a:ext cx="4020185" cy="1613535"/>
            <a:chOff x="5561862" y="3182392"/>
            <a:chExt cx="4020185" cy="1613535"/>
          </a:xfrm>
        </p:grpSpPr>
        <p:sp>
          <p:nvSpPr>
            <p:cNvPr id="16" name="object 16"/>
            <p:cNvSpPr/>
            <p:nvPr/>
          </p:nvSpPr>
          <p:spPr>
            <a:xfrm>
              <a:off x="5799989" y="3273343"/>
              <a:ext cx="3782060" cy="1522730"/>
            </a:xfrm>
            <a:custGeom>
              <a:avLst/>
              <a:gdLst/>
              <a:ahLst/>
              <a:cxnLst/>
              <a:rect l="l" t="t" r="r" b="b"/>
              <a:pathLst>
                <a:path w="3782059" h="1522729">
                  <a:moveTo>
                    <a:pt x="3648887" y="1522393"/>
                  </a:moveTo>
                  <a:lnTo>
                    <a:pt x="133317" y="1522393"/>
                  </a:lnTo>
                  <a:lnTo>
                    <a:pt x="91243" y="1515580"/>
                  </a:lnTo>
                  <a:lnTo>
                    <a:pt x="54655" y="1496622"/>
                  </a:lnTo>
                  <a:lnTo>
                    <a:pt x="25771" y="1467738"/>
                  </a:lnTo>
                  <a:lnTo>
                    <a:pt x="6812" y="1431149"/>
                  </a:lnTo>
                  <a:lnTo>
                    <a:pt x="0" y="1389075"/>
                  </a:lnTo>
                  <a:lnTo>
                    <a:pt x="0" y="133317"/>
                  </a:lnTo>
                  <a:lnTo>
                    <a:pt x="6812" y="91243"/>
                  </a:lnTo>
                  <a:lnTo>
                    <a:pt x="25771" y="54654"/>
                  </a:lnTo>
                  <a:lnTo>
                    <a:pt x="54655" y="25771"/>
                  </a:lnTo>
                  <a:lnTo>
                    <a:pt x="91243" y="6812"/>
                  </a:lnTo>
                  <a:lnTo>
                    <a:pt x="133317" y="0"/>
                  </a:lnTo>
                  <a:lnTo>
                    <a:pt x="3648887" y="0"/>
                  </a:lnTo>
                  <a:lnTo>
                    <a:pt x="3690962" y="6812"/>
                  </a:lnTo>
                  <a:lnTo>
                    <a:pt x="3727551" y="25771"/>
                  </a:lnTo>
                  <a:lnTo>
                    <a:pt x="3756435" y="54654"/>
                  </a:lnTo>
                  <a:lnTo>
                    <a:pt x="3775393" y="91243"/>
                  </a:lnTo>
                  <a:lnTo>
                    <a:pt x="3781878" y="131294"/>
                  </a:lnTo>
                  <a:lnTo>
                    <a:pt x="3781878" y="1391099"/>
                  </a:lnTo>
                  <a:lnTo>
                    <a:pt x="3775393" y="1431149"/>
                  </a:lnTo>
                  <a:lnTo>
                    <a:pt x="3756435" y="1467738"/>
                  </a:lnTo>
                  <a:lnTo>
                    <a:pt x="3727551" y="1496622"/>
                  </a:lnTo>
                  <a:lnTo>
                    <a:pt x="3690962" y="1515580"/>
                  </a:lnTo>
                  <a:lnTo>
                    <a:pt x="3648887" y="1522393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61862" y="3182392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4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4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41459" y="32639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61451" y="5018632"/>
            <a:ext cx="4224655" cy="1237615"/>
            <a:chOff x="4661451" y="5018632"/>
            <a:chExt cx="4224655" cy="1237615"/>
          </a:xfrm>
        </p:grpSpPr>
        <p:sp>
          <p:nvSpPr>
            <p:cNvPr id="20" name="object 20"/>
            <p:cNvSpPr/>
            <p:nvPr/>
          </p:nvSpPr>
          <p:spPr>
            <a:xfrm>
              <a:off x="5174849" y="5214876"/>
              <a:ext cx="3711575" cy="1041400"/>
            </a:xfrm>
            <a:custGeom>
              <a:avLst/>
              <a:gdLst/>
              <a:ahLst/>
              <a:cxnLst/>
              <a:rect l="l" t="t" r="r" b="b"/>
              <a:pathLst>
                <a:path w="3711575" h="1041400">
                  <a:moveTo>
                    <a:pt x="3599014" y="1041214"/>
                  </a:moveTo>
                  <a:lnTo>
                    <a:pt x="112302" y="1041214"/>
                  </a:lnTo>
                  <a:lnTo>
                    <a:pt x="79968" y="1034662"/>
                  </a:lnTo>
                  <a:lnTo>
                    <a:pt x="38378" y="1006588"/>
                  </a:lnTo>
                  <a:lnTo>
                    <a:pt x="10303" y="964997"/>
                  </a:lnTo>
                  <a:lnTo>
                    <a:pt x="0" y="914147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9" y="38378"/>
                  </a:lnTo>
                  <a:lnTo>
                    <a:pt x="3701013" y="79968"/>
                  </a:lnTo>
                  <a:lnTo>
                    <a:pt x="3710995" y="129228"/>
                  </a:lnTo>
                  <a:lnTo>
                    <a:pt x="3710995" y="915737"/>
                  </a:lnTo>
                  <a:lnTo>
                    <a:pt x="3701013" y="964997"/>
                  </a:lnTo>
                  <a:lnTo>
                    <a:pt x="3672939" y="1006588"/>
                  </a:lnTo>
                  <a:lnTo>
                    <a:pt x="3631348" y="1034662"/>
                  </a:lnTo>
                  <a:lnTo>
                    <a:pt x="3599014" y="104121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1451" y="5018632"/>
              <a:ext cx="950594" cy="949960"/>
            </a:xfrm>
            <a:custGeom>
              <a:avLst/>
              <a:gdLst/>
              <a:ahLst/>
              <a:cxnLst/>
              <a:rect l="l" t="t" r="r" b="b"/>
              <a:pathLst>
                <a:path w="950594" h="949960">
                  <a:moveTo>
                    <a:pt x="475208" y="949660"/>
                  </a:moveTo>
                  <a:lnTo>
                    <a:pt x="426620" y="947209"/>
                  </a:lnTo>
                  <a:lnTo>
                    <a:pt x="379436" y="940013"/>
                  </a:lnTo>
                  <a:lnTo>
                    <a:pt x="333895" y="928313"/>
                  </a:lnTo>
                  <a:lnTo>
                    <a:pt x="290235" y="912346"/>
                  </a:lnTo>
                  <a:lnTo>
                    <a:pt x="248695" y="892351"/>
                  </a:lnTo>
                  <a:lnTo>
                    <a:pt x="209514" y="868567"/>
                  </a:lnTo>
                  <a:lnTo>
                    <a:pt x="172931" y="841232"/>
                  </a:lnTo>
                  <a:lnTo>
                    <a:pt x="139185" y="810586"/>
                  </a:lnTo>
                  <a:lnTo>
                    <a:pt x="108514" y="776866"/>
                  </a:lnTo>
                  <a:lnTo>
                    <a:pt x="81157" y="740312"/>
                  </a:lnTo>
                  <a:lnTo>
                    <a:pt x="57354" y="701162"/>
                  </a:lnTo>
                  <a:lnTo>
                    <a:pt x="37344" y="659655"/>
                  </a:lnTo>
                  <a:lnTo>
                    <a:pt x="21364" y="616030"/>
                  </a:lnTo>
                  <a:lnTo>
                    <a:pt x="9654" y="570525"/>
                  </a:lnTo>
                  <a:lnTo>
                    <a:pt x="2453" y="523378"/>
                  </a:lnTo>
                  <a:lnTo>
                    <a:pt x="0" y="474827"/>
                  </a:lnTo>
                  <a:lnTo>
                    <a:pt x="2453" y="426281"/>
                  </a:lnTo>
                  <a:lnTo>
                    <a:pt x="9654" y="379135"/>
                  </a:lnTo>
                  <a:lnTo>
                    <a:pt x="21364" y="333630"/>
                  </a:lnTo>
                  <a:lnTo>
                    <a:pt x="37344" y="290004"/>
                  </a:lnTo>
                  <a:lnTo>
                    <a:pt x="57354" y="248497"/>
                  </a:lnTo>
                  <a:lnTo>
                    <a:pt x="81157" y="209348"/>
                  </a:lnTo>
                  <a:lnTo>
                    <a:pt x="108514" y="172794"/>
                  </a:lnTo>
                  <a:lnTo>
                    <a:pt x="139185" y="139074"/>
                  </a:lnTo>
                  <a:lnTo>
                    <a:pt x="172931" y="108428"/>
                  </a:lnTo>
                  <a:lnTo>
                    <a:pt x="209514" y="81093"/>
                  </a:lnTo>
                  <a:lnTo>
                    <a:pt x="248695" y="57309"/>
                  </a:lnTo>
                  <a:lnTo>
                    <a:pt x="290235" y="37314"/>
                  </a:lnTo>
                  <a:lnTo>
                    <a:pt x="333895" y="21347"/>
                  </a:lnTo>
                  <a:lnTo>
                    <a:pt x="379436" y="9646"/>
                  </a:lnTo>
                  <a:lnTo>
                    <a:pt x="426620" y="2451"/>
                  </a:lnTo>
                  <a:lnTo>
                    <a:pt x="475207" y="0"/>
                  </a:lnTo>
                  <a:lnTo>
                    <a:pt x="523794" y="2451"/>
                  </a:lnTo>
                  <a:lnTo>
                    <a:pt x="570978" y="9646"/>
                  </a:lnTo>
                  <a:lnTo>
                    <a:pt x="616520" y="21347"/>
                  </a:lnTo>
                  <a:lnTo>
                    <a:pt x="660180" y="37314"/>
                  </a:lnTo>
                  <a:lnTo>
                    <a:pt x="701720" y="57309"/>
                  </a:lnTo>
                  <a:lnTo>
                    <a:pt x="740901" y="81093"/>
                  </a:lnTo>
                  <a:lnTo>
                    <a:pt x="777484" y="108428"/>
                  </a:lnTo>
                  <a:lnTo>
                    <a:pt x="811230" y="139074"/>
                  </a:lnTo>
                  <a:lnTo>
                    <a:pt x="841901" y="172794"/>
                  </a:lnTo>
                  <a:lnTo>
                    <a:pt x="869257" y="209348"/>
                  </a:lnTo>
                  <a:lnTo>
                    <a:pt x="893060" y="248497"/>
                  </a:lnTo>
                  <a:lnTo>
                    <a:pt x="913071" y="290004"/>
                  </a:lnTo>
                  <a:lnTo>
                    <a:pt x="929051" y="333630"/>
                  </a:lnTo>
                  <a:lnTo>
                    <a:pt x="940761" y="379135"/>
                  </a:lnTo>
                  <a:lnTo>
                    <a:pt x="947962" y="426281"/>
                  </a:lnTo>
                  <a:lnTo>
                    <a:pt x="950415" y="474830"/>
                  </a:lnTo>
                  <a:lnTo>
                    <a:pt x="947962" y="523378"/>
                  </a:lnTo>
                  <a:lnTo>
                    <a:pt x="940761" y="570525"/>
                  </a:lnTo>
                  <a:lnTo>
                    <a:pt x="929051" y="616030"/>
                  </a:lnTo>
                  <a:lnTo>
                    <a:pt x="913071" y="659655"/>
                  </a:lnTo>
                  <a:lnTo>
                    <a:pt x="893060" y="701162"/>
                  </a:lnTo>
                  <a:lnTo>
                    <a:pt x="869257" y="740312"/>
                  </a:lnTo>
                  <a:lnTo>
                    <a:pt x="841901" y="776866"/>
                  </a:lnTo>
                  <a:lnTo>
                    <a:pt x="811230" y="810586"/>
                  </a:lnTo>
                  <a:lnTo>
                    <a:pt x="777484" y="841232"/>
                  </a:lnTo>
                  <a:lnTo>
                    <a:pt x="740901" y="868567"/>
                  </a:lnTo>
                  <a:lnTo>
                    <a:pt x="701720" y="892351"/>
                  </a:lnTo>
                  <a:lnTo>
                    <a:pt x="660180" y="912346"/>
                  </a:lnTo>
                  <a:lnTo>
                    <a:pt x="616520" y="928313"/>
                  </a:lnTo>
                  <a:lnTo>
                    <a:pt x="570978" y="940013"/>
                  </a:lnTo>
                  <a:lnTo>
                    <a:pt x="523794" y="947209"/>
                  </a:lnTo>
                  <a:lnTo>
                    <a:pt x="475208" y="949660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67" y="411480"/>
            <a:ext cx="2624327" cy="103327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61072" y="2865825"/>
            <a:ext cx="1768475" cy="149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95"/>
              </a:spcBef>
            </a:pPr>
            <a:r>
              <a:rPr sz="1400" b="1" spc="5">
                <a:solidFill>
                  <a:srgbClr val="F6F6F6"/>
                </a:solidFill>
                <a:latin typeface="Cambria"/>
                <a:cs typeface="Cambria"/>
              </a:rPr>
              <a:t>1.1.1.</a:t>
            </a:r>
            <a:endParaRPr sz="1400">
              <a:latin typeface="Cambria"/>
              <a:cs typeface="Cambria"/>
            </a:endParaRPr>
          </a:p>
          <a:p>
            <a:pPr marL="12700" marR="5080" indent="-635" algn="ctr">
              <a:lnSpc>
                <a:spcPts val="1650"/>
              </a:lnSpc>
              <a:spcBef>
                <a:spcPts val="65"/>
              </a:spcBef>
            </a:pP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Примıщення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територıя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закладу </a:t>
            </a:r>
            <a:r>
              <a:rPr sz="1400" b="1" spc="-3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00" b="1" spc="-45">
                <a:solidFill>
                  <a:srgbClr val="F6F6F6"/>
                </a:solidFill>
                <a:latin typeface="Arial"/>
                <a:cs typeface="Arial"/>
              </a:rPr>
              <a:t>є </a:t>
            </a:r>
            <a:r>
              <a:rPr sz="1400" b="1" spc="-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безпечними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 комфортними</a:t>
            </a:r>
            <a:r>
              <a:rPr sz="1400" b="1" spc="-9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15">
                <a:solidFill>
                  <a:srgbClr val="F6F6F6"/>
                </a:solidFill>
                <a:latin typeface="Arial"/>
                <a:cs typeface="Arial"/>
              </a:rPr>
              <a:t>для </a:t>
            </a:r>
            <a:r>
              <a:rPr sz="1400" b="1" spc="-3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навчання</a:t>
            </a:r>
            <a:r>
              <a:rPr sz="1400" b="1" spc="-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400" b="1" spc="-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працı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9146" y="546072"/>
            <a:ext cx="280987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>
              <a:lnSpc>
                <a:spcPts val="1185"/>
              </a:lnSpc>
              <a:spcBef>
                <a:spcPts val="100"/>
              </a:spcBef>
            </a:pPr>
            <a:r>
              <a:rPr sz="1100" b="1" spc="-45">
                <a:latin typeface="Tahoma"/>
                <a:cs typeface="Tahoma"/>
              </a:rPr>
              <a:t>1.1.1.1.</a:t>
            </a:r>
            <a:r>
              <a:rPr sz="1100" b="1" spc="-20">
                <a:latin typeface="Tahoma"/>
                <a:cs typeface="Tahoma"/>
              </a:rPr>
              <a:t> </a:t>
            </a:r>
            <a:r>
              <a:rPr sz="1100" b="1" spc="35">
                <a:latin typeface="Arial"/>
                <a:cs typeface="Arial"/>
              </a:rPr>
              <a:t>Облаштування</a:t>
            </a:r>
            <a:r>
              <a:rPr sz="1100" b="1">
                <a:latin typeface="Arial"/>
                <a:cs typeface="Arial"/>
              </a:rPr>
              <a:t> </a:t>
            </a:r>
            <a:r>
              <a:rPr sz="1100" b="1" spc="40">
                <a:latin typeface="Arial"/>
                <a:cs typeface="Arial"/>
              </a:rPr>
              <a:t>територıї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050"/>
              </a:lnSpc>
            </a:pPr>
            <a:r>
              <a:rPr sz="1100" b="1" spc="45">
                <a:latin typeface="Arial"/>
                <a:cs typeface="Arial"/>
              </a:rPr>
              <a:t>закладу</a:t>
            </a:r>
            <a:r>
              <a:rPr sz="1100" b="1" spc="5">
                <a:latin typeface="Arial"/>
                <a:cs typeface="Arial"/>
              </a:rPr>
              <a:t> </a:t>
            </a:r>
            <a:r>
              <a:rPr sz="1100" b="1" spc="55">
                <a:latin typeface="Arial"/>
                <a:cs typeface="Arial"/>
              </a:rPr>
              <a:t>та</a:t>
            </a:r>
            <a:r>
              <a:rPr sz="1100" b="1" spc="5">
                <a:latin typeface="Arial"/>
                <a:cs typeface="Arial"/>
              </a:rPr>
              <a:t> </a:t>
            </a:r>
            <a:r>
              <a:rPr sz="1100" b="1" spc="40">
                <a:latin typeface="Arial"/>
                <a:cs typeface="Arial"/>
              </a:rPr>
              <a:t>розташування</a:t>
            </a:r>
            <a:r>
              <a:rPr sz="1100" b="1" spc="10">
                <a:latin typeface="Arial"/>
                <a:cs typeface="Arial"/>
              </a:rPr>
              <a:t> </a:t>
            </a:r>
            <a:r>
              <a:rPr sz="1100" b="1" spc="60">
                <a:latin typeface="Arial"/>
                <a:cs typeface="Arial"/>
              </a:rPr>
              <a:t>примıщень</a:t>
            </a:r>
            <a:endParaRPr sz="1100">
              <a:latin typeface="Arial"/>
              <a:cs typeface="Arial"/>
            </a:endParaRPr>
          </a:p>
          <a:p>
            <a:pPr marR="32384" algn="ctr">
              <a:lnSpc>
                <a:spcPts val="1050"/>
              </a:lnSpc>
            </a:pPr>
            <a:r>
              <a:rPr sz="1100" b="1" spc="-35">
                <a:latin typeface="Arial"/>
                <a:cs typeface="Arial"/>
              </a:rPr>
              <a:t>є</a:t>
            </a:r>
            <a:r>
              <a:rPr sz="1100" b="1" spc="-15">
                <a:latin typeface="Arial"/>
                <a:cs typeface="Arial"/>
              </a:rPr>
              <a:t> </a:t>
            </a:r>
            <a:r>
              <a:rPr sz="1100" b="1" spc="60">
                <a:latin typeface="Arial"/>
                <a:cs typeface="Arial"/>
              </a:rPr>
              <a:t>безпечними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85"/>
              </a:lnSpc>
            </a:pPr>
            <a:r>
              <a:rPr sz="1100" b="1" spc="-65">
                <a:latin typeface="Tahoma"/>
                <a:cs typeface="Tahoma"/>
              </a:rPr>
              <a:t>(</a:t>
            </a:r>
            <a:r>
              <a:rPr sz="1100" i="1" spc="-60">
                <a:latin typeface="Arial"/>
                <a:cs typeface="Arial"/>
              </a:rPr>
              <a:t>с</a:t>
            </a:r>
            <a:r>
              <a:rPr sz="1100" i="1" spc="25">
                <a:latin typeface="Arial"/>
                <a:cs typeface="Arial"/>
              </a:rPr>
              <a:t>п</a:t>
            </a:r>
            <a:r>
              <a:rPr sz="1100" i="1">
                <a:latin typeface="Arial"/>
                <a:cs typeface="Arial"/>
              </a:rPr>
              <a:t>о</a:t>
            </a:r>
            <a:r>
              <a:rPr sz="1100" i="1" spc="-60">
                <a:latin typeface="Arial"/>
                <a:cs typeface="Arial"/>
              </a:rPr>
              <a:t>с</a:t>
            </a:r>
            <a:r>
              <a:rPr sz="1100" i="1" spc="40">
                <a:latin typeface="Arial"/>
                <a:cs typeface="Arial"/>
              </a:rPr>
              <a:t>т</a:t>
            </a:r>
            <a:r>
              <a:rPr sz="1100" i="1" spc="-70">
                <a:latin typeface="Arial"/>
                <a:cs typeface="Arial"/>
              </a:rPr>
              <a:t>е</a:t>
            </a:r>
            <a:r>
              <a:rPr sz="1100" i="1" spc="20">
                <a:latin typeface="Arial"/>
                <a:cs typeface="Arial"/>
              </a:rPr>
              <a:t>р</a:t>
            </a:r>
            <a:r>
              <a:rPr sz="1100" i="1" spc="-70">
                <a:latin typeface="Arial"/>
                <a:cs typeface="Arial"/>
              </a:rPr>
              <a:t>е</a:t>
            </a:r>
            <a:r>
              <a:rPr sz="1100" i="1" spc="165">
                <a:latin typeface="Arial"/>
                <a:cs typeface="Arial"/>
              </a:rPr>
              <a:t>ж</a:t>
            </a:r>
            <a:r>
              <a:rPr sz="1100" i="1" spc="-70">
                <a:latin typeface="Arial"/>
                <a:cs typeface="Arial"/>
              </a:rPr>
              <a:t>е</a:t>
            </a:r>
            <a:r>
              <a:rPr sz="1100" i="1" spc="50">
                <a:latin typeface="Arial"/>
                <a:cs typeface="Arial"/>
              </a:rPr>
              <a:t>нн</a:t>
            </a:r>
            <a:r>
              <a:rPr sz="1100" i="1" spc="-10">
                <a:latin typeface="Arial"/>
                <a:cs typeface="Arial"/>
              </a:rPr>
              <a:t>я</a:t>
            </a:r>
            <a:r>
              <a:rPr sz="1100" b="1" i="1" spc="-95">
                <a:latin typeface="Verdana"/>
                <a:cs typeface="Verdana"/>
              </a:rPr>
              <a:t>,</a:t>
            </a:r>
            <a:r>
              <a:rPr sz="1100" b="1" i="1" spc="-60">
                <a:latin typeface="Verdana"/>
                <a:cs typeface="Verdana"/>
              </a:rPr>
              <a:t> </a:t>
            </a:r>
            <a:r>
              <a:rPr sz="1100" i="1">
                <a:latin typeface="Arial"/>
                <a:cs typeface="Arial"/>
              </a:rPr>
              <a:t>о</a:t>
            </a:r>
            <a:r>
              <a:rPr sz="1100" i="1" spc="25">
                <a:latin typeface="Arial"/>
                <a:cs typeface="Arial"/>
              </a:rPr>
              <a:t>п</a:t>
            </a:r>
            <a:r>
              <a:rPr sz="1100" i="1" spc="20">
                <a:latin typeface="Arial"/>
                <a:cs typeface="Arial"/>
              </a:rPr>
              <a:t>и</a:t>
            </a:r>
            <a:r>
              <a:rPr sz="1100" i="1" spc="40">
                <a:latin typeface="Arial"/>
                <a:cs typeface="Arial"/>
              </a:rPr>
              <a:t>т</a:t>
            </a:r>
            <a:r>
              <a:rPr sz="1100" i="1" spc="-45">
                <a:latin typeface="Arial"/>
                <a:cs typeface="Arial"/>
              </a:rPr>
              <a:t>у</a:t>
            </a:r>
            <a:r>
              <a:rPr sz="1100" i="1" spc="15">
                <a:latin typeface="Arial"/>
                <a:cs typeface="Arial"/>
              </a:rPr>
              <a:t>в</a:t>
            </a:r>
            <a:r>
              <a:rPr sz="1100" i="1" spc="5">
                <a:latin typeface="Arial"/>
                <a:cs typeface="Arial"/>
              </a:rPr>
              <a:t>а</a:t>
            </a:r>
            <a:r>
              <a:rPr sz="1100" i="1" spc="50">
                <a:latin typeface="Arial"/>
                <a:cs typeface="Arial"/>
              </a:rPr>
              <a:t>нн</a:t>
            </a:r>
            <a:r>
              <a:rPr sz="1100" i="1" spc="-10">
                <a:latin typeface="Arial"/>
                <a:cs typeface="Arial"/>
              </a:rPr>
              <a:t>я</a:t>
            </a:r>
            <a:r>
              <a:rPr sz="1100" b="1" i="1" spc="-155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74822" y="1763800"/>
            <a:ext cx="1911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>
                <a:latin typeface="Tahoma"/>
                <a:cs typeface="Tahoma"/>
              </a:rPr>
              <a:t>1.1.1.2.</a:t>
            </a:r>
            <a:r>
              <a:rPr sz="1200" b="1" spc="-25">
                <a:latin typeface="Tahoma"/>
                <a:cs typeface="Tahoma"/>
              </a:rPr>
              <a:t> </a:t>
            </a:r>
            <a:r>
              <a:rPr sz="1200" b="1" spc="45">
                <a:latin typeface="Arial"/>
                <a:cs typeface="Arial"/>
              </a:rPr>
              <a:t>У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закладı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 spc="35">
                <a:latin typeface="Arial"/>
                <a:cs typeface="Arial"/>
              </a:rPr>
              <a:t>освıти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99167" y="1909914"/>
            <a:ext cx="286258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85"/>
              </a:lnSpc>
              <a:spcBef>
                <a:spcPts val="100"/>
              </a:spcBef>
            </a:pPr>
            <a:r>
              <a:rPr sz="1100" b="1" spc="20" dirty="0" err="1">
                <a:latin typeface="Arial"/>
                <a:cs typeface="Arial"/>
              </a:rPr>
              <a:t>забезпечується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50" dirty="0" err="1">
                <a:latin typeface="Arial"/>
                <a:cs typeface="Arial"/>
              </a:rPr>
              <a:t>комфортний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ts val="1050"/>
              </a:lnSpc>
            </a:pPr>
            <a:r>
              <a:rPr sz="1100" b="1" spc="35" dirty="0" err="1">
                <a:latin typeface="Arial"/>
                <a:cs typeface="Arial"/>
              </a:rPr>
              <a:t>повıтряно</a:t>
            </a:r>
            <a:r>
              <a:rPr sz="1100" b="1" spc="35" dirty="0" err="1">
                <a:latin typeface="Tahoma"/>
                <a:cs typeface="Tahoma"/>
              </a:rPr>
              <a:t>-</a:t>
            </a:r>
            <a:r>
              <a:rPr sz="1100" b="1" spc="35" dirty="0" err="1">
                <a:latin typeface="Arial"/>
                <a:cs typeface="Arial"/>
              </a:rPr>
              <a:t>тепловий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65" dirty="0" err="1">
                <a:latin typeface="Arial"/>
                <a:cs typeface="Arial"/>
              </a:rPr>
              <a:t>режим</a:t>
            </a:r>
            <a:r>
              <a:rPr sz="1100" b="1" spc="65" dirty="0">
                <a:latin typeface="Tahoma"/>
                <a:cs typeface="Tahoma"/>
              </a:rPr>
              <a:t>,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55" dirty="0" err="1">
                <a:latin typeface="Arial"/>
                <a:cs typeface="Arial"/>
              </a:rPr>
              <a:t>належне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ts val="1050"/>
              </a:lnSpc>
            </a:pPr>
            <a:r>
              <a:rPr sz="1100" b="1" spc="15" dirty="0" err="1">
                <a:latin typeface="Arial"/>
                <a:cs typeface="Arial"/>
              </a:rPr>
              <a:t>освıтлення</a:t>
            </a:r>
            <a:r>
              <a:rPr sz="1100" b="1" spc="15" dirty="0">
                <a:latin typeface="Tahoma"/>
                <a:cs typeface="Tahoma"/>
              </a:rPr>
              <a:t>,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45" dirty="0" err="1">
                <a:latin typeface="Arial"/>
                <a:cs typeface="Arial"/>
              </a:rPr>
              <a:t>прибирання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50" dirty="0" err="1">
                <a:latin typeface="Arial"/>
                <a:cs typeface="Arial"/>
              </a:rPr>
              <a:t>примıщень</a:t>
            </a:r>
            <a:r>
              <a:rPr sz="1100" b="1" spc="50" dirty="0">
                <a:latin typeface="Tahoma"/>
                <a:cs typeface="Tahoma"/>
              </a:rPr>
              <a:t>,</a:t>
            </a:r>
            <a:endParaRPr sz="1100" dirty="0">
              <a:latin typeface="Tahoma"/>
              <a:cs typeface="Tahoma"/>
            </a:endParaRPr>
          </a:p>
          <a:p>
            <a:pPr marL="12700" marR="5080" algn="ctr">
              <a:lnSpc>
                <a:spcPct val="82100"/>
              </a:lnSpc>
              <a:spcBef>
                <a:spcPts val="100"/>
              </a:spcBef>
            </a:pPr>
            <a:r>
              <a:rPr sz="1100" b="1" spc="35" dirty="0" err="1">
                <a:latin typeface="Arial"/>
                <a:cs typeface="Arial"/>
              </a:rPr>
              <a:t>облаштування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55" dirty="0" err="1">
                <a:latin typeface="Arial"/>
                <a:cs typeface="Arial"/>
              </a:rPr>
              <a:t>та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50" dirty="0" err="1">
                <a:latin typeface="Arial"/>
                <a:cs typeface="Arial"/>
              </a:rPr>
              <a:t>утримання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20" dirty="0" err="1">
                <a:latin typeface="Arial"/>
                <a:cs typeface="Arial"/>
              </a:rPr>
              <a:t>туалетıв</a:t>
            </a:r>
            <a:r>
              <a:rPr sz="1100" b="1" spc="20" dirty="0">
                <a:latin typeface="Tahoma"/>
                <a:cs typeface="Tahoma"/>
              </a:rPr>
              <a:t>,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50" dirty="0" err="1">
                <a:latin typeface="Arial"/>
                <a:cs typeface="Arial"/>
              </a:rPr>
              <a:t>дотримання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50" dirty="0" err="1">
                <a:latin typeface="Arial"/>
                <a:cs typeface="Arial"/>
              </a:rPr>
              <a:t>питного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75" dirty="0" err="1">
                <a:latin typeface="Arial"/>
                <a:cs typeface="Arial"/>
              </a:rPr>
              <a:t>режиму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200" b="1" i="1" spc="-15" dirty="0">
                <a:latin typeface="Verdana"/>
                <a:cs typeface="Verdana"/>
              </a:rPr>
              <a:t>(</a:t>
            </a:r>
            <a:r>
              <a:rPr sz="1200" i="1" spc="-15" dirty="0" err="1">
                <a:latin typeface="Arial"/>
                <a:cs typeface="Arial"/>
              </a:rPr>
              <a:t>спостереження</a:t>
            </a:r>
            <a:r>
              <a:rPr sz="1200" b="1" i="1" spc="-15" dirty="0">
                <a:latin typeface="Verdana"/>
                <a:cs typeface="Verdana"/>
              </a:rPr>
              <a:t>.</a:t>
            </a:r>
            <a:r>
              <a:rPr sz="1200" b="1" i="1" spc="-70" dirty="0">
                <a:latin typeface="Verdana"/>
                <a:cs typeface="Verdana"/>
              </a:rPr>
              <a:t> </a:t>
            </a:r>
            <a:r>
              <a:rPr sz="1200" i="1" spc="5" dirty="0" err="1">
                <a:latin typeface="Arial"/>
                <a:cs typeface="Arial"/>
              </a:rPr>
              <a:t>опитування</a:t>
            </a:r>
            <a:r>
              <a:rPr sz="1200" b="1" i="1" spc="5" dirty="0">
                <a:latin typeface="Verdana"/>
                <a:cs typeface="Verdana"/>
              </a:rPr>
              <a:t>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97792" y="3281935"/>
            <a:ext cx="3074035" cy="1427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4335" marR="387350" indent="198755">
              <a:lnSpc>
                <a:spcPts val="1200"/>
              </a:lnSpc>
              <a:spcBef>
                <a:spcPts val="340"/>
              </a:spcBef>
            </a:pPr>
            <a:r>
              <a:rPr sz="1200" b="1" spc="-45">
                <a:latin typeface="Tahoma"/>
                <a:cs typeface="Tahoma"/>
              </a:rPr>
              <a:t>1.1.1.3. </a:t>
            </a:r>
            <a:r>
              <a:rPr sz="1200" b="1" spc="45">
                <a:latin typeface="Arial"/>
                <a:cs typeface="Arial"/>
              </a:rPr>
              <a:t>У </a:t>
            </a:r>
            <a:r>
              <a:rPr sz="1200" b="1" spc="55">
                <a:latin typeface="Arial"/>
                <a:cs typeface="Arial"/>
              </a:rPr>
              <a:t>закладı </a:t>
            </a:r>
            <a:r>
              <a:rPr sz="1200" b="1" spc="35">
                <a:latin typeface="Arial"/>
                <a:cs typeface="Arial"/>
              </a:rPr>
              <a:t>освıти </a:t>
            </a:r>
            <a:r>
              <a:rPr sz="1200" b="1" spc="40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забезпечується</a:t>
            </a:r>
            <a:r>
              <a:rPr sz="1200" b="1" spc="-3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оптимальне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використання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spc="70">
                <a:latin typeface="Arial"/>
                <a:cs typeface="Arial"/>
              </a:rPr>
              <a:t>примıщень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ı</a:t>
            </a:r>
            <a:endParaRPr sz="1200">
              <a:latin typeface="Arial"/>
              <a:cs typeface="Arial"/>
            </a:endParaRPr>
          </a:p>
          <a:p>
            <a:pPr marL="33020" marR="25400" algn="ctr">
              <a:lnSpc>
                <a:spcPts val="1200"/>
              </a:lnSpc>
            </a:pPr>
            <a:r>
              <a:rPr sz="1200" b="1" spc="60">
                <a:latin typeface="Arial"/>
                <a:cs typeface="Arial"/>
              </a:rPr>
              <a:t>комплектування </a:t>
            </a:r>
            <a:r>
              <a:rPr sz="1200" b="1" spc="35">
                <a:latin typeface="Arial"/>
                <a:cs typeface="Arial"/>
              </a:rPr>
              <a:t>класıв </a:t>
            </a:r>
            <a:r>
              <a:rPr sz="1200" b="1">
                <a:latin typeface="Tahoma"/>
                <a:cs typeface="Tahoma"/>
              </a:rPr>
              <a:t>(</a:t>
            </a:r>
            <a:r>
              <a:rPr sz="1200" b="1">
                <a:latin typeface="Arial"/>
                <a:cs typeface="Arial"/>
              </a:rPr>
              <a:t>з 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40">
                <a:latin typeface="Arial"/>
                <a:cs typeface="Arial"/>
              </a:rPr>
              <a:t>урахуванням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чисельностı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учнıв</a:t>
            </a:r>
            <a:r>
              <a:rPr sz="1200" b="1" spc="30">
                <a:latin typeface="Tahoma"/>
                <a:cs typeface="Tahoma"/>
              </a:rPr>
              <a:t>,</a:t>
            </a:r>
            <a:r>
              <a:rPr sz="1200" b="1" spc="-10">
                <a:latin typeface="Tahoma"/>
                <a:cs typeface="Tahoma"/>
              </a:rPr>
              <a:t> </a:t>
            </a:r>
            <a:r>
              <a:rPr sz="1200" b="1" spc="35">
                <a:latin typeface="Arial"/>
                <a:cs typeface="Arial"/>
              </a:rPr>
              <a:t>їхнıх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особливих </a:t>
            </a:r>
            <a:r>
              <a:rPr sz="1200" b="1" spc="25">
                <a:latin typeface="Arial"/>
                <a:cs typeface="Arial"/>
              </a:rPr>
              <a:t>освıтнıх </a:t>
            </a:r>
            <a:r>
              <a:rPr sz="1200" b="1" spc="20">
                <a:latin typeface="Arial"/>
                <a:cs typeface="Arial"/>
              </a:rPr>
              <a:t>потреб</a:t>
            </a:r>
            <a:r>
              <a:rPr sz="1200" b="1" spc="20">
                <a:latin typeface="Tahoma"/>
                <a:cs typeface="Tahoma"/>
              </a:rPr>
              <a:t>, </a:t>
            </a:r>
            <a:r>
              <a:rPr sz="1200" b="1" spc="55">
                <a:latin typeface="Arial"/>
                <a:cs typeface="Arial"/>
              </a:rPr>
              <a:t>площı </a:t>
            </a:r>
            <a:r>
              <a:rPr sz="1200" b="1" spc="60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примıщень</a:t>
            </a:r>
            <a:r>
              <a:rPr sz="1200" b="1" spc="55"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2700" marR="5080" algn="ctr">
              <a:lnSpc>
                <a:spcPts val="1200"/>
              </a:lnSpc>
            </a:pPr>
            <a:r>
              <a:rPr sz="1200" b="1" spc="10">
                <a:latin typeface="Tahoma"/>
                <a:cs typeface="Tahoma"/>
              </a:rPr>
              <a:t>(</a:t>
            </a:r>
            <a:r>
              <a:rPr sz="1200" i="1" spc="10">
                <a:latin typeface="Arial"/>
                <a:cs typeface="Arial"/>
              </a:rPr>
              <a:t>вивчення</a:t>
            </a:r>
            <a:r>
              <a:rPr sz="1200" i="1" spc="-20">
                <a:latin typeface="Arial"/>
                <a:cs typeface="Arial"/>
              </a:rPr>
              <a:t> </a:t>
            </a:r>
            <a:r>
              <a:rPr sz="1200" i="1">
                <a:latin typeface="Arial"/>
                <a:cs typeface="Arial"/>
              </a:rPr>
              <a:t>документацıї</a:t>
            </a:r>
            <a:r>
              <a:rPr sz="1200" b="1" i="1">
                <a:latin typeface="Verdana"/>
                <a:cs typeface="Verdana"/>
              </a:rPr>
              <a:t>,</a:t>
            </a:r>
            <a:r>
              <a:rPr sz="1200" b="1" i="1" spc="-90">
                <a:latin typeface="Verdana"/>
                <a:cs typeface="Verdana"/>
              </a:rPr>
              <a:t> </a:t>
            </a:r>
            <a:r>
              <a:rPr sz="1200" i="1">
                <a:latin typeface="Arial"/>
                <a:cs typeface="Arial"/>
              </a:rPr>
              <a:t>спостереження</a:t>
            </a:r>
            <a:r>
              <a:rPr sz="1200" b="1" i="1">
                <a:latin typeface="Verdana"/>
                <a:cs typeface="Verdana"/>
              </a:rPr>
              <a:t>, </a:t>
            </a:r>
            <a:r>
              <a:rPr sz="1200" b="1" i="1" spc="-395">
                <a:latin typeface="Verdana"/>
                <a:cs typeface="Verdana"/>
              </a:rPr>
              <a:t> </a:t>
            </a:r>
            <a:r>
              <a:rPr sz="1200" i="1" spc="5">
                <a:latin typeface="Arial"/>
                <a:cs typeface="Arial"/>
              </a:rPr>
              <a:t>опитування</a:t>
            </a:r>
            <a:r>
              <a:rPr sz="1200" b="1" i="1" spc="5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8498" y="5248409"/>
            <a:ext cx="3731895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  <a:tabLst>
                <a:tab pos="1008380" algn="l"/>
              </a:tabLst>
            </a:pPr>
            <a:r>
              <a:rPr sz="7200" b="1" spc="-270" baseline="-28356">
                <a:solidFill>
                  <a:srgbClr val="F6F6F6"/>
                </a:solidFill>
                <a:latin typeface="Tahoma"/>
                <a:cs typeface="Tahoma"/>
              </a:rPr>
              <a:t>4	</a:t>
            </a:r>
            <a:r>
              <a:rPr sz="1200" b="1" spc="-45">
                <a:latin typeface="Tahoma"/>
                <a:cs typeface="Tahoma"/>
              </a:rPr>
              <a:t>1.1.1.4.</a:t>
            </a:r>
            <a:r>
              <a:rPr sz="1200" b="1" spc="-10">
                <a:latin typeface="Tahoma"/>
                <a:cs typeface="Tahoma"/>
              </a:rPr>
              <a:t> </a:t>
            </a:r>
            <a:r>
              <a:rPr sz="1200" b="1" spc="45">
                <a:latin typeface="Arial"/>
                <a:cs typeface="Arial"/>
              </a:rPr>
              <a:t>У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закладı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35">
                <a:latin typeface="Arial"/>
                <a:cs typeface="Arial"/>
              </a:rPr>
              <a:t>освıти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-35">
                <a:latin typeface="Arial"/>
                <a:cs typeface="Arial"/>
              </a:rPr>
              <a:t>є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25">
                <a:latin typeface="Arial"/>
                <a:cs typeface="Arial"/>
              </a:rPr>
              <a:t>робочı</a:t>
            </a:r>
            <a:endParaRPr sz="1200">
              <a:latin typeface="Arial"/>
              <a:cs typeface="Arial"/>
            </a:endParaRPr>
          </a:p>
          <a:p>
            <a:pPr marL="865505" algn="ctr">
              <a:lnSpc>
                <a:spcPts val="840"/>
              </a:lnSpc>
            </a:pPr>
            <a:r>
              <a:rPr sz="1200" b="1" spc="20">
                <a:latin typeface="Tahoma"/>
                <a:cs typeface="Tahoma"/>
              </a:rPr>
              <a:t>(</a:t>
            </a:r>
            <a:r>
              <a:rPr sz="1200" b="1" spc="20">
                <a:latin typeface="Arial"/>
                <a:cs typeface="Arial"/>
              </a:rPr>
              <a:t>персональнı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spc="15">
                <a:latin typeface="Arial"/>
                <a:cs typeface="Arial"/>
              </a:rPr>
              <a:t>робочı</a:t>
            </a:r>
            <a:r>
              <a:rPr sz="1200" b="1" spc="15">
                <a:latin typeface="Tahoma"/>
                <a:cs typeface="Tahoma"/>
              </a:rPr>
              <a:t>)</a:t>
            </a:r>
            <a:r>
              <a:rPr sz="1200" b="1" spc="-15">
                <a:latin typeface="Tahoma"/>
                <a:cs typeface="Tahoma"/>
              </a:rPr>
              <a:t> </a:t>
            </a:r>
            <a:r>
              <a:rPr sz="1200" b="1" spc="40">
                <a:latin typeface="Arial"/>
                <a:cs typeface="Arial"/>
              </a:rPr>
              <a:t>мıсця</a:t>
            </a:r>
            <a:r>
              <a:rPr sz="1200" b="1">
                <a:latin typeface="Arial"/>
                <a:cs typeface="Arial"/>
              </a:rPr>
              <a:t> </a:t>
            </a:r>
            <a:r>
              <a:rPr sz="1200" b="1" spc="15">
                <a:latin typeface="Arial"/>
                <a:cs typeface="Arial"/>
              </a:rPr>
              <a:t>для</a:t>
            </a:r>
            <a:endParaRPr sz="1200">
              <a:latin typeface="Arial"/>
              <a:cs typeface="Arial"/>
            </a:endParaRPr>
          </a:p>
          <a:p>
            <a:pPr marL="877569" marR="5080" algn="ctr">
              <a:lnSpc>
                <a:spcPts val="1200"/>
              </a:lnSpc>
              <a:spcBef>
                <a:spcPts val="120"/>
              </a:spcBef>
            </a:pPr>
            <a:r>
              <a:rPr sz="1200" b="1" spc="55">
                <a:latin typeface="Arial"/>
                <a:cs typeface="Arial"/>
              </a:rPr>
              <a:t>педагогıчних </a:t>
            </a:r>
            <a:r>
              <a:rPr sz="1200" b="1" spc="60">
                <a:latin typeface="Arial"/>
                <a:cs typeface="Arial"/>
              </a:rPr>
              <a:t>працıвникıв </a:t>
            </a:r>
            <a:r>
              <a:rPr sz="1200" b="1" spc="65">
                <a:latin typeface="Arial"/>
                <a:cs typeface="Arial"/>
              </a:rPr>
              <a:t>та </a:t>
            </a:r>
            <a:r>
              <a:rPr sz="1200" b="1" spc="70">
                <a:latin typeface="Arial"/>
                <a:cs typeface="Arial"/>
              </a:rPr>
              <a:t> </a:t>
            </a:r>
            <a:r>
              <a:rPr sz="1200" b="1" spc="45">
                <a:latin typeface="Arial"/>
                <a:cs typeface="Arial"/>
              </a:rPr>
              <a:t>облаштованı</a:t>
            </a:r>
            <a:r>
              <a:rPr sz="1200" b="1">
                <a:latin typeface="Arial"/>
                <a:cs typeface="Arial"/>
              </a:rPr>
              <a:t> </a:t>
            </a:r>
            <a:r>
              <a:rPr sz="1200" b="1" spc="40">
                <a:latin typeface="Arial"/>
                <a:cs typeface="Arial"/>
              </a:rPr>
              <a:t>мıсця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вıдпочинку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15">
                <a:latin typeface="Arial"/>
                <a:cs typeface="Arial"/>
              </a:rPr>
              <a:t>для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учасникıв </a:t>
            </a:r>
            <a:r>
              <a:rPr sz="1200" b="1" spc="20">
                <a:latin typeface="Arial"/>
                <a:cs typeface="Arial"/>
              </a:rPr>
              <a:t>освıтнього </a:t>
            </a:r>
            <a:r>
              <a:rPr sz="1200" b="1" spc="25">
                <a:latin typeface="Arial"/>
                <a:cs typeface="Arial"/>
              </a:rPr>
              <a:t>процесу </a:t>
            </a:r>
            <a:r>
              <a:rPr sz="1200" b="1" spc="30">
                <a:latin typeface="Arial"/>
                <a:cs typeface="Arial"/>
              </a:rPr>
              <a:t> </a:t>
            </a:r>
            <a:r>
              <a:rPr sz="1200" b="1" i="1" spc="-15">
                <a:latin typeface="Verdana"/>
                <a:cs typeface="Verdana"/>
              </a:rPr>
              <a:t>(</a:t>
            </a:r>
            <a:r>
              <a:rPr sz="1200" i="1" spc="-15">
                <a:latin typeface="Arial"/>
                <a:cs typeface="Arial"/>
              </a:rPr>
              <a:t>спостереження</a:t>
            </a:r>
            <a:r>
              <a:rPr sz="1200" b="1" i="1" spc="-15">
                <a:latin typeface="Verdana"/>
                <a:cs typeface="Verdana"/>
              </a:rPr>
              <a:t>,</a:t>
            </a:r>
            <a:r>
              <a:rPr sz="1200" b="1" i="1" spc="-70">
                <a:latin typeface="Verdana"/>
                <a:cs typeface="Verdana"/>
              </a:rPr>
              <a:t> </a:t>
            </a:r>
            <a:r>
              <a:rPr sz="1200" i="1" spc="5">
                <a:latin typeface="Arial"/>
                <a:cs typeface="Arial"/>
              </a:rPr>
              <a:t>опитування</a:t>
            </a:r>
            <a:r>
              <a:rPr sz="1200" b="1" i="1" spc="5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7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240" y="1972195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59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3182391"/>
            <a:ext cx="3949700" cy="1621790"/>
            <a:chOff x="5561862" y="3182391"/>
            <a:chExt cx="3949700" cy="1621790"/>
          </a:xfrm>
        </p:grpSpPr>
        <p:sp>
          <p:nvSpPr>
            <p:cNvPr id="5" name="object 5"/>
            <p:cNvSpPr/>
            <p:nvPr/>
          </p:nvSpPr>
          <p:spPr>
            <a:xfrm>
              <a:off x="5799989" y="3273343"/>
              <a:ext cx="3711575" cy="1530350"/>
            </a:xfrm>
            <a:custGeom>
              <a:avLst/>
              <a:gdLst/>
              <a:ahLst/>
              <a:cxnLst/>
              <a:rect l="l" t="t" r="r" b="b"/>
              <a:pathLst>
                <a:path w="3711575" h="1530350">
                  <a:moveTo>
                    <a:pt x="3580497" y="1530289"/>
                  </a:moveTo>
                  <a:lnTo>
                    <a:pt x="130818" y="1530289"/>
                  </a:lnTo>
                  <a:lnTo>
                    <a:pt x="79968" y="1519985"/>
                  </a:lnTo>
                  <a:lnTo>
                    <a:pt x="38377" y="1491911"/>
                  </a:lnTo>
                  <a:lnTo>
                    <a:pt x="10303" y="1450320"/>
                  </a:lnTo>
                  <a:lnTo>
                    <a:pt x="0" y="1399469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7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4" y="129230"/>
                  </a:lnTo>
                  <a:lnTo>
                    <a:pt x="3710994" y="1401057"/>
                  </a:lnTo>
                  <a:lnTo>
                    <a:pt x="3701013" y="1450320"/>
                  </a:lnTo>
                  <a:lnTo>
                    <a:pt x="3672938" y="1491911"/>
                  </a:lnTo>
                  <a:lnTo>
                    <a:pt x="3631348" y="1519985"/>
                  </a:lnTo>
                  <a:lnTo>
                    <a:pt x="3580497" y="1530289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19807" y="3336845"/>
            <a:ext cx="2065655" cy="13665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 marR="5080" indent="-34290">
              <a:lnSpc>
                <a:spcPts val="1500"/>
              </a:lnSpc>
              <a:spcBef>
                <a:spcPts val="200"/>
              </a:spcBef>
            </a:pPr>
            <a:r>
              <a:rPr sz="1300" b="1" spc="-55">
                <a:latin typeface="Tahoma"/>
                <a:cs typeface="Tahoma"/>
              </a:rPr>
              <a:t>2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55">
                <a:latin typeface="Tahoma"/>
                <a:cs typeface="Tahoma"/>
              </a:rPr>
              <a:t>1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55">
                <a:latin typeface="Tahoma"/>
                <a:cs typeface="Tahoma"/>
              </a:rPr>
              <a:t>3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55">
                <a:latin typeface="Tahoma"/>
                <a:cs typeface="Tahoma"/>
              </a:rPr>
              <a:t>1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35">
                <a:latin typeface="Tahoma"/>
                <a:cs typeface="Tahoma"/>
              </a:rPr>
              <a:t> </a:t>
            </a:r>
            <a:r>
              <a:rPr sz="1300" b="1" spc="25">
                <a:latin typeface="Arial"/>
                <a:cs typeface="Arial"/>
              </a:rPr>
              <a:t>Ч</a:t>
            </a:r>
            <a:r>
              <a:rPr sz="1300" b="1" spc="55">
                <a:latin typeface="Arial"/>
                <a:cs typeface="Arial"/>
              </a:rPr>
              <a:t>а</a:t>
            </a:r>
            <a:r>
              <a:rPr sz="1300" b="1" spc="-60">
                <a:latin typeface="Arial"/>
                <a:cs typeface="Arial"/>
              </a:rPr>
              <a:t>с</a:t>
            </a:r>
            <a:r>
              <a:rPr sz="1300" b="1" spc="75">
                <a:latin typeface="Arial"/>
                <a:cs typeface="Arial"/>
              </a:rPr>
              <a:t>т</a:t>
            </a:r>
            <a:r>
              <a:rPr sz="1300" b="1" spc="145">
                <a:latin typeface="Arial"/>
                <a:cs typeface="Arial"/>
              </a:rPr>
              <a:t>к</a:t>
            </a:r>
            <a:r>
              <a:rPr sz="1300" b="1" spc="60">
                <a:latin typeface="Arial"/>
                <a:cs typeface="Arial"/>
              </a:rPr>
              <a:t>а</a:t>
            </a:r>
            <a:r>
              <a:rPr sz="1300" b="1" spc="-15">
                <a:latin typeface="Arial"/>
                <a:cs typeface="Arial"/>
              </a:rPr>
              <a:t> </a:t>
            </a:r>
            <a:r>
              <a:rPr sz="1300" b="1" spc="10">
                <a:latin typeface="Arial"/>
                <a:cs typeface="Arial"/>
              </a:rPr>
              <a:t>у</a:t>
            </a:r>
            <a:r>
              <a:rPr sz="1300" b="1" spc="90">
                <a:latin typeface="Arial"/>
                <a:cs typeface="Arial"/>
              </a:rPr>
              <a:t>ч</a:t>
            </a:r>
            <a:r>
              <a:rPr sz="1300" b="1" spc="70">
                <a:latin typeface="Arial"/>
                <a:cs typeface="Arial"/>
              </a:rPr>
              <a:t>н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10">
                <a:latin typeface="Arial"/>
                <a:cs typeface="Arial"/>
              </a:rPr>
              <a:t>в</a:t>
            </a:r>
            <a:r>
              <a:rPr sz="1300" b="1" spc="-95">
                <a:latin typeface="Tahoma"/>
                <a:cs typeface="Tahoma"/>
              </a:rPr>
              <a:t>,</a:t>
            </a:r>
            <a:r>
              <a:rPr sz="1300" b="1" spc="-35">
                <a:latin typeface="Tahoma"/>
                <a:cs typeface="Tahoma"/>
              </a:rPr>
              <a:t> </a:t>
            </a:r>
            <a:r>
              <a:rPr sz="1300" b="1" spc="5">
                <a:latin typeface="Arial"/>
                <a:cs typeface="Arial"/>
              </a:rPr>
              <a:t>я</a:t>
            </a:r>
            <a:r>
              <a:rPr sz="1300" b="1" spc="145">
                <a:latin typeface="Arial"/>
                <a:cs typeface="Arial"/>
              </a:rPr>
              <a:t>к</a:t>
            </a:r>
            <a:r>
              <a:rPr sz="1300" b="1" spc="35">
                <a:latin typeface="Arial"/>
                <a:cs typeface="Arial"/>
              </a:rPr>
              <a:t>ı  </a:t>
            </a:r>
            <a:r>
              <a:rPr sz="1300" b="1" spc="55">
                <a:latin typeface="Arial"/>
                <a:cs typeface="Arial"/>
              </a:rPr>
              <a:t>вважають</a:t>
            </a:r>
            <a:r>
              <a:rPr sz="1300" b="1" spc="-6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оцıнювання</a:t>
            </a:r>
            <a:endParaRPr sz="1300">
              <a:latin typeface="Arial"/>
              <a:cs typeface="Arial"/>
            </a:endParaRPr>
          </a:p>
          <a:p>
            <a:pPr marL="40005" marR="32384" indent="-635" algn="ctr">
              <a:lnSpc>
                <a:spcPts val="1500"/>
              </a:lnSpc>
            </a:pPr>
            <a:r>
              <a:rPr sz="1300" b="1" spc="35">
                <a:latin typeface="Arial"/>
                <a:cs typeface="Arial"/>
              </a:rPr>
              <a:t>результатıв </a:t>
            </a:r>
            <a:r>
              <a:rPr sz="1300" b="1" spc="30">
                <a:latin typeface="Arial"/>
                <a:cs typeface="Arial"/>
              </a:rPr>
              <a:t>їхнього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навчання </a:t>
            </a:r>
            <a:r>
              <a:rPr sz="1300" b="1" spc="15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освıти</a:t>
            </a:r>
            <a:r>
              <a:rPr sz="1300" b="1" spc="-3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справедливим</a:t>
            </a:r>
            <a:r>
              <a:rPr sz="1300" b="1" spc="-25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ı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об</a:t>
            </a:r>
            <a:r>
              <a:rPr sz="1300" b="1" spc="55">
                <a:latin typeface="Tahoma"/>
                <a:cs typeface="Tahoma"/>
              </a:rPr>
              <a:t>’</a:t>
            </a:r>
            <a:r>
              <a:rPr sz="1300" b="1" spc="55">
                <a:latin typeface="Arial"/>
                <a:cs typeface="Arial"/>
              </a:rPr>
              <a:t>єктивним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-10">
                <a:latin typeface="Tahoma"/>
                <a:cs typeface="Tahoma"/>
              </a:rPr>
              <a:t>(</a:t>
            </a:r>
            <a:r>
              <a:rPr sz="1300" i="1" spc="-10">
                <a:latin typeface="Arial"/>
                <a:cs typeface="Arial"/>
              </a:rPr>
              <a:t>опитування</a:t>
            </a:r>
            <a:r>
              <a:rPr sz="1300" b="1" spc="-1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3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509" y="3151415"/>
            <a:ext cx="2329180" cy="10420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115" marR="77470" indent="-454025">
              <a:lnSpc>
                <a:spcPts val="1530"/>
              </a:lnSpc>
              <a:spcBef>
                <a:spcPts val="434"/>
              </a:spcBef>
            </a:pPr>
            <a:r>
              <a:rPr sz="1550" b="1" spc="-55">
                <a:solidFill>
                  <a:srgbClr val="F6F6F6"/>
                </a:solidFill>
                <a:latin typeface="Tahoma"/>
                <a:cs typeface="Tahoma"/>
              </a:rPr>
              <a:t>2.1.3.</a:t>
            </a:r>
            <a:r>
              <a:rPr sz="1550" b="1" spc="-4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550" b="1" spc="80">
                <a:solidFill>
                  <a:srgbClr val="F6F6F6"/>
                </a:solidFill>
                <a:latin typeface="Arial"/>
                <a:cs typeface="Arial"/>
              </a:rPr>
              <a:t>Учнı</a:t>
            </a:r>
            <a:r>
              <a:rPr sz="15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75">
                <a:solidFill>
                  <a:srgbClr val="F6F6F6"/>
                </a:solidFill>
                <a:latin typeface="Arial"/>
                <a:cs typeface="Arial"/>
              </a:rPr>
              <a:t>вважають </a:t>
            </a:r>
            <a:r>
              <a:rPr sz="1550" b="1" spc="-4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60">
                <a:solidFill>
                  <a:srgbClr val="F6F6F6"/>
                </a:solidFill>
                <a:latin typeface="Arial"/>
                <a:cs typeface="Arial"/>
              </a:rPr>
              <a:t>оцıнювання</a:t>
            </a:r>
            <a:endParaRPr sz="1550">
              <a:latin typeface="Arial"/>
              <a:cs typeface="Arial"/>
            </a:endParaRPr>
          </a:p>
          <a:p>
            <a:pPr marL="12700" marR="5080" algn="ctr">
              <a:lnSpc>
                <a:spcPts val="1530"/>
              </a:lnSpc>
              <a:spcBef>
                <a:spcPts val="5"/>
              </a:spcBef>
            </a:pPr>
            <a:r>
              <a:rPr sz="1550" b="1" spc="50">
                <a:solidFill>
                  <a:srgbClr val="F6F6F6"/>
                </a:solidFill>
                <a:latin typeface="Arial"/>
                <a:cs typeface="Arial"/>
              </a:rPr>
              <a:t>результатıв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навчання </a:t>
            </a:r>
            <a:r>
              <a:rPr sz="1550" b="1" spc="-4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65">
                <a:solidFill>
                  <a:srgbClr val="F6F6F6"/>
                </a:solidFill>
                <a:latin typeface="Arial"/>
                <a:cs typeface="Arial"/>
              </a:rPr>
              <a:t>справедливим </a:t>
            </a:r>
            <a:r>
              <a:rPr sz="1550" b="1" spc="45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5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80">
                <a:solidFill>
                  <a:srgbClr val="F6F6F6"/>
                </a:solidFill>
                <a:latin typeface="Arial"/>
                <a:cs typeface="Arial"/>
              </a:rPr>
              <a:t>об</a:t>
            </a:r>
            <a:r>
              <a:rPr sz="1550" b="1" spc="80">
                <a:solidFill>
                  <a:srgbClr val="F6F6F6"/>
                </a:solidFill>
                <a:latin typeface="Tahoma"/>
                <a:cs typeface="Tahoma"/>
              </a:rPr>
              <a:t>’</a:t>
            </a:r>
            <a:r>
              <a:rPr sz="1550" b="1" spc="80">
                <a:solidFill>
                  <a:srgbClr val="F6F6F6"/>
                </a:solidFill>
                <a:latin typeface="Arial"/>
                <a:cs typeface="Arial"/>
              </a:rPr>
              <a:t>єктивним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8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7"/>
            <a:ext cx="3949700" cy="1372870"/>
            <a:chOff x="4636448" y="1804107"/>
            <a:chExt cx="3949700" cy="1372870"/>
          </a:xfrm>
        </p:grpSpPr>
        <p:sp>
          <p:nvSpPr>
            <p:cNvPr id="6" name="object 6"/>
            <p:cNvSpPr/>
            <p:nvPr/>
          </p:nvSpPr>
          <p:spPr>
            <a:xfrm>
              <a:off x="4874576" y="189505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7" y="1281494"/>
                  </a:moveTo>
                  <a:lnTo>
                    <a:pt x="101999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5"/>
                  </a:lnTo>
                  <a:lnTo>
                    <a:pt x="0" y="1156514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9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5" y="129231"/>
                  </a:lnTo>
                  <a:lnTo>
                    <a:pt x="3710995" y="1158101"/>
                  </a:lnTo>
                  <a:lnTo>
                    <a:pt x="3701013" y="1207365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7" y="128149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32540" y="1951913"/>
            <a:ext cx="2663825" cy="1096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" marR="33655" indent="19050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2.2.1.1. </a:t>
            </a:r>
            <a:r>
              <a:rPr sz="1400" b="1" spc="55">
                <a:latin typeface="Arial"/>
                <a:cs typeface="Arial"/>
              </a:rPr>
              <a:t>У </a:t>
            </a:r>
            <a:r>
              <a:rPr sz="1400" b="1" spc="60">
                <a:latin typeface="Arial"/>
                <a:cs typeface="Arial"/>
              </a:rPr>
              <a:t>закладı </a:t>
            </a:r>
            <a:r>
              <a:rPr sz="1400" b="1" spc="35">
                <a:latin typeface="Arial"/>
                <a:cs typeface="Arial"/>
              </a:rPr>
              <a:t>освıти 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систематично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проводяться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ts val="1350"/>
              </a:lnSpc>
            </a:pPr>
            <a:r>
              <a:rPr sz="1400" b="1" spc="50">
                <a:latin typeface="Arial"/>
                <a:cs typeface="Arial"/>
              </a:rPr>
              <a:t>вıдстеження </a:t>
            </a:r>
            <a:r>
              <a:rPr sz="1400" b="1" spc="40">
                <a:latin typeface="Arial"/>
                <a:cs typeface="Arial"/>
              </a:rPr>
              <a:t>результатıв 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навчання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здобувачıв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 </a:t>
            </a:r>
            <a:r>
              <a:rPr sz="1400" b="1" spc="-370">
                <a:latin typeface="Arial"/>
                <a:cs typeface="Arial"/>
              </a:rPr>
              <a:t> </a:t>
            </a:r>
            <a:r>
              <a:rPr sz="1400" b="1" i="1" spc="15">
                <a:latin typeface="Sitka Heading"/>
                <a:cs typeface="Sitka Heading"/>
              </a:rPr>
              <a:t>(</a:t>
            </a:r>
            <a:r>
              <a:rPr sz="1400" i="1" spc="15">
                <a:latin typeface="Arial"/>
                <a:cs typeface="Arial"/>
              </a:rPr>
              <a:t>вивчення </a:t>
            </a:r>
            <a:r>
              <a:rPr sz="1400" i="1" spc="5">
                <a:latin typeface="Arial"/>
                <a:cs typeface="Arial"/>
              </a:rPr>
              <a:t>документацıї</a:t>
            </a:r>
            <a:r>
              <a:rPr sz="1400" b="1" i="1" spc="5">
                <a:latin typeface="Sitka Heading"/>
                <a:cs typeface="Sitka Heading"/>
              </a:rPr>
              <a:t>, </a:t>
            </a:r>
            <a:r>
              <a:rPr sz="1400" b="1" i="1" spc="10">
                <a:latin typeface="Sitka Heading"/>
                <a:cs typeface="Sitka Heading"/>
              </a:rPr>
              <a:t> </a:t>
            </a:r>
            <a:r>
              <a:rPr sz="1400" i="1" spc="20">
                <a:latin typeface="Arial"/>
                <a:cs typeface="Arial"/>
              </a:rPr>
              <a:t>опитування</a:t>
            </a:r>
            <a:r>
              <a:rPr sz="1400" b="1" i="1" spc="20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60678"/>
            <a:ext cx="3949700" cy="1372870"/>
            <a:chOff x="4636448" y="4560678"/>
            <a:chExt cx="3949700" cy="1372870"/>
          </a:xfrm>
        </p:grpSpPr>
        <p:sp>
          <p:nvSpPr>
            <p:cNvPr id="11" name="object 11"/>
            <p:cNvSpPr/>
            <p:nvPr/>
          </p:nvSpPr>
          <p:spPr>
            <a:xfrm>
              <a:off x="4874576" y="4651630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9" y="1281494"/>
                  </a:moveTo>
                  <a:lnTo>
                    <a:pt x="101997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9" y="1281494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9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9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87587" y="4649910"/>
            <a:ext cx="267970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345" marR="85725" indent="10604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2.2.1.2.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45">
                <a:latin typeface="Arial"/>
                <a:cs typeface="Arial"/>
              </a:rPr>
              <a:t>За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результатами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вıдстеження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здıйснюється</a:t>
            </a:r>
            <a:endParaRPr sz="1400">
              <a:latin typeface="Arial"/>
              <a:cs typeface="Arial"/>
            </a:endParaRPr>
          </a:p>
          <a:p>
            <a:pPr marL="12065" marR="5080" indent="-635" algn="ctr">
              <a:lnSpc>
                <a:spcPts val="1350"/>
              </a:lnSpc>
            </a:pPr>
            <a:r>
              <a:rPr sz="1400" b="1" spc="50">
                <a:latin typeface="Arial"/>
                <a:cs typeface="Arial"/>
              </a:rPr>
              <a:t>аналıз</a:t>
            </a:r>
            <a:r>
              <a:rPr sz="1400" b="1" spc="9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результатıв 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навчання </a:t>
            </a:r>
            <a:r>
              <a:rPr sz="1400" b="1" spc="30">
                <a:latin typeface="Arial"/>
                <a:cs typeface="Arial"/>
              </a:rPr>
              <a:t>учнıв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Tahoma"/>
                <a:cs typeface="Tahoma"/>
              </a:rPr>
              <a:t> </a:t>
            </a:r>
            <a:r>
              <a:rPr sz="1400" b="1" spc="15">
                <a:latin typeface="Arial"/>
                <a:cs typeface="Arial"/>
              </a:rPr>
              <a:t>ухвалюються </a:t>
            </a:r>
            <a:r>
              <a:rPr sz="1400" b="1" spc="60">
                <a:latin typeface="Arial"/>
                <a:cs typeface="Arial"/>
              </a:rPr>
              <a:t>рıшення щодо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їх   </a:t>
            </a:r>
            <a:r>
              <a:rPr sz="1400" b="1" spc="60">
                <a:latin typeface="Arial"/>
                <a:cs typeface="Arial"/>
              </a:rPr>
              <a:t>коригування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5">
                <a:latin typeface="Tahoma"/>
                <a:cs typeface="Tahoma"/>
              </a:rPr>
              <a:t>(</a:t>
            </a:r>
            <a:r>
              <a:rPr sz="1400" i="1" spc="5">
                <a:latin typeface="Arial"/>
                <a:cs typeface="Arial"/>
              </a:rPr>
              <a:t>опитування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5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223" y="3151418"/>
            <a:ext cx="2329180" cy="8477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0795">
              <a:lnSpc>
                <a:spcPts val="1530"/>
              </a:lnSpc>
              <a:spcBef>
                <a:spcPts val="434"/>
              </a:spcBef>
            </a:pPr>
            <a:r>
              <a:rPr sz="1550" b="1" spc="-55">
                <a:solidFill>
                  <a:srgbClr val="F6F6F6"/>
                </a:solidFill>
                <a:latin typeface="Tahoma"/>
                <a:cs typeface="Tahoma"/>
              </a:rPr>
              <a:t>2.2.1.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550" b="1" spc="75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5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550" b="1" spc="-4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35">
                <a:solidFill>
                  <a:srgbClr val="F6F6F6"/>
                </a:solidFill>
                <a:latin typeface="Arial"/>
                <a:cs typeface="Arial"/>
              </a:rPr>
              <a:t>здıйснюється </a:t>
            </a:r>
            <a:r>
              <a:rPr sz="1550" b="1" spc="65">
                <a:solidFill>
                  <a:srgbClr val="F6F6F6"/>
                </a:solidFill>
                <a:latin typeface="Arial"/>
                <a:cs typeface="Arial"/>
              </a:rPr>
              <a:t>аналıз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50">
                <a:solidFill>
                  <a:srgbClr val="F6F6F6"/>
                </a:solidFill>
                <a:latin typeface="Arial"/>
                <a:cs typeface="Arial"/>
              </a:rPr>
              <a:t>результатıв</a:t>
            </a:r>
            <a:r>
              <a:rPr sz="15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навчання</a:t>
            </a:r>
            <a:endParaRPr sz="1550">
              <a:latin typeface="Arial"/>
              <a:cs typeface="Arial"/>
            </a:endParaRPr>
          </a:p>
          <a:p>
            <a:pPr marL="884555">
              <a:lnSpc>
                <a:spcPts val="1540"/>
              </a:lnSpc>
            </a:pPr>
            <a:r>
              <a:rPr sz="1550" b="1" spc="60">
                <a:solidFill>
                  <a:srgbClr val="F6F6F6"/>
                </a:solidFill>
                <a:latin typeface="Arial"/>
                <a:cs typeface="Arial"/>
              </a:rPr>
              <a:t>учнıв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/>
          <a:stretch>
            <a:fillRect/>
          </a:stretch>
        </p:blipFill>
        <p:spPr>
          <a:xfrm>
            <a:off x="97535" y="60960"/>
            <a:ext cx="3297935" cy="11734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7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2987805"/>
            <a:ext cx="3949700" cy="1989455"/>
            <a:chOff x="5561862" y="2987805"/>
            <a:chExt cx="3949700" cy="1989455"/>
          </a:xfrm>
        </p:grpSpPr>
        <p:sp>
          <p:nvSpPr>
            <p:cNvPr id="5" name="object 5"/>
            <p:cNvSpPr/>
            <p:nvPr/>
          </p:nvSpPr>
          <p:spPr>
            <a:xfrm>
              <a:off x="5799989" y="2987805"/>
              <a:ext cx="3711575" cy="1989455"/>
            </a:xfrm>
            <a:custGeom>
              <a:avLst/>
              <a:gdLst/>
              <a:ahLst/>
              <a:cxnLst/>
              <a:rect l="l" t="t" r="r" b="b"/>
              <a:pathLst>
                <a:path w="3711575" h="1989454">
                  <a:moveTo>
                    <a:pt x="3610513" y="1988986"/>
                  </a:moveTo>
                  <a:lnTo>
                    <a:pt x="100803" y="1988986"/>
                  </a:lnTo>
                  <a:lnTo>
                    <a:pt x="79968" y="1984764"/>
                  </a:lnTo>
                  <a:lnTo>
                    <a:pt x="38377" y="1956690"/>
                  </a:lnTo>
                  <a:lnTo>
                    <a:pt x="10303" y="1915100"/>
                  </a:lnTo>
                  <a:lnTo>
                    <a:pt x="0" y="1864249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4" y="129230"/>
                  </a:lnTo>
                  <a:lnTo>
                    <a:pt x="3710994" y="1865837"/>
                  </a:lnTo>
                  <a:lnTo>
                    <a:pt x="3701013" y="1915100"/>
                  </a:lnTo>
                  <a:lnTo>
                    <a:pt x="3672938" y="1956690"/>
                  </a:lnTo>
                  <a:lnTo>
                    <a:pt x="3631348" y="1984764"/>
                  </a:lnTo>
                  <a:lnTo>
                    <a:pt x="3610513" y="1988986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059" y="2889379"/>
            <a:ext cx="3494404" cy="2001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2025" marR="30480" indent="-186055">
              <a:lnSpc>
                <a:spcPts val="1500"/>
              </a:lnSpc>
              <a:spcBef>
                <a:spcPts val="700"/>
              </a:spcBef>
            </a:pPr>
            <a:r>
              <a:rPr sz="1300" b="1" spc="-55">
                <a:latin typeface="Tahoma"/>
                <a:cs typeface="Tahoma"/>
              </a:rPr>
              <a:t>2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55">
                <a:latin typeface="Tahoma"/>
                <a:cs typeface="Tahoma"/>
              </a:rPr>
              <a:t>2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55">
                <a:latin typeface="Tahoma"/>
                <a:cs typeface="Tahoma"/>
              </a:rPr>
              <a:t>2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55">
                <a:latin typeface="Tahoma"/>
                <a:cs typeface="Tahoma"/>
              </a:rPr>
              <a:t>1</a:t>
            </a:r>
            <a:r>
              <a:rPr sz="1300" b="1" spc="-95">
                <a:latin typeface="Tahoma"/>
                <a:cs typeface="Tahoma"/>
              </a:rPr>
              <a:t>.</a:t>
            </a:r>
            <a:r>
              <a:rPr sz="1300" b="1" spc="-35">
                <a:latin typeface="Tahoma"/>
                <a:cs typeface="Tahoma"/>
              </a:rPr>
              <a:t> </a:t>
            </a:r>
            <a:r>
              <a:rPr sz="1300" b="1" spc="25">
                <a:latin typeface="Arial"/>
                <a:cs typeface="Arial"/>
              </a:rPr>
              <a:t>П</a:t>
            </a:r>
            <a:r>
              <a:rPr sz="1300" b="1" spc="40">
                <a:latin typeface="Arial"/>
                <a:cs typeface="Arial"/>
              </a:rPr>
              <a:t>е</a:t>
            </a:r>
            <a:r>
              <a:rPr sz="1300" b="1" spc="30">
                <a:latin typeface="Arial"/>
                <a:cs typeface="Arial"/>
              </a:rPr>
              <a:t>д</a:t>
            </a:r>
            <a:r>
              <a:rPr sz="1300" b="1" spc="55">
                <a:latin typeface="Arial"/>
                <a:cs typeface="Arial"/>
              </a:rPr>
              <a:t>а</a:t>
            </a:r>
            <a:r>
              <a:rPr sz="1300" b="1" spc="70">
                <a:latin typeface="Arial"/>
                <a:cs typeface="Arial"/>
              </a:rPr>
              <a:t>г</a:t>
            </a:r>
            <a:r>
              <a:rPr sz="1300" b="1" spc="5">
                <a:latin typeface="Arial"/>
                <a:cs typeface="Arial"/>
              </a:rPr>
              <a:t>о</a:t>
            </a:r>
            <a:r>
              <a:rPr sz="1300" b="1" spc="70">
                <a:latin typeface="Arial"/>
                <a:cs typeface="Arial"/>
              </a:rPr>
              <a:t>г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90">
                <a:latin typeface="Arial"/>
                <a:cs typeface="Arial"/>
              </a:rPr>
              <a:t>ч</a:t>
            </a:r>
            <a:r>
              <a:rPr sz="1300" b="1" spc="70">
                <a:latin typeface="Arial"/>
                <a:cs typeface="Arial"/>
              </a:rPr>
              <a:t>н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-1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п</a:t>
            </a:r>
            <a:r>
              <a:rPr sz="1300" b="1" spc="20">
                <a:latin typeface="Arial"/>
                <a:cs typeface="Arial"/>
              </a:rPr>
              <a:t>р</a:t>
            </a:r>
            <a:r>
              <a:rPr sz="1300" b="1" spc="55">
                <a:latin typeface="Arial"/>
                <a:cs typeface="Arial"/>
              </a:rPr>
              <a:t>а</a:t>
            </a:r>
            <a:r>
              <a:rPr sz="1300" b="1" spc="90">
                <a:latin typeface="Arial"/>
                <a:cs typeface="Arial"/>
              </a:rPr>
              <a:t>ц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10">
                <a:latin typeface="Arial"/>
                <a:cs typeface="Arial"/>
              </a:rPr>
              <a:t>в</a:t>
            </a:r>
            <a:r>
              <a:rPr sz="1300" b="1" spc="70">
                <a:latin typeface="Arial"/>
                <a:cs typeface="Arial"/>
              </a:rPr>
              <a:t>н</a:t>
            </a:r>
            <a:r>
              <a:rPr sz="1300" b="1" spc="130">
                <a:latin typeface="Arial"/>
                <a:cs typeface="Arial"/>
              </a:rPr>
              <a:t>и</a:t>
            </a:r>
            <a:r>
              <a:rPr sz="1300" b="1" spc="145">
                <a:latin typeface="Arial"/>
                <a:cs typeface="Arial"/>
              </a:rPr>
              <a:t>к</a:t>
            </a:r>
            <a:r>
              <a:rPr sz="1300" b="1" spc="85">
                <a:latin typeface="Arial"/>
                <a:cs typeface="Arial"/>
              </a:rPr>
              <a:t>и  </a:t>
            </a:r>
            <a:r>
              <a:rPr sz="1300" b="1" spc="65">
                <a:latin typeface="Arial"/>
                <a:cs typeface="Arial"/>
              </a:rPr>
              <a:t>за</a:t>
            </a:r>
            <a:r>
              <a:rPr sz="1300" b="1" spc="-25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допомогою</a:t>
            </a:r>
            <a:r>
              <a:rPr sz="1300" b="1" spc="-25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оцıнювання</a:t>
            </a:r>
            <a:endParaRPr sz="1300">
              <a:latin typeface="Arial"/>
              <a:cs typeface="Arial"/>
            </a:endParaRPr>
          </a:p>
          <a:p>
            <a:pPr marL="38100">
              <a:lnSpc>
                <a:spcPts val="1780"/>
              </a:lnSpc>
              <a:tabLst>
                <a:tab pos="817244" algn="l"/>
              </a:tabLst>
            </a:pPr>
            <a:r>
              <a:rPr sz="7200" b="1" spc="-270" baseline="-34143">
                <a:solidFill>
                  <a:srgbClr val="F6F6F6"/>
                </a:solidFill>
                <a:latin typeface="Tahoma"/>
                <a:cs typeface="Tahoma"/>
              </a:rPr>
              <a:t>1	</a:t>
            </a:r>
            <a:r>
              <a:rPr sz="1950" b="1" spc="89" baseline="-64102">
                <a:latin typeface="Arial"/>
                <a:cs typeface="Arial"/>
              </a:rPr>
              <a:t>п</a:t>
            </a:r>
            <a:r>
              <a:rPr sz="1950" b="1" spc="-209" baseline="-64102">
                <a:latin typeface="Arial"/>
                <a:cs typeface="Arial"/>
              </a:rPr>
              <a:t> </a:t>
            </a:r>
            <a:r>
              <a:rPr sz="1300" b="1" spc="10">
                <a:latin typeface="Arial"/>
                <a:cs typeface="Arial"/>
              </a:rPr>
              <a:t>в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30">
                <a:latin typeface="Arial"/>
                <a:cs typeface="Arial"/>
              </a:rPr>
              <a:t>д</a:t>
            </a:r>
            <a:r>
              <a:rPr sz="1300" b="1" spc="-60">
                <a:latin typeface="Arial"/>
                <a:cs typeface="Arial"/>
              </a:rPr>
              <a:t>с</a:t>
            </a:r>
            <a:r>
              <a:rPr sz="1300" b="1" spc="75">
                <a:latin typeface="Arial"/>
                <a:cs typeface="Arial"/>
              </a:rPr>
              <a:t>т</a:t>
            </a:r>
            <a:r>
              <a:rPr sz="1300" b="1" spc="40">
                <a:latin typeface="Arial"/>
                <a:cs typeface="Arial"/>
              </a:rPr>
              <a:t>е</a:t>
            </a:r>
            <a:r>
              <a:rPr sz="1300" b="1" spc="204">
                <a:latin typeface="Arial"/>
                <a:cs typeface="Arial"/>
              </a:rPr>
              <a:t>ж</a:t>
            </a:r>
            <a:r>
              <a:rPr sz="1300" b="1" spc="10">
                <a:latin typeface="Arial"/>
                <a:cs typeface="Arial"/>
              </a:rPr>
              <a:t>у</a:t>
            </a:r>
            <a:r>
              <a:rPr sz="1300" b="1" spc="20">
                <a:latin typeface="Arial"/>
                <a:cs typeface="Arial"/>
              </a:rPr>
              <a:t>ю</a:t>
            </a:r>
            <a:r>
              <a:rPr sz="1300" b="1" spc="75">
                <a:latin typeface="Arial"/>
                <a:cs typeface="Arial"/>
              </a:rPr>
              <a:t>т</a:t>
            </a:r>
            <a:r>
              <a:rPr sz="1300" b="1" spc="-5">
                <a:latin typeface="Arial"/>
                <a:cs typeface="Arial"/>
              </a:rPr>
              <a:t>ь</a:t>
            </a:r>
            <a:r>
              <a:rPr sz="1300" b="1" spc="-15">
                <a:latin typeface="Arial"/>
                <a:cs typeface="Arial"/>
              </a:rPr>
              <a:t> </a:t>
            </a:r>
            <a:r>
              <a:rPr sz="1300" b="1" spc="5">
                <a:latin typeface="Arial"/>
                <a:cs typeface="Arial"/>
              </a:rPr>
              <a:t>о</a:t>
            </a:r>
            <a:r>
              <a:rPr sz="1300" b="1" spc="-60">
                <a:latin typeface="Arial"/>
                <a:cs typeface="Arial"/>
              </a:rPr>
              <a:t>с</a:t>
            </a:r>
            <a:r>
              <a:rPr sz="1300" b="1" spc="5">
                <a:latin typeface="Arial"/>
                <a:cs typeface="Arial"/>
              </a:rPr>
              <a:t>о</a:t>
            </a:r>
            <a:r>
              <a:rPr sz="1300" b="1">
                <a:latin typeface="Arial"/>
                <a:cs typeface="Arial"/>
              </a:rPr>
              <a:t>б</a:t>
            </a:r>
            <a:r>
              <a:rPr sz="1300" b="1" spc="130">
                <a:latin typeface="Arial"/>
                <a:cs typeface="Arial"/>
              </a:rPr>
              <a:t>и</a:t>
            </a:r>
            <a:r>
              <a:rPr sz="1300" b="1" spc="-60">
                <a:latin typeface="Arial"/>
                <a:cs typeface="Arial"/>
              </a:rPr>
              <a:t>с</a:t>
            </a:r>
            <a:r>
              <a:rPr sz="1300" b="1" spc="75">
                <a:latin typeface="Arial"/>
                <a:cs typeface="Arial"/>
              </a:rPr>
              <a:t>т</a:t>
            </a:r>
            <a:r>
              <a:rPr sz="1300" b="1" spc="35">
                <a:latin typeface="Arial"/>
                <a:cs typeface="Arial"/>
              </a:rPr>
              <a:t>ı</a:t>
            </a:r>
            <a:r>
              <a:rPr sz="1300" b="1" spc="-60">
                <a:latin typeface="Arial"/>
                <a:cs typeface="Arial"/>
              </a:rPr>
              <a:t>с</a:t>
            </a:r>
            <a:r>
              <a:rPr sz="1300" b="1" spc="70">
                <a:latin typeface="Arial"/>
                <a:cs typeface="Arial"/>
              </a:rPr>
              <a:t>н</a:t>
            </a:r>
            <a:r>
              <a:rPr sz="1300" b="1" spc="130">
                <a:latin typeface="Arial"/>
                <a:cs typeface="Arial"/>
              </a:rPr>
              <a:t>и</a:t>
            </a:r>
            <a:r>
              <a:rPr sz="1300" b="1" spc="135">
                <a:latin typeface="Arial"/>
                <a:cs typeface="Arial"/>
              </a:rPr>
              <a:t>й</a:t>
            </a:r>
            <a:endParaRPr sz="1300">
              <a:latin typeface="Arial"/>
              <a:cs typeface="Arial"/>
            </a:endParaRPr>
          </a:p>
          <a:p>
            <a:pPr marL="846455" algn="ctr">
              <a:lnSpc>
                <a:spcPts val="1150"/>
              </a:lnSpc>
            </a:pPr>
            <a:r>
              <a:rPr sz="1300" b="1" spc="15">
                <a:latin typeface="Arial"/>
                <a:cs typeface="Arial"/>
              </a:rPr>
              <a:t>оступ</a:t>
            </a:r>
            <a:r>
              <a:rPr sz="1300" b="1" spc="-25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учнıв</a:t>
            </a:r>
            <a:r>
              <a:rPr sz="1300" b="1" spc="20">
                <a:latin typeface="Tahoma"/>
                <a:cs typeface="Tahoma"/>
              </a:rPr>
              <a:t>,</a:t>
            </a:r>
            <a:r>
              <a:rPr sz="1300" b="1" spc="-40">
                <a:latin typeface="Tahoma"/>
                <a:cs typeface="Tahoma"/>
              </a:rPr>
              <a:t> </a:t>
            </a:r>
            <a:r>
              <a:rPr sz="1300" b="1" spc="20">
                <a:latin typeface="Arial"/>
                <a:cs typeface="Arial"/>
              </a:rPr>
              <a:t>формують</a:t>
            </a:r>
            <a:r>
              <a:rPr sz="1300" b="1" spc="-2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у</a:t>
            </a:r>
            <a:r>
              <a:rPr sz="1300" b="1" spc="-20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них</a:t>
            </a:r>
            <a:endParaRPr sz="1300">
              <a:latin typeface="Arial"/>
              <a:cs typeface="Arial"/>
            </a:endParaRPr>
          </a:p>
          <a:p>
            <a:pPr marL="907415" marR="161290" algn="ctr">
              <a:lnSpc>
                <a:spcPts val="1500"/>
              </a:lnSpc>
              <a:spcBef>
                <a:spcPts val="70"/>
              </a:spcBef>
            </a:pPr>
            <a:r>
              <a:rPr sz="1300" b="1" spc="60">
                <a:latin typeface="Arial"/>
                <a:cs typeface="Arial"/>
              </a:rPr>
              <a:t>позитивну </a:t>
            </a:r>
            <a:r>
              <a:rPr sz="1300" b="1" spc="35">
                <a:latin typeface="Arial"/>
                <a:cs typeface="Arial"/>
              </a:rPr>
              <a:t>самооцıнку</a:t>
            </a:r>
            <a:r>
              <a:rPr sz="1300" b="1" spc="35">
                <a:latin typeface="Tahoma"/>
                <a:cs typeface="Tahoma"/>
              </a:rPr>
              <a:t>, </a:t>
            </a:r>
            <a:r>
              <a:rPr sz="1300" b="1" spc="40">
                <a:latin typeface="Tahoma"/>
                <a:cs typeface="Tahoma"/>
              </a:rPr>
              <a:t> </a:t>
            </a:r>
            <a:r>
              <a:rPr sz="1300" b="1" spc="45">
                <a:latin typeface="Arial"/>
                <a:cs typeface="Arial"/>
              </a:rPr>
              <a:t>вıдзначають </a:t>
            </a:r>
            <a:r>
              <a:rPr sz="1300" b="1" spc="20">
                <a:latin typeface="Arial"/>
                <a:cs typeface="Arial"/>
              </a:rPr>
              <a:t>досягнення</a:t>
            </a:r>
            <a:r>
              <a:rPr sz="1300" b="1" spc="20">
                <a:latin typeface="Tahoma"/>
                <a:cs typeface="Tahoma"/>
              </a:rPr>
              <a:t>, </a:t>
            </a:r>
            <a:r>
              <a:rPr sz="1300" b="1" spc="25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пıдтримують </a:t>
            </a:r>
            <a:r>
              <a:rPr sz="1300" b="1" spc="65">
                <a:latin typeface="Arial"/>
                <a:cs typeface="Arial"/>
              </a:rPr>
              <a:t>бажання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навчатися</a:t>
            </a:r>
            <a:r>
              <a:rPr sz="1300" b="1" spc="35">
                <a:latin typeface="Tahoma"/>
                <a:cs typeface="Tahoma"/>
              </a:rPr>
              <a:t>, </a:t>
            </a:r>
            <a:r>
              <a:rPr sz="1300" b="1" spc="40">
                <a:latin typeface="Arial"/>
                <a:cs typeface="Arial"/>
              </a:rPr>
              <a:t>запобıгають </a:t>
            </a:r>
            <a:r>
              <a:rPr sz="1300" b="1" spc="4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побоюванням </a:t>
            </a:r>
            <a:r>
              <a:rPr sz="1300" b="1" spc="60">
                <a:latin typeface="Arial"/>
                <a:cs typeface="Arial"/>
              </a:rPr>
              <a:t>помилитися </a:t>
            </a:r>
            <a:r>
              <a:rPr sz="1300" b="1" spc="65">
                <a:latin typeface="Arial"/>
                <a:cs typeface="Arial"/>
              </a:rPr>
              <a:t> </a:t>
            </a:r>
            <a:r>
              <a:rPr sz="1300" b="1" spc="-10">
                <a:latin typeface="Tahoma"/>
                <a:cs typeface="Tahoma"/>
              </a:rPr>
              <a:t>(</a:t>
            </a:r>
            <a:r>
              <a:rPr sz="1300" i="1" spc="-10">
                <a:latin typeface="Arial"/>
                <a:cs typeface="Arial"/>
              </a:rPr>
              <a:t>спостереження</a:t>
            </a:r>
            <a:r>
              <a:rPr sz="1300" spc="-10">
                <a:latin typeface="Segoe UI Symbol"/>
                <a:cs typeface="Segoe UI Symbol"/>
              </a:rPr>
              <a:t>,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11" y="2956830"/>
            <a:ext cx="2306955" cy="10420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370" marR="5080" indent="-281305">
              <a:lnSpc>
                <a:spcPts val="1530"/>
              </a:lnSpc>
              <a:spcBef>
                <a:spcPts val="434"/>
              </a:spcBef>
            </a:pPr>
            <a:r>
              <a:rPr sz="1550" b="1" spc="-55">
                <a:solidFill>
                  <a:srgbClr val="F6F6F6"/>
                </a:solidFill>
                <a:latin typeface="Tahoma"/>
                <a:cs typeface="Tahoma"/>
              </a:rPr>
              <a:t>2.2.2.</a:t>
            </a:r>
            <a:r>
              <a:rPr sz="1550" b="1" spc="-2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У</a:t>
            </a:r>
            <a:r>
              <a:rPr sz="15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75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r>
              <a:rPr sz="15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550" b="1" spc="-4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40">
                <a:solidFill>
                  <a:srgbClr val="F6F6F6"/>
                </a:solidFill>
                <a:latin typeface="Arial"/>
                <a:cs typeface="Arial"/>
              </a:rPr>
              <a:t>впроваджується</a:t>
            </a:r>
            <a:endParaRPr sz="1550">
              <a:latin typeface="Arial"/>
              <a:cs typeface="Arial"/>
            </a:endParaRPr>
          </a:p>
          <a:p>
            <a:pPr marL="325120" marR="316865" indent="-635" algn="ctr">
              <a:lnSpc>
                <a:spcPts val="1530"/>
              </a:lnSpc>
              <a:spcBef>
                <a:spcPts val="5"/>
              </a:spcBef>
            </a:pPr>
            <a:r>
              <a:rPr sz="1550" b="1" spc="60">
                <a:solidFill>
                  <a:srgbClr val="F6F6F6"/>
                </a:solidFill>
                <a:latin typeface="Arial"/>
                <a:cs typeface="Arial"/>
              </a:rPr>
              <a:t>система </a:t>
            </a:r>
            <a:r>
              <a:rPr sz="15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-90">
                <a:solidFill>
                  <a:srgbClr val="F6F6F6"/>
                </a:solidFill>
                <a:latin typeface="Arial"/>
                <a:cs typeface="Arial"/>
              </a:rPr>
              <a:t>ф</a:t>
            </a:r>
            <a:r>
              <a:rPr sz="1550" b="1" spc="15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550" b="1" spc="35">
                <a:solidFill>
                  <a:srgbClr val="F6F6F6"/>
                </a:solidFill>
                <a:latin typeface="Arial"/>
                <a:cs typeface="Arial"/>
              </a:rPr>
              <a:t>р</a:t>
            </a:r>
            <a:r>
              <a:rPr sz="1550" b="1" spc="165">
                <a:solidFill>
                  <a:srgbClr val="F6F6F6"/>
                </a:solidFill>
                <a:latin typeface="Arial"/>
                <a:cs typeface="Arial"/>
              </a:rPr>
              <a:t>м</a:t>
            </a:r>
            <a:r>
              <a:rPr sz="1550" b="1" spc="20">
                <a:solidFill>
                  <a:srgbClr val="F6F6F6"/>
                </a:solidFill>
                <a:latin typeface="Arial"/>
                <a:cs typeface="Arial"/>
              </a:rPr>
              <a:t>ув</a:t>
            </a:r>
            <a:r>
              <a:rPr sz="1550" b="1" spc="75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550" b="1" spc="15">
                <a:solidFill>
                  <a:srgbClr val="F6F6F6"/>
                </a:solidFill>
                <a:latin typeface="Arial"/>
                <a:cs typeface="Arial"/>
              </a:rPr>
              <a:t>л</a:t>
            </a:r>
            <a:r>
              <a:rPr sz="1550" b="1">
                <a:solidFill>
                  <a:srgbClr val="F6F6F6"/>
                </a:solidFill>
                <a:latin typeface="Arial"/>
                <a:cs typeface="Arial"/>
              </a:rPr>
              <a:t>ь</a:t>
            </a:r>
            <a:r>
              <a:rPr sz="1550" b="1" spc="90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550" b="1" spc="15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550" b="1" spc="95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550" b="1" spc="10">
                <a:solidFill>
                  <a:srgbClr val="F6F6F6"/>
                </a:solidFill>
                <a:latin typeface="Arial"/>
                <a:cs typeface="Arial"/>
              </a:rPr>
              <a:t>о  </a:t>
            </a:r>
            <a:r>
              <a:rPr sz="1550" b="1" spc="60">
                <a:solidFill>
                  <a:srgbClr val="F6F6F6"/>
                </a:solidFill>
                <a:latin typeface="Arial"/>
                <a:cs typeface="Arial"/>
              </a:rPr>
              <a:t>оцıнювання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5270FF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6"/>
            <a:ext cx="3949700" cy="1140460"/>
            <a:chOff x="4636448" y="1804106"/>
            <a:chExt cx="3949700" cy="1140460"/>
          </a:xfrm>
        </p:grpSpPr>
        <p:sp>
          <p:nvSpPr>
            <p:cNvPr id="6" name="object 6"/>
            <p:cNvSpPr/>
            <p:nvPr/>
          </p:nvSpPr>
          <p:spPr>
            <a:xfrm>
              <a:off x="4874576" y="1895057"/>
              <a:ext cx="3711575" cy="1049655"/>
            </a:xfrm>
            <a:custGeom>
              <a:avLst/>
              <a:gdLst/>
              <a:ahLst/>
              <a:cxnLst/>
              <a:rect l="l" t="t" r="r" b="b"/>
              <a:pathLst>
                <a:path w="3711575" h="1049655">
                  <a:moveTo>
                    <a:pt x="3580497" y="1049209"/>
                  </a:moveTo>
                  <a:lnTo>
                    <a:pt x="130819" y="1049209"/>
                  </a:lnTo>
                  <a:lnTo>
                    <a:pt x="79968" y="1038905"/>
                  </a:lnTo>
                  <a:lnTo>
                    <a:pt x="38378" y="1010831"/>
                  </a:lnTo>
                  <a:lnTo>
                    <a:pt x="10303" y="969241"/>
                  </a:lnTo>
                  <a:lnTo>
                    <a:pt x="0" y="918390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919976"/>
                  </a:lnTo>
                  <a:lnTo>
                    <a:pt x="3701013" y="969241"/>
                  </a:lnTo>
                  <a:lnTo>
                    <a:pt x="3672938" y="1010831"/>
                  </a:lnTo>
                  <a:lnTo>
                    <a:pt x="3631348" y="1038905"/>
                  </a:lnTo>
                  <a:lnTo>
                    <a:pt x="3580497" y="1049209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4656" y="1951910"/>
            <a:ext cx="2640330" cy="924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42735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2.3.1.1.</a:t>
            </a:r>
            <a:r>
              <a:rPr sz="1400" b="1" spc="-10">
                <a:latin typeface="Tahoma"/>
                <a:cs typeface="Tahoma"/>
              </a:rPr>
              <a:t> </a:t>
            </a:r>
            <a:r>
              <a:rPr sz="1400" b="1" spc="50">
                <a:latin typeface="Arial"/>
                <a:cs typeface="Arial"/>
              </a:rPr>
              <a:t>Педагогıчнı 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працıвники</a:t>
            </a:r>
            <a:r>
              <a:rPr sz="1400" b="1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надають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учням</a:t>
            </a:r>
            <a:endParaRPr sz="1400">
              <a:latin typeface="Arial"/>
              <a:cs typeface="Arial"/>
            </a:endParaRPr>
          </a:p>
          <a:p>
            <a:pPr marL="265430" marR="257810" algn="ctr">
              <a:lnSpc>
                <a:spcPts val="1350"/>
              </a:lnSpc>
            </a:pPr>
            <a:r>
              <a:rPr sz="1400" b="1" spc="35">
                <a:latin typeface="Arial"/>
                <a:cs typeface="Arial"/>
              </a:rPr>
              <a:t>необхıдну </a:t>
            </a:r>
            <a:r>
              <a:rPr sz="1400" b="1" spc="40">
                <a:latin typeface="Arial"/>
                <a:cs typeface="Arial"/>
              </a:rPr>
              <a:t>допомогу </a:t>
            </a:r>
            <a:r>
              <a:rPr sz="1400" b="1" spc="20">
                <a:latin typeface="Arial"/>
                <a:cs typeface="Arial"/>
              </a:rPr>
              <a:t>в 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навчальнıй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дıяльностı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i="1" spc="15">
                <a:latin typeface="Sitka Heading"/>
                <a:cs typeface="Sitka Heading"/>
              </a:rPr>
              <a:t>(</a:t>
            </a:r>
            <a:r>
              <a:rPr sz="1400" i="1" spc="15">
                <a:latin typeface="Arial"/>
                <a:cs typeface="Arial"/>
              </a:rPr>
              <a:t>опитування</a:t>
            </a:r>
            <a:r>
              <a:rPr sz="1400" b="1" i="1" spc="1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60677"/>
            <a:ext cx="3949700" cy="1372870"/>
            <a:chOff x="4636448" y="4560677"/>
            <a:chExt cx="3949700" cy="1372870"/>
          </a:xfrm>
        </p:grpSpPr>
        <p:sp>
          <p:nvSpPr>
            <p:cNvPr id="11" name="object 11"/>
            <p:cNvSpPr/>
            <p:nvPr/>
          </p:nvSpPr>
          <p:spPr>
            <a:xfrm>
              <a:off x="4874576" y="465162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8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8" y="1281494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0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0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32058" y="4648106"/>
            <a:ext cx="2771775" cy="10985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40029">
              <a:lnSpc>
                <a:spcPts val="1350"/>
              </a:lnSpc>
              <a:spcBef>
                <a:spcPts val="434"/>
              </a:spcBef>
            </a:pPr>
            <a:r>
              <a:rPr sz="1400" b="1" spc="-50">
                <a:latin typeface="Tahoma"/>
                <a:cs typeface="Tahoma"/>
              </a:rPr>
              <a:t>2.3.1.2. </a:t>
            </a:r>
            <a:r>
              <a:rPr sz="1400" b="1" spc="65">
                <a:latin typeface="Arial"/>
                <a:cs typeface="Arial"/>
              </a:rPr>
              <a:t>Частка </a:t>
            </a:r>
            <a:r>
              <a:rPr sz="1400" b="1" spc="35">
                <a:latin typeface="Arial"/>
                <a:cs typeface="Arial"/>
              </a:rPr>
              <a:t>учнıв</a:t>
            </a:r>
            <a:r>
              <a:rPr sz="1400" b="1" spc="35">
                <a:latin typeface="Tahoma"/>
                <a:cs typeface="Tahoma"/>
              </a:rPr>
              <a:t>, </a:t>
            </a:r>
            <a:r>
              <a:rPr sz="1400" b="1" spc="75">
                <a:latin typeface="Arial"/>
                <a:cs typeface="Arial"/>
              </a:rPr>
              <a:t>якı </a:t>
            </a:r>
            <a:r>
              <a:rPr sz="1400" b="1" spc="8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вıдповıдально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ставляться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до</a:t>
            </a:r>
            <a:endParaRPr sz="1400">
              <a:latin typeface="Arial"/>
              <a:cs typeface="Arial"/>
            </a:endParaRPr>
          </a:p>
          <a:p>
            <a:pPr marL="334645" marR="327025" indent="-635" algn="ctr">
              <a:lnSpc>
                <a:spcPts val="1350"/>
              </a:lnSpc>
            </a:pPr>
            <a:r>
              <a:rPr sz="1400" b="1" spc="35">
                <a:latin typeface="Arial"/>
                <a:cs typeface="Arial"/>
              </a:rPr>
              <a:t>процесу </a:t>
            </a:r>
            <a:r>
              <a:rPr sz="1400" b="1" spc="55">
                <a:latin typeface="Arial"/>
                <a:cs typeface="Arial"/>
              </a:rPr>
              <a:t>навчання</a:t>
            </a:r>
            <a:r>
              <a:rPr sz="1400" b="1" spc="55">
                <a:latin typeface="Tahoma"/>
                <a:cs typeface="Tahoma"/>
              </a:rPr>
              <a:t>, </a:t>
            </a:r>
            <a:r>
              <a:rPr sz="1400" b="1" spc="60">
                <a:latin typeface="Tahoma"/>
                <a:cs typeface="Tahoma"/>
              </a:rPr>
              <a:t> </a:t>
            </a:r>
            <a:r>
              <a:rPr sz="1400" b="1" spc="35">
                <a:latin typeface="Arial"/>
                <a:cs typeface="Arial"/>
              </a:rPr>
              <a:t>оволодıння </a:t>
            </a:r>
            <a:r>
              <a:rPr sz="1400" b="1" spc="25">
                <a:latin typeface="Arial"/>
                <a:cs typeface="Arial"/>
              </a:rPr>
              <a:t>освıтньою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програмою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20">
                <a:latin typeface="Tahoma"/>
                <a:cs typeface="Tahoma"/>
              </a:rPr>
              <a:t>(</a:t>
            </a:r>
            <a:r>
              <a:rPr sz="1400" i="1" spc="20">
                <a:latin typeface="Arial"/>
                <a:cs typeface="Arial"/>
              </a:rPr>
              <a:t>опитування</a:t>
            </a:r>
            <a:r>
              <a:rPr sz="1400" b="1" i="1" spc="20">
                <a:latin typeface="Sitka Heading"/>
                <a:cs typeface="Sitka Heading"/>
              </a:rPr>
              <a:t>,</a:t>
            </a:r>
            <a:r>
              <a:rPr sz="1400" b="1" i="1" spc="35">
                <a:latin typeface="Sitka Heading"/>
                <a:cs typeface="Sitka Heading"/>
              </a:rPr>
              <a:t> </a:t>
            </a:r>
            <a:r>
              <a:rPr sz="1400" i="1" spc="5">
                <a:latin typeface="Arial"/>
                <a:cs typeface="Arial"/>
              </a:rPr>
              <a:t>спостереження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3799" y="2939447"/>
            <a:ext cx="2329815" cy="12160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81280" indent="50165">
              <a:lnSpc>
                <a:spcPts val="1500"/>
              </a:lnSpc>
              <a:spcBef>
                <a:spcPts val="459"/>
              </a:spcBef>
            </a:pPr>
            <a:r>
              <a:rPr sz="1550" b="1" spc="-55">
                <a:solidFill>
                  <a:srgbClr val="F6F6F6"/>
                </a:solidFill>
                <a:latin typeface="Tahoma"/>
                <a:cs typeface="Tahoma"/>
              </a:rPr>
              <a:t>2.3.1.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Заклад </a:t>
            </a:r>
            <a:r>
              <a:rPr sz="15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550" b="1" spc="-4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30">
                <a:solidFill>
                  <a:srgbClr val="F6F6F6"/>
                </a:solidFill>
                <a:latin typeface="Arial"/>
                <a:cs typeface="Arial"/>
              </a:rPr>
              <a:t>сприяє</a:t>
            </a:r>
            <a:r>
              <a:rPr sz="15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45">
                <a:solidFill>
                  <a:srgbClr val="F6F6F6"/>
                </a:solidFill>
                <a:latin typeface="Arial"/>
                <a:cs typeface="Arial"/>
              </a:rPr>
              <a:t>формуванню</a:t>
            </a:r>
            <a:endParaRPr sz="1550">
              <a:latin typeface="Arial"/>
              <a:cs typeface="Arial"/>
            </a:endParaRPr>
          </a:p>
          <a:p>
            <a:pPr marL="12700" marR="5080" algn="ctr">
              <a:lnSpc>
                <a:spcPts val="1500"/>
              </a:lnSpc>
            </a:pPr>
            <a:r>
              <a:rPr sz="1550" b="1" spc="25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550" b="1" spc="60">
                <a:solidFill>
                  <a:srgbClr val="F6F6F6"/>
                </a:solidFill>
                <a:latin typeface="Arial"/>
                <a:cs typeface="Arial"/>
              </a:rPr>
              <a:t>учнıв </a:t>
            </a:r>
            <a:r>
              <a:rPr sz="15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40">
                <a:solidFill>
                  <a:srgbClr val="F6F6F6"/>
                </a:solidFill>
                <a:latin typeface="Arial"/>
                <a:cs typeface="Arial"/>
              </a:rPr>
              <a:t>вıдповıдального </a:t>
            </a:r>
            <a:r>
              <a:rPr sz="1550" b="1" spc="45">
                <a:solidFill>
                  <a:srgbClr val="F6F6F6"/>
                </a:solidFill>
                <a:latin typeface="Arial"/>
                <a:cs typeface="Arial"/>
              </a:rPr>
              <a:t> ставлення </a:t>
            </a:r>
            <a:r>
              <a:rPr sz="1550" b="1" spc="30">
                <a:solidFill>
                  <a:srgbClr val="F6F6F6"/>
                </a:solidFill>
                <a:latin typeface="Arial"/>
                <a:cs typeface="Arial"/>
              </a:rPr>
              <a:t>до </a:t>
            </a:r>
            <a:r>
              <a:rPr sz="15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50">
                <a:solidFill>
                  <a:srgbClr val="F6F6F6"/>
                </a:solidFill>
                <a:latin typeface="Arial"/>
                <a:cs typeface="Arial"/>
              </a:rPr>
              <a:t>результатıв</a:t>
            </a:r>
            <a:r>
              <a:rPr sz="15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навчання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15823" y="60960"/>
            <a:ext cx="3270503" cy="13837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61862" y="3182391"/>
            <a:ext cx="3974465" cy="2273935"/>
            <a:chOff x="5561862" y="3182391"/>
            <a:chExt cx="3974465" cy="2273935"/>
          </a:xfrm>
        </p:grpSpPr>
        <p:sp>
          <p:nvSpPr>
            <p:cNvPr id="4" name="object 4"/>
            <p:cNvSpPr/>
            <p:nvPr/>
          </p:nvSpPr>
          <p:spPr>
            <a:xfrm>
              <a:off x="5825285" y="3499902"/>
              <a:ext cx="3711575" cy="1956435"/>
            </a:xfrm>
            <a:custGeom>
              <a:avLst/>
              <a:gdLst/>
              <a:ahLst/>
              <a:cxnLst/>
              <a:rect l="l" t="t" r="r" b="b"/>
              <a:pathLst>
                <a:path w="3711575" h="1956435">
                  <a:moveTo>
                    <a:pt x="3580497" y="1955987"/>
                  </a:moveTo>
                  <a:lnTo>
                    <a:pt x="130819" y="1955987"/>
                  </a:lnTo>
                  <a:lnTo>
                    <a:pt x="79968" y="1945683"/>
                  </a:lnTo>
                  <a:lnTo>
                    <a:pt x="38378" y="1917609"/>
                  </a:lnTo>
                  <a:lnTo>
                    <a:pt x="10303" y="1876019"/>
                  </a:lnTo>
                  <a:lnTo>
                    <a:pt x="0" y="1825168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4" y="129230"/>
                  </a:lnTo>
                  <a:lnTo>
                    <a:pt x="3710994" y="1826756"/>
                  </a:lnTo>
                  <a:lnTo>
                    <a:pt x="3701013" y="1876019"/>
                  </a:lnTo>
                  <a:lnTo>
                    <a:pt x="3672938" y="1917609"/>
                  </a:lnTo>
                  <a:lnTo>
                    <a:pt x="3631348" y="1945683"/>
                  </a:lnTo>
                  <a:lnTo>
                    <a:pt x="3580497" y="1955987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16693" y="3607514"/>
            <a:ext cx="2776855" cy="17056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2110" marR="363855" indent="151130">
              <a:lnSpc>
                <a:spcPts val="1650"/>
              </a:lnSpc>
              <a:spcBef>
                <a:spcPts val="180"/>
              </a:spcBef>
            </a:pPr>
            <a:r>
              <a:rPr sz="1400" b="1" spc="-60">
                <a:latin typeface="Tahoma"/>
                <a:cs typeface="Tahoma"/>
              </a:rPr>
              <a:t>2</a:t>
            </a:r>
            <a:r>
              <a:rPr sz="1400" b="1" spc="-110">
                <a:latin typeface="Tahoma"/>
                <a:cs typeface="Tahoma"/>
              </a:rPr>
              <a:t>.</a:t>
            </a:r>
            <a:r>
              <a:rPr sz="1400" b="1" spc="-60">
                <a:latin typeface="Tahoma"/>
                <a:cs typeface="Tahoma"/>
              </a:rPr>
              <a:t>3</a:t>
            </a:r>
            <a:r>
              <a:rPr sz="1400" b="1" spc="-110">
                <a:latin typeface="Tahoma"/>
                <a:cs typeface="Tahoma"/>
              </a:rPr>
              <a:t>.</a:t>
            </a:r>
            <a:r>
              <a:rPr sz="1400" b="1" spc="-60">
                <a:latin typeface="Tahoma"/>
                <a:cs typeface="Tahoma"/>
              </a:rPr>
              <a:t>2</a:t>
            </a:r>
            <a:r>
              <a:rPr sz="1400" b="1" spc="-110">
                <a:latin typeface="Tahoma"/>
                <a:cs typeface="Tahoma"/>
              </a:rPr>
              <a:t>.</a:t>
            </a:r>
            <a:r>
              <a:rPr sz="1400" b="1" spc="-60">
                <a:latin typeface="Tahoma"/>
                <a:cs typeface="Tahoma"/>
              </a:rPr>
              <a:t>1</a:t>
            </a:r>
            <a:r>
              <a:rPr sz="1400" b="1" spc="-105">
                <a:latin typeface="Tahoma"/>
                <a:cs typeface="Tahoma"/>
              </a:rPr>
              <a:t>.</a:t>
            </a:r>
            <a:r>
              <a:rPr sz="1400" b="1" spc="-40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П</a:t>
            </a:r>
            <a:r>
              <a:rPr sz="1400" b="1" spc="40">
                <a:latin typeface="Arial"/>
                <a:cs typeface="Arial"/>
              </a:rPr>
              <a:t>е</a:t>
            </a:r>
            <a:r>
              <a:rPr sz="1400" b="1" spc="35">
                <a:latin typeface="Arial"/>
                <a:cs typeface="Arial"/>
              </a:rPr>
              <a:t>д</a:t>
            </a:r>
            <a:r>
              <a:rPr sz="1400" b="1" spc="60">
                <a:latin typeface="Arial"/>
                <a:cs typeface="Arial"/>
              </a:rPr>
              <a:t>а</a:t>
            </a:r>
            <a:r>
              <a:rPr sz="1400" b="1" spc="80">
                <a:latin typeface="Arial"/>
                <a:cs typeface="Arial"/>
              </a:rPr>
              <a:t>г</a:t>
            </a:r>
            <a:r>
              <a:rPr sz="1400" b="1" spc="5">
                <a:latin typeface="Arial"/>
                <a:cs typeface="Arial"/>
              </a:rPr>
              <a:t>о</a:t>
            </a:r>
            <a:r>
              <a:rPr sz="1400" b="1" spc="80">
                <a:latin typeface="Arial"/>
                <a:cs typeface="Arial"/>
              </a:rPr>
              <a:t>г</a:t>
            </a:r>
            <a:r>
              <a:rPr sz="1400" b="1" spc="30">
                <a:latin typeface="Arial"/>
                <a:cs typeface="Arial"/>
              </a:rPr>
              <a:t>ı</a:t>
            </a:r>
            <a:r>
              <a:rPr sz="1400" b="1" spc="100">
                <a:latin typeface="Arial"/>
                <a:cs typeface="Arial"/>
              </a:rPr>
              <a:t>ч</a:t>
            </a:r>
            <a:r>
              <a:rPr sz="1400" b="1" spc="75">
                <a:latin typeface="Arial"/>
                <a:cs typeface="Arial"/>
              </a:rPr>
              <a:t>н</a:t>
            </a:r>
            <a:r>
              <a:rPr sz="1400" b="1" spc="35">
                <a:latin typeface="Arial"/>
                <a:cs typeface="Arial"/>
              </a:rPr>
              <a:t>ı  </a:t>
            </a:r>
            <a:r>
              <a:rPr sz="1400" b="1" spc="80">
                <a:latin typeface="Arial"/>
                <a:cs typeface="Arial"/>
              </a:rPr>
              <a:t>працıвники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в</a:t>
            </a:r>
            <a:r>
              <a:rPr sz="1400" b="1" spc="-5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системı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ts val="1650"/>
              </a:lnSpc>
            </a:pPr>
            <a:r>
              <a:rPr sz="1400" b="1" spc="45">
                <a:latin typeface="Arial"/>
                <a:cs typeface="Arial"/>
              </a:rPr>
              <a:t>оцıнювання </a:t>
            </a:r>
            <a:r>
              <a:rPr sz="1400" b="1" spc="40">
                <a:latin typeface="Arial"/>
                <a:cs typeface="Arial"/>
              </a:rPr>
              <a:t>результатıв 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навчання </a:t>
            </a:r>
            <a:r>
              <a:rPr sz="1400" b="1" spc="45">
                <a:latin typeface="Arial"/>
                <a:cs typeface="Arial"/>
              </a:rPr>
              <a:t>використовують </a:t>
            </a:r>
            <a:r>
              <a:rPr sz="1400" b="1" spc="50">
                <a:latin typeface="Arial"/>
                <a:cs typeface="Arial"/>
              </a:rPr>
              <a:t> </a:t>
            </a:r>
            <a:r>
              <a:rPr sz="1400" b="1" spc="95">
                <a:latin typeface="Arial"/>
                <a:cs typeface="Arial"/>
              </a:rPr>
              <a:t>прийоми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самооцıнювання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взаємооцıнювання </a:t>
            </a:r>
            <a:r>
              <a:rPr sz="1400" b="1" spc="5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результатıв </a:t>
            </a:r>
            <a:r>
              <a:rPr sz="1400" b="1" spc="60">
                <a:latin typeface="Arial"/>
                <a:cs typeface="Arial"/>
              </a:rPr>
              <a:t>навчання </a:t>
            </a:r>
            <a:r>
              <a:rPr sz="1400" b="1" spc="45">
                <a:latin typeface="Arial"/>
                <a:cs typeface="Arial"/>
              </a:rPr>
              <a:t>учнıв </a:t>
            </a:r>
            <a:r>
              <a:rPr sz="1400" b="1" spc="50">
                <a:latin typeface="Arial"/>
                <a:cs typeface="Arial"/>
              </a:rPr>
              <a:t> </a:t>
            </a:r>
            <a:r>
              <a:rPr sz="1400" b="1" spc="-10">
                <a:latin typeface="Tahoma"/>
                <a:cs typeface="Tahoma"/>
              </a:rPr>
              <a:t>(</a:t>
            </a:r>
            <a:r>
              <a:rPr sz="1400" i="1" spc="-10">
                <a:latin typeface="Arial"/>
                <a:cs typeface="Arial"/>
              </a:rPr>
              <a:t>спостереження</a:t>
            </a:r>
            <a:r>
              <a:rPr sz="1400" i="1" spc="-40">
                <a:latin typeface="Arial"/>
                <a:cs typeface="Arial"/>
              </a:rPr>
              <a:t> </a:t>
            </a:r>
            <a:r>
              <a:rPr sz="1400" i="1" spc="5">
                <a:latin typeface="Arial"/>
                <a:cs typeface="Arial"/>
              </a:rPr>
              <a:t>опитування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1459" y="32639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7698" y="3089217"/>
            <a:ext cx="2075180" cy="10420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50215" marR="5080" indent="-438150">
              <a:lnSpc>
                <a:spcPts val="1530"/>
              </a:lnSpc>
              <a:spcBef>
                <a:spcPts val="434"/>
              </a:spcBef>
            </a:pPr>
            <a:r>
              <a:rPr sz="1550" spc="-55"/>
              <a:t>2.3.2. </a:t>
            </a:r>
            <a:r>
              <a:rPr sz="1550" spc="70">
                <a:latin typeface="Arial"/>
                <a:cs typeface="Arial"/>
              </a:rPr>
              <a:t>Заклад </a:t>
            </a:r>
            <a:r>
              <a:rPr sz="1550" spc="45">
                <a:latin typeface="Arial"/>
                <a:cs typeface="Arial"/>
              </a:rPr>
              <a:t>освıти </a:t>
            </a:r>
            <a:r>
              <a:rPr sz="1550" spc="-420">
                <a:latin typeface="Arial"/>
                <a:cs typeface="Arial"/>
              </a:rPr>
              <a:t> </a:t>
            </a:r>
            <a:r>
              <a:rPr sz="1550" spc="55">
                <a:latin typeface="Arial"/>
                <a:cs typeface="Arial"/>
              </a:rPr>
              <a:t>забезпечує</a:t>
            </a:r>
            <a:endParaRPr sz="1550">
              <a:latin typeface="Arial"/>
              <a:cs typeface="Arial"/>
            </a:endParaRPr>
          </a:p>
          <a:p>
            <a:pPr marL="12700" marR="5080" algn="ctr">
              <a:lnSpc>
                <a:spcPts val="1530"/>
              </a:lnSpc>
              <a:spcBef>
                <a:spcPts val="5"/>
              </a:spcBef>
            </a:pPr>
            <a:r>
              <a:rPr sz="1550" spc="55">
                <a:latin typeface="Arial"/>
                <a:cs typeface="Arial"/>
              </a:rPr>
              <a:t>самооцıнювання</a:t>
            </a:r>
            <a:r>
              <a:rPr sz="1550" spc="-35">
                <a:latin typeface="Arial"/>
                <a:cs typeface="Arial"/>
              </a:rPr>
              <a:t> </a:t>
            </a:r>
            <a:r>
              <a:rPr sz="1550" spc="90">
                <a:latin typeface="Arial"/>
                <a:cs typeface="Arial"/>
              </a:rPr>
              <a:t>та </a:t>
            </a:r>
            <a:r>
              <a:rPr sz="1550" spc="-415">
                <a:latin typeface="Arial"/>
                <a:cs typeface="Arial"/>
              </a:rPr>
              <a:t> </a:t>
            </a:r>
            <a:r>
              <a:rPr sz="1550" spc="55">
                <a:latin typeface="Arial"/>
                <a:cs typeface="Arial"/>
              </a:rPr>
              <a:t>взаємооцıнювання </a:t>
            </a:r>
            <a:r>
              <a:rPr sz="1550" spc="-420">
                <a:latin typeface="Arial"/>
                <a:cs typeface="Arial"/>
              </a:rPr>
              <a:t> </a:t>
            </a:r>
            <a:r>
              <a:rPr sz="1550" spc="60">
                <a:latin typeface="Arial"/>
                <a:cs typeface="Arial"/>
              </a:rPr>
              <a:t>учнıв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447800"/>
            <a:ext cx="8534400" cy="2093867"/>
          </a:xfrm>
          <a:prstGeom prst="rect">
            <a:avLst/>
          </a:prstGeom>
        </p:spPr>
        <p:txBody>
          <a:bodyPr vert="horz" wrap="square" lIns="0" tIns="16217" rIns="0" bIns="0" rtlCol="0">
            <a:spAutoFit/>
          </a:bodyPr>
          <a:lstStyle/>
          <a:p>
            <a:pPr marL="158696" marR="4633" indent="-147692" algn="ctr">
              <a:lnSpc>
                <a:spcPts val="5427"/>
              </a:lnSpc>
              <a:spcBef>
                <a:spcPts val="128"/>
              </a:spcBef>
            </a:pPr>
            <a:r>
              <a:rPr spc="-5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pc="-5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діяльність педагогічних</a:t>
            </a:r>
            <a:r>
              <a:rPr lang="uk-UA" spc="-59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pc="-59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pc="-5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закладу</a:t>
            </a:r>
            <a:r>
              <a:rPr spc="-5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</p:txBody>
      </p:sp>
    </p:spTree>
    <p:extLst>
      <p:ext uri="{BB962C8B-B14F-4D97-AF65-F5344CB8AC3E}">
        <p14:creationId xmlns:p14="http://schemas.microsoft.com/office/powerpoint/2010/main" val="14007772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7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39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46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67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39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2987806"/>
            <a:ext cx="3949700" cy="2053589"/>
            <a:chOff x="5561862" y="2987806"/>
            <a:chExt cx="3949700" cy="2053589"/>
          </a:xfrm>
        </p:grpSpPr>
        <p:sp>
          <p:nvSpPr>
            <p:cNvPr id="5" name="object 5"/>
            <p:cNvSpPr/>
            <p:nvPr/>
          </p:nvSpPr>
          <p:spPr>
            <a:xfrm>
              <a:off x="5799989" y="2987806"/>
              <a:ext cx="3711575" cy="2053589"/>
            </a:xfrm>
            <a:custGeom>
              <a:avLst/>
              <a:gdLst/>
              <a:ahLst/>
              <a:cxnLst/>
              <a:rect l="l" t="t" r="r" b="b"/>
              <a:pathLst>
                <a:path w="3711575" h="2053589">
                  <a:moveTo>
                    <a:pt x="3580497" y="2053043"/>
                  </a:moveTo>
                  <a:lnTo>
                    <a:pt x="130818" y="2053043"/>
                  </a:lnTo>
                  <a:lnTo>
                    <a:pt x="79968" y="2042739"/>
                  </a:lnTo>
                  <a:lnTo>
                    <a:pt x="38377" y="2014665"/>
                  </a:lnTo>
                  <a:lnTo>
                    <a:pt x="10303" y="1973074"/>
                  </a:lnTo>
                  <a:lnTo>
                    <a:pt x="0" y="1922223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4" y="129230"/>
                  </a:lnTo>
                  <a:lnTo>
                    <a:pt x="3710994" y="1923812"/>
                  </a:lnTo>
                  <a:lnTo>
                    <a:pt x="3701013" y="1973074"/>
                  </a:lnTo>
                  <a:lnTo>
                    <a:pt x="3672938" y="2014665"/>
                  </a:lnTo>
                  <a:lnTo>
                    <a:pt x="3631348" y="2042739"/>
                  </a:lnTo>
                  <a:lnTo>
                    <a:pt x="3580497" y="205304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04501" y="2968819"/>
            <a:ext cx="2628265" cy="19151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marR="15240" indent="-502920">
              <a:lnSpc>
                <a:spcPts val="1650"/>
              </a:lnSpc>
              <a:spcBef>
                <a:spcPts val="180"/>
              </a:spcBef>
            </a:pPr>
            <a:r>
              <a:rPr sz="1400" b="1" spc="-60">
                <a:latin typeface="Tahoma"/>
                <a:cs typeface="Tahoma"/>
              </a:rPr>
              <a:t>3</a:t>
            </a:r>
            <a:r>
              <a:rPr sz="1400" b="1" spc="-110">
                <a:latin typeface="Tahoma"/>
                <a:cs typeface="Tahoma"/>
              </a:rPr>
              <a:t>.</a:t>
            </a:r>
            <a:r>
              <a:rPr sz="1400" b="1" spc="-60">
                <a:latin typeface="Tahoma"/>
                <a:cs typeface="Tahoma"/>
              </a:rPr>
              <a:t>1</a:t>
            </a:r>
            <a:r>
              <a:rPr sz="1400" b="1" spc="-110">
                <a:latin typeface="Tahoma"/>
                <a:cs typeface="Tahoma"/>
              </a:rPr>
              <a:t>.</a:t>
            </a:r>
            <a:r>
              <a:rPr sz="1400" b="1" spc="-60">
                <a:latin typeface="Tahoma"/>
                <a:cs typeface="Tahoma"/>
              </a:rPr>
              <a:t>1</a:t>
            </a:r>
            <a:r>
              <a:rPr sz="1400" b="1" spc="-110">
                <a:latin typeface="Tahoma"/>
                <a:cs typeface="Tahoma"/>
              </a:rPr>
              <a:t>.</a:t>
            </a:r>
            <a:r>
              <a:rPr sz="1400" b="1" spc="-60">
                <a:latin typeface="Tahoma"/>
                <a:cs typeface="Tahoma"/>
              </a:rPr>
              <a:t>1</a:t>
            </a:r>
            <a:r>
              <a:rPr sz="1400" b="1" spc="-105">
                <a:latin typeface="Tahoma"/>
                <a:cs typeface="Tahoma"/>
              </a:rPr>
              <a:t>.</a:t>
            </a:r>
            <a:r>
              <a:rPr sz="1400" b="1" spc="-40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Ч</a:t>
            </a:r>
            <a:r>
              <a:rPr sz="1400" b="1" spc="60">
                <a:latin typeface="Arial"/>
                <a:cs typeface="Arial"/>
              </a:rPr>
              <a:t>а</a:t>
            </a:r>
            <a:r>
              <a:rPr sz="1400" b="1" spc="-65">
                <a:latin typeface="Arial"/>
                <a:cs typeface="Arial"/>
              </a:rPr>
              <a:t>с</a:t>
            </a:r>
            <a:r>
              <a:rPr sz="1400" b="1" spc="80">
                <a:latin typeface="Arial"/>
                <a:cs typeface="Arial"/>
              </a:rPr>
              <a:t>т</a:t>
            </a:r>
            <a:r>
              <a:rPr sz="1400" b="1" spc="160">
                <a:latin typeface="Arial"/>
                <a:cs typeface="Arial"/>
              </a:rPr>
              <a:t>к</a:t>
            </a:r>
            <a:r>
              <a:rPr sz="1400" b="1" spc="65">
                <a:latin typeface="Arial"/>
                <a:cs typeface="Arial"/>
              </a:rPr>
              <a:t>а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</a:t>
            </a:r>
            <a:r>
              <a:rPr sz="1400" b="1" spc="40">
                <a:latin typeface="Arial"/>
                <a:cs typeface="Arial"/>
              </a:rPr>
              <a:t>е</a:t>
            </a:r>
            <a:r>
              <a:rPr sz="1400" b="1" spc="35">
                <a:latin typeface="Arial"/>
                <a:cs typeface="Arial"/>
              </a:rPr>
              <a:t>д</a:t>
            </a:r>
            <a:r>
              <a:rPr sz="1400" b="1" spc="60">
                <a:latin typeface="Arial"/>
                <a:cs typeface="Arial"/>
              </a:rPr>
              <a:t>а</a:t>
            </a:r>
            <a:r>
              <a:rPr sz="1400" b="1" spc="80">
                <a:latin typeface="Arial"/>
                <a:cs typeface="Arial"/>
              </a:rPr>
              <a:t>г</a:t>
            </a:r>
            <a:r>
              <a:rPr sz="1400" b="1" spc="5">
                <a:latin typeface="Arial"/>
                <a:cs typeface="Arial"/>
              </a:rPr>
              <a:t>о</a:t>
            </a:r>
            <a:r>
              <a:rPr sz="1400" b="1" spc="80">
                <a:latin typeface="Arial"/>
                <a:cs typeface="Arial"/>
              </a:rPr>
              <a:t>г</a:t>
            </a:r>
            <a:r>
              <a:rPr sz="1400" b="1" spc="30">
                <a:latin typeface="Arial"/>
                <a:cs typeface="Arial"/>
              </a:rPr>
              <a:t>ı</a:t>
            </a:r>
            <a:r>
              <a:rPr sz="1400" b="1" spc="100">
                <a:latin typeface="Arial"/>
                <a:cs typeface="Arial"/>
              </a:rPr>
              <a:t>ч</a:t>
            </a:r>
            <a:r>
              <a:rPr sz="1400" b="1" spc="75">
                <a:latin typeface="Arial"/>
                <a:cs typeface="Arial"/>
              </a:rPr>
              <a:t>н</a:t>
            </a:r>
            <a:r>
              <a:rPr sz="1400" b="1" spc="140">
                <a:latin typeface="Arial"/>
                <a:cs typeface="Arial"/>
              </a:rPr>
              <a:t>и</a:t>
            </a:r>
            <a:r>
              <a:rPr sz="1400" b="1" spc="20">
                <a:latin typeface="Arial"/>
                <a:cs typeface="Arial"/>
              </a:rPr>
              <a:t>х  </a:t>
            </a:r>
            <a:r>
              <a:rPr sz="1400" b="1" spc="50">
                <a:latin typeface="Arial"/>
                <a:cs typeface="Arial"/>
              </a:rPr>
              <a:t>працıвникıв</a:t>
            </a:r>
            <a:r>
              <a:rPr sz="1400" b="1" spc="50">
                <a:latin typeface="Tahoma"/>
                <a:cs typeface="Tahoma"/>
              </a:rPr>
              <a:t>, </a:t>
            </a:r>
            <a:r>
              <a:rPr sz="1400" b="1" spc="65">
                <a:latin typeface="Arial"/>
                <a:cs typeface="Arial"/>
              </a:rPr>
              <a:t>якı </a:t>
            </a:r>
            <a:r>
              <a:rPr sz="1400" b="1" spc="7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використовують</a:t>
            </a:r>
            <a:endParaRPr sz="1400">
              <a:latin typeface="Arial"/>
              <a:cs typeface="Arial"/>
            </a:endParaRPr>
          </a:p>
          <a:p>
            <a:pPr marL="46990" marR="39370" algn="ctr">
              <a:lnSpc>
                <a:spcPts val="1650"/>
              </a:lnSpc>
            </a:pPr>
            <a:r>
              <a:rPr sz="1400" b="1" spc="65">
                <a:latin typeface="Arial"/>
                <a:cs typeface="Arial"/>
              </a:rPr>
              <a:t>календарно</a:t>
            </a:r>
            <a:r>
              <a:rPr sz="1400" b="1" spc="65">
                <a:latin typeface="Tahoma"/>
                <a:cs typeface="Tahoma"/>
              </a:rPr>
              <a:t>-</a:t>
            </a:r>
            <a:r>
              <a:rPr sz="1400" b="1" spc="65">
                <a:latin typeface="Arial"/>
                <a:cs typeface="Arial"/>
              </a:rPr>
              <a:t>тематичне </a:t>
            </a:r>
            <a:r>
              <a:rPr sz="1400" b="1" spc="7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планування</a:t>
            </a:r>
            <a:r>
              <a:rPr sz="1400" b="1" spc="30">
                <a:latin typeface="Tahoma"/>
                <a:cs typeface="Tahoma"/>
              </a:rPr>
              <a:t>,</a:t>
            </a:r>
            <a:r>
              <a:rPr sz="1400" b="1" spc="-70">
                <a:latin typeface="Tahoma"/>
                <a:cs typeface="Tahoma"/>
              </a:rPr>
              <a:t> </a:t>
            </a:r>
            <a:r>
              <a:rPr sz="1400" b="1" spc="100">
                <a:latin typeface="Arial"/>
                <a:cs typeface="Arial"/>
              </a:rPr>
              <a:t>що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вıдповıдає </a:t>
            </a:r>
            <a:r>
              <a:rPr sz="1400" b="1" spc="-37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освıтнıй </a:t>
            </a:r>
            <a:r>
              <a:rPr sz="1400" b="1" spc="55">
                <a:latin typeface="Arial"/>
                <a:cs typeface="Arial"/>
              </a:rPr>
              <a:t>програмı </a:t>
            </a:r>
            <a:r>
              <a:rPr sz="1400" b="1" spc="60">
                <a:latin typeface="Arial"/>
                <a:cs typeface="Arial"/>
              </a:rPr>
              <a:t>закладу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освıти</a:t>
            </a:r>
            <a:r>
              <a:rPr sz="1400" b="1" spc="15">
                <a:latin typeface="Tahoma"/>
                <a:cs typeface="Tahoma"/>
              </a:rPr>
              <a:t>,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45">
                <a:latin typeface="Arial"/>
                <a:cs typeface="Arial"/>
              </a:rPr>
              <a:t>корегують </a:t>
            </a:r>
            <a:r>
              <a:rPr sz="1400" b="1" spc="15">
                <a:latin typeface="Arial"/>
                <a:cs typeface="Arial"/>
              </a:rPr>
              <a:t>у </a:t>
            </a:r>
            <a:r>
              <a:rPr sz="1400" b="1" spc="50">
                <a:latin typeface="Arial"/>
                <a:cs typeface="Arial"/>
              </a:rPr>
              <a:t>разı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потреби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00"/>
              </a:lnSpc>
            </a:pPr>
            <a:r>
              <a:rPr sz="1400" b="1" spc="-10">
                <a:latin typeface="Tahoma"/>
                <a:cs typeface="Tahoma"/>
              </a:rPr>
              <a:t>(</a:t>
            </a:r>
            <a:r>
              <a:rPr sz="1400" i="1" spc="-10">
                <a:latin typeface="Arial"/>
                <a:cs typeface="Arial"/>
              </a:rPr>
              <a:t>спостереження</a:t>
            </a:r>
            <a:r>
              <a:rPr sz="1400" spc="-10">
                <a:latin typeface="Segoe UI Symbol"/>
                <a:cs typeface="Segoe UI Symbol"/>
              </a:rPr>
              <a:t>,</a:t>
            </a:r>
            <a:r>
              <a:rPr sz="1400" spc="-40">
                <a:latin typeface="Segoe UI Symbol"/>
                <a:cs typeface="Segoe UI Symbol"/>
              </a:rPr>
              <a:t> </a:t>
            </a:r>
            <a:r>
              <a:rPr sz="1400" i="1" spc="5">
                <a:latin typeface="Arial"/>
                <a:cs typeface="Arial"/>
              </a:rPr>
              <a:t>опитування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3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638" y="2956830"/>
            <a:ext cx="2345690" cy="10420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64795">
              <a:lnSpc>
                <a:spcPts val="1530"/>
              </a:lnSpc>
              <a:spcBef>
                <a:spcPts val="434"/>
              </a:spcBef>
            </a:pPr>
            <a:r>
              <a:rPr sz="1550" b="1" spc="-55">
                <a:solidFill>
                  <a:srgbClr val="F6F6F6"/>
                </a:solidFill>
                <a:latin typeface="Tahoma"/>
                <a:cs typeface="Tahoma"/>
              </a:rPr>
              <a:t>3.1.1.</a:t>
            </a:r>
            <a:r>
              <a:rPr sz="1550" b="1" spc="-2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550" b="1" spc="65">
                <a:solidFill>
                  <a:srgbClr val="F6F6F6"/>
                </a:solidFill>
                <a:latin typeface="Arial"/>
                <a:cs typeface="Arial"/>
              </a:rPr>
              <a:t>Педагогıчнı </a:t>
            </a:r>
            <a:r>
              <a:rPr sz="15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95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5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50">
                <a:solidFill>
                  <a:srgbClr val="F6F6F6"/>
                </a:solidFill>
                <a:latin typeface="Arial"/>
                <a:cs typeface="Arial"/>
              </a:rPr>
              <a:t>планують</a:t>
            </a:r>
            <a:endParaRPr sz="1550">
              <a:latin typeface="Arial"/>
              <a:cs typeface="Arial"/>
            </a:endParaRPr>
          </a:p>
          <a:p>
            <a:pPr marL="248920" marR="241300" algn="ctr">
              <a:lnSpc>
                <a:spcPts val="1530"/>
              </a:lnSpc>
              <a:spcBef>
                <a:spcPts val="5"/>
              </a:spcBef>
            </a:pPr>
            <a:r>
              <a:rPr sz="1550" b="1" spc="5">
                <a:solidFill>
                  <a:srgbClr val="F6F6F6"/>
                </a:solidFill>
                <a:latin typeface="Arial"/>
                <a:cs typeface="Arial"/>
              </a:rPr>
              <a:t>свою </a:t>
            </a:r>
            <a:r>
              <a:rPr sz="1550" b="1" spc="20">
                <a:solidFill>
                  <a:srgbClr val="F6F6F6"/>
                </a:solidFill>
                <a:latin typeface="Arial"/>
                <a:cs typeface="Arial"/>
              </a:rPr>
              <a:t>дıяльнıсть</a:t>
            </a:r>
            <a:r>
              <a:rPr sz="155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550" b="1" spc="2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550" b="1" spc="55">
                <a:solidFill>
                  <a:srgbClr val="F6F6F6"/>
                </a:solidFill>
                <a:latin typeface="Arial"/>
                <a:cs typeface="Arial"/>
              </a:rPr>
              <a:t>аналıзують </a:t>
            </a:r>
            <a:r>
              <a:rPr sz="1550" b="1" spc="35">
                <a:solidFill>
                  <a:srgbClr val="F6F6F6"/>
                </a:solidFill>
                <a:latin typeface="Arial"/>
                <a:cs typeface="Arial"/>
              </a:rPr>
              <a:t>її </a:t>
            </a:r>
            <a:r>
              <a:rPr sz="1550" b="1" spc="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550" b="1" spc="50">
                <a:solidFill>
                  <a:srgbClr val="F6F6F6"/>
                </a:solidFill>
                <a:latin typeface="Arial"/>
                <a:cs typeface="Arial"/>
              </a:rPr>
              <a:t>результативнıсть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931" y="99951"/>
            <a:ext cx="3523615" cy="14960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17804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00BE62"/>
                </a:solidFill>
                <a:latin typeface="Tahoma"/>
                <a:cs typeface="Tahoma"/>
              </a:rPr>
              <a:t>3.1.</a:t>
            </a:r>
            <a:r>
              <a:rPr sz="1400" b="1" spc="-20">
                <a:solidFill>
                  <a:srgbClr val="00BE62"/>
                </a:solidFill>
                <a:latin typeface="Tahoma"/>
                <a:cs typeface="Tahoma"/>
              </a:rPr>
              <a:t> </a:t>
            </a:r>
            <a:r>
              <a:rPr sz="1400" b="1" spc="-25">
                <a:solidFill>
                  <a:srgbClr val="00BE62"/>
                </a:solidFill>
                <a:latin typeface="Arial"/>
                <a:cs typeface="Arial"/>
              </a:rPr>
              <a:t>ЕФЕКТИВНІСТЬ</a:t>
            </a: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ПЛАНУВАННЯ 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00BE62"/>
                </a:solidFill>
                <a:latin typeface="Arial"/>
                <a:cs typeface="Arial"/>
              </a:rPr>
              <a:t>ПЕДАГОГІЧНИМИ </a:t>
            </a:r>
            <a:r>
              <a:rPr sz="1400" b="1" spc="45">
                <a:solidFill>
                  <a:srgbClr val="00BE62"/>
                </a:solidFill>
                <a:latin typeface="Arial"/>
                <a:cs typeface="Arial"/>
              </a:rPr>
              <a:t>ПРАЦІВНИКАМИ </a:t>
            </a:r>
            <a:r>
              <a:rPr sz="1400" b="1" spc="5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00BE62"/>
                </a:solidFill>
                <a:latin typeface="Arial"/>
                <a:cs typeface="Arial"/>
              </a:rPr>
              <a:t>СВОЄЇ 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ДІЯЛЬНОСТІ</a:t>
            </a:r>
            <a:r>
              <a:rPr sz="1400" b="1" spc="5">
                <a:solidFill>
                  <a:srgbClr val="00BE62"/>
                </a:solidFill>
                <a:latin typeface="Tahoma"/>
                <a:cs typeface="Tahoma"/>
              </a:rPr>
              <a:t>, 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ВИКОРИСТАННЯ 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5">
                <a:solidFill>
                  <a:srgbClr val="00BE62"/>
                </a:solidFill>
                <a:latin typeface="Arial"/>
                <a:cs typeface="Arial"/>
              </a:rPr>
              <a:t>СУЧАСНИХ </a:t>
            </a:r>
            <a:r>
              <a:rPr sz="1400" b="1" spc="15">
                <a:solidFill>
                  <a:srgbClr val="00BE62"/>
                </a:solidFill>
                <a:latin typeface="Arial"/>
                <a:cs typeface="Arial"/>
              </a:rPr>
              <a:t>ОСВІТНІХ </a:t>
            </a:r>
            <a:r>
              <a:rPr sz="1400" b="1" spc="50">
                <a:solidFill>
                  <a:srgbClr val="00BE62"/>
                </a:solidFill>
                <a:latin typeface="Arial"/>
                <a:cs typeface="Arial"/>
              </a:rPr>
              <a:t>ПІДХОДІВ </a:t>
            </a:r>
            <a:r>
              <a:rPr sz="1400" b="1" spc="45">
                <a:solidFill>
                  <a:srgbClr val="00BE62"/>
                </a:solidFill>
                <a:latin typeface="Arial"/>
                <a:cs typeface="Arial"/>
              </a:rPr>
              <a:t>ДО </a:t>
            </a:r>
            <a:r>
              <a:rPr sz="1400" b="1" spc="5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00BE62"/>
                </a:solidFill>
                <a:latin typeface="Arial"/>
                <a:cs typeface="Arial"/>
              </a:rPr>
              <a:t>ОРГАНІЗАЦІЇ</a:t>
            </a: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00BE62"/>
                </a:solidFill>
                <a:latin typeface="Arial"/>
                <a:cs typeface="Arial"/>
              </a:rPr>
              <a:t>ОСВІТНЬОГО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BE62"/>
                </a:solidFill>
                <a:latin typeface="Arial"/>
                <a:cs typeface="Arial"/>
              </a:rPr>
              <a:t>ПРОЦЕСУ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30">
                <a:solidFill>
                  <a:srgbClr val="00BE62"/>
                </a:solidFill>
                <a:latin typeface="Arial"/>
                <a:cs typeface="Arial"/>
              </a:rPr>
              <a:t>З</a:t>
            </a:r>
            <a:endParaRPr sz="1400">
              <a:latin typeface="Arial"/>
              <a:cs typeface="Arial"/>
            </a:endParaRPr>
          </a:p>
          <a:p>
            <a:pPr marL="528955" marR="140970" indent="-381000">
              <a:lnSpc>
                <a:spcPts val="1650"/>
              </a:lnSpc>
            </a:pP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МЕТОЮ 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ФОРМУВАННЯ </a:t>
            </a:r>
            <a:r>
              <a:rPr sz="1400" b="1" spc="35">
                <a:solidFill>
                  <a:srgbClr val="00BE62"/>
                </a:solidFill>
                <a:latin typeface="Arial"/>
                <a:cs typeface="Arial"/>
              </a:rPr>
              <a:t>КЛЮЧОВИХ </a:t>
            </a:r>
            <a:r>
              <a:rPr sz="1400" b="1" spc="-37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00BE62"/>
                </a:solidFill>
                <a:latin typeface="Arial"/>
                <a:cs typeface="Arial"/>
              </a:rPr>
              <a:t>КОМПЕТЕНТНОСТЕЙ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00BE62"/>
                </a:solidFill>
                <a:latin typeface="Arial"/>
                <a:cs typeface="Arial"/>
              </a:rPr>
              <a:t>УЧНІВ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9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3182393"/>
            <a:ext cx="3949700" cy="2207260"/>
            <a:chOff x="5561862" y="3182393"/>
            <a:chExt cx="3949700" cy="2207260"/>
          </a:xfrm>
        </p:grpSpPr>
        <p:sp>
          <p:nvSpPr>
            <p:cNvPr id="5" name="object 5"/>
            <p:cNvSpPr/>
            <p:nvPr/>
          </p:nvSpPr>
          <p:spPr>
            <a:xfrm>
              <a:off x="5799989" y="3273344"/>
              <a:ext cx="3711575" cy="2116455"/>
            </a:xfrm>
            <a:custGeom>
              <a:avLst/>
              <a:gdLst/>
              <a:ahLst/>
              <a:cxnLst/>
              <a:rect l="l" t="t" r="r" b="b"/>
              <a:pathLst>
                <a:path w="3711575" h="2116454">
                  <a:moveTo>
                    <a:pt x="3580497" y="2116120"/>
                  </a:moveTo>
                  <a:lnTo>
                    <a:pt x="130818" y="2116120"/>
                  </a:lnTo>
                  <a:lnTo>
                    <a:pt x="79968" y="2105816"/>
                  </a:lnTo>
                  <a:lnTo>
                    <a:pt x="38377" y="2077742"/>
                  </a:lnTo>
                  <a:lnTo>
                    <a:pt x="10303" y="2036151"/>
                  </a:lnTo>
                  <a:lnTo>
                    <a:pt x="0" y="1985301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7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4" y="129230"/>
                  </a:lnTo>
                  <a:lnTo>
                    <a:pt x="3710994" y="1986889"/>
                  </a:lnTo>
                  <a:lnTo>
                    <a:pt x="3701013" y="2036151"/>
                  </a:lnTo>
                  <a:lnTo>
                    <a:pt x="3672938" y="2077742"/>
                  </a:lnTo>
                  <a:lnTo>
                    <a:pt x="3631348" y="2105816"/>
                  </a:lnTo>
                  <a:lnTo>
                    <a:pt x="3580497" y="2116120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3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68211" y="3366610"/>
            <a:ext cx="2640330" cy="17818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1975" marR="5080" indent="-54991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3.1.2.1. </a:t>
            </a:r>
            <a:r>
              <a:rPr sz="1400" b="1" spc="55">
                <a:latin typeface="Arial"/>
                <a:cs typeface="Arial"/>
              </a:rPr>
              <a:t>Частка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якı</a:t>
            </a:r>
            <a:endParaRPr sz="1400">
              <a:latin typeface="Arial"/>
              <a:cs typeface="Arial"/>
            </a:endParaRPr>
          </a:p>
          <a:p>
            <a:pPr marL="108585" marR="100965" indent="-635" algn="ctr">
              <a:lnSpc>
                <a:spcPts val="1350"/>
              </a:lnSpc>
            </a:pPr>
            <a:r>
              <a:rPr sz="1400" b="1" spc="45">
                <a:latin typeface="Arial"/>
                <a:cs typeface="Arial"/>
              </a:rPr>
              <a:t>використовують </a:t>
            </a:r>
            <a:r>
              <a:rPr sz="1400" b="1" spc="25">
                <a:latin typeface="Arial"/>
                <a:cs typeface="Arial"/>
              </a:rPr>
              <a:t>освıтнı </a:t>
            </a:r>
            <a:r>
              <a:rPr sz="1400" b="1" spc="30">
                <a:latin typeface="Arial"/>
                <a:cs typeface="Arial"/>
              </a:rPr>
              <a:t> технологıї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Arial"/>
                <a:cs typeface="Arial"/>
              </a:rPr>
              <a:t>спрямованı </a:t>
            </a:r>
            <a:r>
              <a:rPr sz="1400" b="1" spc="70">
                <a:latin typeface="Arial"/>
                <a:cs typeface="Arial"/>
              </a:rPr>
              <a:t>на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оволодıння </a:t>
            </a:r>
            <a:r>
              <a:rPr sz="1400" b="1" spc="80">
                <a:latin typeface="Arial"/>
                <a:cs typeface="Arial"/>
              </a:rPr>
              <a:t>учнями </a:t>
            </a:r>
            <a:r>
              <a:rPr sz="1400" b="1" spc="8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ключовими </a:t>
            </a:r>
            <a:r>
              <a:rPr sz="1400" b="1" spc="8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компетентностями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8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умıннями</a:t>
            </a:r>
            <a:r>
              <a:rPr sz="1400" b="1" spc="60">
                <a:latin typeface="Tahoma"/>
                <a:cs typeface="Tahoma"/>
              </a:rPr>
              <a:t>,</a:t>
            </a:r>
            <a:r>
              <a:rPr sz="1400" b="1" spc="-30">
                <a:latin typeface="Tahoma"/>
                <a:cs typeface="Tahoma"/>
              </a:rPr>
              <a:t> </a:t>
            </a:r>
            <a:r>
              <a:rPr sz="1400" b="1" spc="60">
                <a:latin typeface="Arial"/>
                <a:cs typeface="Arial"/>
              </a:rPr>
              <a:t>спıльними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для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>
                <a:latin typeface="Arial"/>
                <a:cs typeface="Arial"/>
              </a:rPr>
              <a:t>всıх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компетентностей </a:t>
            </a:r>
            <a:r>
              <a:rPr sz="1400" b="1" spc="70">
                <a:latin typeface="Arial"/>
                <a:cs typeface="Arial"/>
              </a:rPr>
              <a:t> </a:t>
            </a:r>
            <a:r>
              <a:rPr sz="1400" b="1" spc="-10">
                <a:latin typeface="Tahoma"/>
                <a:cs typeface="Tahoma"/>
              </a:rPr>
              <a:t>(</a:t>
            </a:r>
            <a:r>
              <a:rPr sz="1400" i="1" spc="-10">
                <a:latin typeface="Arial"/>
                <a:cs typeface="Arial"/>
              </a:rPr>
              <a:t>спостереження</a:t>
            </a:r>
            <a:r>
              <a:rPr sz="1400" b="1" spc="-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3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5201" y="2642016"/>
            <a:ext cx="1702435" cy="4311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71780" marR="5080" indent="-259715">
              <a:lnSpc>
                <a:spcPts val="1430"/>
              </a:lnSpc>
              <a:spcBef>
                <a:spcPts val="415"/>
              </a:spcBef>
            </a:pPr>
            <a:r>
              <a:rPr sz="1450" spc="-55"/>
              <a:t>3</a:t>
            </a:r>
            <a:r>
              <a:rPr sz="1450" spc="-50"/>
              <a:t>.</a:t>
            </a:r>
            <a:r>
              <a:rPr sz="1450" spc="-55"/>
              <a:t>1</a:t>
            </a:r>
            <a:r>
              <a:rPr sz="1450" spc="-50"/>
              <a:t>.2.</a:t>
            </a:r>
            <a:r>
              <a:rPr sz="1450" spc="-5"/>
              <a:t> </a:t>
            </a:r>
            <a:r>
              <a:rPr sz="1450" spc="40">
                <a:latin typeface="Arial"/>
                <a:cs typeface="Arial"/>
              </a:rPr>
              <a:t>П</a:t>
            </a:r>
            <a:r>
              <a:rPr sz="1450" spc="50">
                <a:latin typeface="Arial"/>
                <a:cs typeface="Arial"/>
              </a:rPr>
              <a:t>е</a:t>
            </a:r>
            <a:r>
              <a:rPr sz="1450" spc="45">
                <a:latin typeface="Arial"/>
                <a:cs typeface="Arial"/>
              </a:rPr>
              <a:t>д</a:t>
            </a:r>
            <a:r>
              <a:rPr sz="1450" spc="70">
                <a:latin typeface="Arial"/>
                <a:cs typeface="Arial"/>
              </a:rPr>
              <a:t>а</a:t>
            </a:r>
            <a:r>
              <a:rPr sz="1450" spc="90">
                <a:latin typeface="Arial"/>
                <a:cs typeface="Arial"/>
              </a:rPr>
              <a:t>г</a:t>
            </a:r>
            <a:r>
              <a:rPr sz="1450" spc="10">
                <a:latin typeface="Arial"/>
                <a:cs typeface="Arial"/>
              </a:rPr>
              <a:t>о</a:t>
            </a:r>
            <a:r>
              <a:rPr sz="1450" spc="90">
                <a:latin typeface="Arial"/>
                <a:cs typeface="Arial"/>
              </a:rPr>
              <a:t>г</a:t>
            </a:r>
            <a:r>
              <a:rPr sz="1450" spc="35">
                <a:latin typeface="Arial"/>
                <a:cs typeface="Arial"/>
              </a:rPr>
              <a:t>ı</a:t>
            </a:r>
            <a:r>
              <a:rPr sz="1450" spc="110">
                <a:latin typeface="Arial"/>
                <a:cs typeface="Arial"/>
              </a:rPr>
              <a:t>ч</a:t>
            </a:r>
            <a:r>
              <a:rPr sz="1450" spc="85">
                <a:latin typeface="Arial"/>
                <a:cs typeface="Arial"/>
              </a:rPr>
              <a:t>н</a:t>
            </a:r>
            <a:r>
              <a:rPr sz="1450" spc="40">
                <a:latin typeface="Arial"/>
                <a:cs typeface="Arial"/>
              </a:rPr>
              <a:t>ı  </a:t>
            </a:r>
            <a:r>
              <a:rPr sz="1450" spc="90">
                <a:latin typeface="Arial"/>
                <a:cs typeface="Arial"/>
              </a:rPr>
              <a:t>працıвники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173" y="3006492"/>
            <a:ext cx="2250440" cy="15240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ts val="1430"/>
              </a:lnSpc>
              <a:spcBef>
                <a:spcPts val="415"/>
              </a:spcBef>
            </a:pP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застосовують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освıтнı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технологıї</a:t>
            </a:r>
            <a:r>
              <a:rPr sz="1450" b="1" spc="3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спрямованı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на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формування</a:t>
            </a:r>
            <a:endParaRPr sz="1450">
              <a:latin typeface="Arial"/>
              <a:cs typeface="Arial"/>
            </a:endParaRPr>
          </a:p>
          <a:p>
            <a:pPr marL="628650" marR="621030" algn="ctr">
              <a:lnSpc>
                <a:spcPts val="1430"/>
              </a:lnSpc>
              <a:spcBef>
                <a:spcPts val="15"/>
              </a:spcBef>
            </a:pP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учнıв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70">
                <a:solidFill>
                  <a:srgbClr val="F6F6F6"/>
                </a:solidFill>
                <a:latin typeface="Arial"/>
                <a:cs typeface="Arial"/>
              </a:rPr>
              <a:t>к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л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ю</a:t>
            </a:r>
            <a:r>
              <a:rPr sz="1450" b="1" spc="110">
                <a:solidFill>
                  <a:srgbClr val="F6F6F6"/>
                </a:solidFill>
                <a:latin typeface="Arial"/>
                <a:cs typeface="Arial"/>
              </a:rPr>
              <a:t>ч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50" b="1" spc="2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450" b="1" spc="155">
                <a:solidFill>
                  <a:srgbClr val="F6F6F6"/>
                </a:solidFill>
                <a:latin typeface="Arial"/>
                <a:cs typeface="Arial"/>
              </a:rPr>
              <a:t>и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х</a:t>
            </a:r>
            <a:endParaRPr sz="1450">
              <a:latin typeface="Arial"/>
              <a:cs typeface="Arial"/>
            </a:endParaRPr>
          </a:p>
          <a:p>
            <a:pPr marL="41910" marR="34290" indent="-635" algn="ctr">
              <a:lnSpc>
                <a:spcPts val="1430"/>
              </a:lnSpc>
              <a:spcBef>
                <a:spcPts val="10"/>
              </a:spcBef>
            </a:pP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компетентностей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умıнь</a:t>
            </a:r>
            <a:r>
              <a:rPr sz="1450" b="1" spc="4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спıльних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для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всıх</a:t>
            </a:r>
            <a:r>
              <a:rPr sz="1450" b="1" spc="-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компетентностей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61862" y="3182391"/>
            <a:ext cx="3949700" cy="2476500"/>
            <a:chOff x="5561862" y="3182391"/>
            <a:chExt cx="3949700" cy="2476500"/>
          </a:xfrm>
        </p:grpSpPr>
        <p:sp>
          <p:nvSpPr>
            <p:cNvPr id="4" name="object 4"/>
            <p:cNvSpPr/>
            <p:nvPr/>
          </p:nvSpPr>
          <p:spPr>
            <a:xfrm>
              <a:off x="5799989" y="3273343"/>
              <a:ext cx="3711575" cy="2385060"/>
            </a:xfrm>
            <a:custGeom>
              <a:avLst/>
              <a:gdLst/>
              <a:ahLst/>
              <a:cxnLst/>
              <a:rect l="l" t="t" r="r" b="b"/>
              <a:pathLst>
                <a:path w="3711575" h="2385060">
                  <a:moveTo>
                    <a:pt x="3580497" y="2384982"/>
                  </a:moveTo>
                  <a:lnTo>
                    <a:pt x="130818" y="2384982"/>
                  </a:lnTo>
                  <a:lnTo>
                    <a:pt x="79968" y="2374678"/>
                  </a:lnTo>
                  <a:lnTo>
                    <a:pt x="38377" y="2346604"/>
                  </a:lnTo>
                  <a:lnTo>
                    <a:pt x="10303" y="2305014"/>
                  </a:lnTo>
                  <a:lnTo>
                    <a:pt x="0" y="2254163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7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4" y="129230"/>
                  </a:lnTo>
                  <a:lnTo>
                    <a:pt x="3710994" y="2255751"/>
                  </a:lnTo>
                  <a:lnTo>
                    <a:pt x="3701013" y="2305014"/>
                  </a:lnTo>
                  <a:lnTo>
                    <a:pt x="3672938" y="2346604"/>
                  </a:lnTo>
                  <a:lnTo>
                    <a:pt x="3631348" y="2374678"/>
                  </a:lnTo>
                  <a:lnTo>
                    <a:pt x="3580497" y="2384982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95583" y="3366609"/>
            <a:ext cx="2785745" cy="22961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" marR="36195" indent="46863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3.1.3.1.</a:t>
            </a:r>
            <a:r>
              <a:rPr sz="1400" b="1" spc="-10">
                <a:latin typeface="Tahoma"/>
                <a:cs typeface="Tahoma"/>
              </a:rPr>
              <a:t> </a:t>
            </a:r>
            <a:r>
              <a:rPr sz="1400" b="1" spc="50">
                <a:latin typeface="Arial"/>
                <a:cs typeface="Arial"/>
              </a:rPr>
              <a:t>Педагогıчнı 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працıвники </a:t>
            </a:r>
            <a:r>
              <a:rPr sz="1400" b="1" spc="25">
                <a:latin typeface="Arial"/>
                <a:cs typeface="Arial"/>
              </a:rPr>
              <a:t>беруть </a:t>
            </a:r>
            <a:r>
              <a:rPr sz="1400" b="1" spc="30">
                <a:latin typeface="Arial"/>
                <a:cs typeface="Arial"/>
              </a:rPr>
              <a:t>участь </a:t>
            </a:r>
            <a:r>
              <a:rPr sz="1400" b="1" spc="15">
                <a:latin typeface="Arial"/>
                <a:cs typeface="Arial"/>
              </a:rPr>
              <a:t>у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розробленнı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ıндивıдуальних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</a:pPr>
            <a:r>
              <a:rPr sz="1400" b="1" spc="25">
                <a:latin typeface="Arial"/>
                <a:cs typeface="Arial"/>
              </a:rPr>
              <a:t>освıтнıх </a:t>
            </a:r>
            <a:r>
              <a:rPr sz="1400" b="1" spc="55">
                <a:latin typeface="Arial"/>
                <a:cs typeface="Arial"/>
              </a:rPr>
              <a:t>траєкторıй 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30">
                <a:latin typeface="Tahoma"/>
                <a:cs typeface="Tahoma"/>
              </a:rPr>
              <a:t>(</a:t>
            </a:r>
            <a:r>
              <a:rPr sz="1400" b="1" spc="30">
                <a:latin typeface="Arial"/>
                <a:cs typeface="Arial"/>
              </a:rPr>
              <a:t>складають </a:t>
            </a:r>
            <a:r>
              <a:rPr sz="1400" b="1" spc="40">
                <a:latin typeface="Arial"/>
                <a:cs typeface="Arial"/>
              </a:rPr>
              <a:t>завдання</a:t>
            </a:r>
            <a:r>
              <a:rPr sz="1400" b="1" spc="40">
                <a:latin typeface="Tahoma"/>
                <a:cs typeface="Tahoma"/>
              </a:rPr>
              <a:t>, </a:t>
            </a:r>
            <a:r>
              <a:rPr sz="1400" b="1" spc="45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перевıряють</a:t>
            </a:r>
            <a:r>
              <a:rPr sz="1400" b="1" spc="8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роботи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Tahoma"/>
                <a:cs typeface="Tahoma"/>
              </a:rPr>
              <a:t> </a:t>
            </a:r>
            <a:r>
              <a:rPr sz="1400" b="1" spc="45">
                <a:latin typeface="Arial"/>
                <a:cs typeface="Arial"/>
              </a:rPr>
              <a:t>надають </a:t>
            </a:r>
            <a:r>
              <a:rPr sz="1400" b="1" spc="30">
                <a:latin typeface="Arial"/>
                <a:cs typeface="Arial"/>
              </a:rPr>
              <a:t>консультацıї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Tahoma"/>
                <a:cs typeface="Tahoma"/>
              </a:rPr>
              <a:t> </a:t>
            </a:r>
            <a:r>
              <a:rPr sz="1400" b="1" spc="25">
                <a:latin typeface="Arial"/>
                <a:cs typeface="Arial"/>
              </a:rPr>
              <a:t>проводять </a:t>
            </a:r>
            <a:r>
              <a:rPr sz="1400" b="1" spc="45">
                <a:latin typeface="Arial"/>
                <a:cs typeface="Arial"/>
              </a:rPr>
              <a:t>оцıнювання </a:t>
            </a:r>
            <a:r>
              <a:rPr sz="1400" b="1" spc="50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навчальних </a:t>
            </a:r>
            <a:r>
              <a:rPr sz="1400" b="1" spc="25">
                <a:latin typeface="Arial"/>
                <a:cs typeface="Arial"/>
              </a:rPr>
              <a:t>досягнень </a:t>
            </a:r>
            <a:r>
              <a:rPr sz="1400" b="1" spc="40">
                <a:latin typeface="Arial"/>
                <a:cs typeface="Arial"/>
              </a:rPr>
              <a:t>тощо</a:t>
            </a:r>
            <a:r>
              <a:rPr sz="1400" b="1" spc="40">
                <a:latin typeface="Tahoma"/>
                <a:cs typeface="Tahoma"/>
              </a:rPr>
              <a:t>)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45">
                <a:latin typeface="Arial"/>
                <a:cs typeface="Arial"/>
              </a:rPr>
              <a:t>вıдстежують </a:t>
            </a:r>
            <a:r>
              <a:rPr sz="1400" b="1" spc="25">
                <a:latin typeface="Arial"/>
                <a:cs typeface="Arial"/>
              </a:rPr>
              <a:t>їх 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результативнıсть 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10">
                <a:latin typeface="Tahoma"/>
                <a:cs typeface="Tahoma"/>
              </a:rPr>
              <a:t>(</a:t>
            </a:r>
            <a:r>
              <a:rPr sz="1400" i="1" spc="10">
                <a:latin typeface="Arial"/>
                <a:cs typeface="Arial"/>
              </a:rPr>
              <a:t>опитування</a:t>
            </a:r>
            <a:r>
              <a:rPr sz="1400" b="1" i="1" spc="10">
                <a:latin typeface="Sitka Heading"/>
                <a:cs typeface="Sitka Heading"/>
              </a:rPr>
              <a:t>,</a:t>
            </a:r>
            <a:r>
              <a:rPr sz="1400" b="1" i="1" spc="50">
                <a:latin typeface="Sitka Heading"/>
                <a:cs typeface="Sitka Heading"/>
              </a:rPr>
              <a:t> </a:t>
            </a:r>
            <a:r>
              <a:rPr sz="1400" i="1" spc="20">
                <a:latin typeface="Arial"/>
                <a:cs typeface="Arial"/>
              </a:rPr>
              <a:t>вивчення </a:t>
            </a:r>
            <a:r>
              <a:rPr sz="1400" i="1" spc="2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документацıї</a:t>
            </a:r>
            <a:r>
              <a:rPr sz="1400" b="1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1459" y="3263938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1715" y="2915372"/>
            <a:ext cx="2338070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29870" marR="222250" indent="100330">
              <a:lnSpc>
                <a:spcPts val="1430"/>
              </a:lnSpc>
              <a:spcBef>
                <a:spcPts val="415"/>
              </a:spcBef>
            </a:pPr>
            <a:r>
              <a:rPr sz="1450" spc="-50"/>
              <a:t>3.1.3.</a:t>
            </a:r>
            <a:r>
              <a:rPr sz="1450" spc="-30"/>
              <a:t> </a:t>
            </a:r>
            <a:r>
              <a:rPr sz="1450" spc="60">
                <a:latin typeface="Arial"/>
                <a:cs typeface="Arial"/>
              </a:rPr>
              <a:t>Педагогıчнı </a:t>
            </a:r>
            <a:r>
              <a:rPr sz="1450" spc="65">
                <a:latin typeface="Arial"/>
                <a:cs typeface="Arial"/>
              </a:rPr>
              <a:t> </a:t>
            </a:r>
            <a:r>
              <a:rPr sz="1450" spc="90">
                <a:latin typeface="Arial"/>
                <a:cs typeface="Arial"/>
              </a:rPr>
              <a:t>працıвники</a:t>
            </a:r>
            <a:r>
              <a:rPr sz="1450" spc="-30">
                <a:latin typeface="Arial"/>
                <a:cs typeface="Arial"/>
              </a:rPr>
              <a:t> </a:t>
            </a:r>
            <a:r>
              <a:rPr sz="1450" spc="35">
                <a:latin typeface="Arial"/>
                <a:cs typeface="Arial"/>
              </a:rPr>
              <a:t>беруть</a:t>
            </a:r>
            <a:endParaRPr sz="1450">
              <a:latin typeface="Arial"/>
              <a:cs typeface="Arial"/>
            </a:endParaRPr>
          </a:p>
          <a:p>
            <a:pPr marL="12700" marR="5080" algn="ctr">
              <a:lnSpc>
                <a:spcPts val="1430"/>
              </a:lnSpc>
              <a:spcBef>
                <a:spcPts val="10"/>
              </a:spcBef>
            </a:pPr>
            <a:r>
              <a:rPr sz="1450" spc="40">
                <a:latin typeface="Arial"/>
                <a:cs typeface="Arial"/>
              </a:rPr>
              <a:t>участь</a:t>
            </a:r>
            <a:r>
              <a:rPr sz="1450" spc="-10">
                <a:latin typeface="Arial"/>
                <a:cs typeface="Arial"/>
              </a:rPr>
              <a:t> </a:t>
            </a:r>
            <a:r>
              <a:rPr sz="1450" spc="25">
                <a:latin typeface="Arial"/>
                <a:cs typeface="Arial"/>
              </a:rPr>
              <a:t>у</a:t>
            </a:r>
            <a:r>
              <a:rPr sz="1450" spc="-5">
                <a:latin typeface="Arial"/>
                <a:cs typeface="Arial"/>
              </a:rPr>
              <a:t> </a:t>
            </a:r>
            <a:r>
              <a:rPr sz="1450" spc="45">
                <a:latin typeface="Arial"/>
                <a:cs typeface="Arial"/>
              </a:rPr>
              <a:t>формуваннı</a:t>
            </a:r>
            <a:r>
              <a:rPr sz="1450" spc="-5">
                <a:latin typeface="Arial"/>
                <a:cs typeface="Arial"/>
              </a:rPr>
              <a:t> </a:t>
            </a:r>
            <a:r>
              <a:rPr sz="1450" spc="85">
                <a:latin typeface="Arial"/>
                <a:cs typeface="Arial"/>
              </a:rPr>
              <a:t>та </a:t>
            </a:r>
            <a:r>
              <a:rPr sz="1450" spc="-385">
                <a:latin typeface="Arial"/>
                <a:cs typeface="Arial"/>
              </a:rPr>
              <a:t> </a:t>
            </a:r>
            <a:r>
              <a:rPr sz="1450" spc="55">
                <a:latin typeface="Arial"/>
                <a:cs typeface="Arial"/>
              </a:rPr>
              <a:t>реалıзацıї </a:t>
            </a:r>
            <a:r>
              <a:rPr sz="1450" spc="60">
                <a:latin typeface="Arial"/>
                <a:cs typeface="Arial"/>
              </a:rPr>
              <a:t> </a:t>
            </a:r>
            <a:r>
              <a:rPr sz="1450" spc="55">
                <a:latin typeface="Arial"/>
                <a:cs typeface="Arial"/>
              </a:rPr>
              <a:t>ıндивıдуальних </a:t>
            </a:r>
            <a:r>
              <a:rPr sz="1450" spc="60">
                <a:latin typeface="Arial"/>
                <a:cs typeface="Arial"/>
              </a:rPr>
              <a:t> </a:t>
            </a:r>
            <a:r>
              <a:rPr sz="1450" spc="30">
                <a:latin typeface="Arial"/>
                <a:cs typeface="Arial"/>
              </a:rPr>
              <a:t>освıтнıх </a:t>
            </a:r>
            <a:r>
              <a:rPr sz="1450" spc="65">
                <a:latin typeface="Arial"/>
                <a:cs typeface="Arial"/>
              </a:rPr>
              <a:t>траєкторıй </a:t>
            </a:r>
            <a:r>
              <a:rPr sz="1450" spc="25">
                <a:latin typeface="Arial"/>
                <a:cs typeface="Arial"/>
              </a:rPr>
              <a:t>для </a:t>
            </a:r>
            <a:r>
              <a:rPr sz="1450" spc="-390">
                <a:latin typeface="Arial"/>
                <a:cs typeface="Arial"/>
              </a:rPr>
              <a:t> </a:t>
            </a:r>
            <a:r>
              <a:rPr sz="1450" spc="55">
                <a:latin typeface="Arial"/>
                <a:cs typeface="Arial"/>
              </a:rPr>
              <a:t>учнıв</a:t>
            </a:r>
            <a:r>
              <a:rPr sz="1450" spc="10">
                <a:latin typeface="Arial"/>
                <a:cs typeface="Arial"/>
              </a:rPr>
              <a:t> </a:t>
            </a:r>
            <a:r>
              <a:rPr sz="1450" spc="30"/>
              <a:t>(</a:t>
            </a:r>
            <a:r>
              <a:rPr sz="1450" spc="30">
                <a:latin typeface="Arial"/>
                <a:cs typeface="Arial"/>
              </a:rPr>
              <a:t>за</a:t>
            </a:r>
            <a:r>
              <a:rPr sz="1450" spc="15">
                <a:latin typeface="Arial"/>
                <a:cs typeface="Arial"/>
              </a:rPr>
              <a:t> </a:t>
            </a:r>
            <a:r>
              <a:rPr sz="1450" spc="45">
                <a:latin typeface="Arial"/>
                <a:cs typeface="Arial"/>
              </a:rPr>
              <a:t>потреби</a:t>
            </a:r>
            <a:r>
              <a:rPr sz="1450" spc="45"/>
              <a:t>)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8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3182392"/>
            <a:ext cx="3949700" cy="2476500"/>
            <a:chOff x="5561862" y="3182392"/>
            <a:chExt cx="3949700" cy="2476500"/>
          </a:xfrm>
        </p:grpSpPr>
        <p:sp>
          <p:nvSpPr>
            <p:cNvPr id="5" name="object 5"/>
            <p:cNvSpPr/>
            <p:nvPr/>
          </p:nvSpPr>
          <p:spPr>
            <a:xfrm>
              <a:off x="5799989" y="3273343"/>
              <a:ext cx="3711575" cy="2385060"/>
            </a:xfrm>
            <a:custGeom>
              <a:avLst/>
              <a:gdLst/>
              <a:ahLst/>
              <a:cxnLst/>
              <a:rect l="l" t="t" r="r" b="b"/>
              <a:pathLst>
                <a:path w="3711575" h="2385060">
                  <a:moveTo>
                    <a:pt x="3580497" y="2384982"/>
                  </a:moveTo>
                  <a:lnTo>
                    <a:pt x="130818" y="2384982"/>
                  </a:lnTo>
                  <a:lnTo>
                    <a:pt x="79968" y="2374678"/>
                  </a:lnTo>
                  <a:lnTo>
                    <a:pt x="38377" y="2346604"/>
                  </a:lnTo>
                  <a:lnTo>
                    <a:pt x="10303" y="2305014"/>
                  </a:lnTo>
                  <a:lnTo>
                    <a:pt x="0" y="2254163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4" y="129230"/>
                  </a:lnTo>
                  <a:lnTo>
                    <a:pt x="3710994" y="2255751"/>
                  </a:lnTo>
                  <a:lnTo>
                    <a:pt x="3701013" y="2305014"/>
                  </a:lnTo>
                  <a:lnTo>
                    <a:pt x="3672938" y="2346604"/>
                  </a:lnTo>
                  <a:lnTo>
                    <a:pt x="3631348" y="2374678"/>
                  </a:lnTo>
                  <a:lnTo>
                    <a:pt x="3580497" y="2384982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2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4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4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91267" y="3366609"/>
            <a:ext cx="2794000" cy="17818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7683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3.1.4.1.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55">
                <a:latin typeface="Arial"/>
                <a:cs typeface="Arial"/>
              </a:rPr>
              <a:t>Частка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 </a:t>
            </a:r>
            <a:r>
              <a:rPr sz="1400" b="1" spc="65">
                <a:latin typeface="Arial"/>
                <a:cs typeface="Arial"/>
              </a:rPr>
              <a:t>якı </a:t>
            </a:r>
            <a:r>
              <a:rPr sz="1400" b="1" spc="20">
                <a:latin typeface="Arial"/>
                <a:cs typeface="Arial"/>
              </a:rPr>
              <a:t>створюють 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45">
                <a:latin typeface="Arial"/>
                <a:cs typeface="Arial"/>
              </a:rPr>
              <a:t>використовують </a:t>
            </a:r>
            <a:r>
              <a:rPr sz="1400" b="1" spc="20">
                <a:latin typeface="Arial"/>
                <a:cs typeface="Arial"/>
              </a:rPr>
              <a:t>власнı </a:t>
            </a:r>
            <a:r>
              <a:rPr sz="1400" b="1" spc="25">
                <a:latin typeface="Arial"/>
                <a:cs typeface="Arial"/>
              </a:rPr>
              <a:t> освıтнı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5">
                <a:latin typeface="Arial"/>
                <a:cs typeface="Arial"/>
              </a:rPr>
              <a:t>ресурси</a:t>
            </a:r>
            <a:r>
              <a:rPr sz="1400" b="1" spc="5">
                <a:latin typeface="Tahoma"/>
                <a:cs typeface="Tahoma"/>
              </a:rPr>
              <a:t>,</a:t>
            </a:r>
            <a:r>
              <a:rPr sz="1400" b="1" spc="-10">
                <a:latin typeface="Tahoma"/>
                <a:cs typeface="Tahoma"/>
              </a:rPr>
              <a:t> </a:t>
            </a:r>
            <a:r>
              <a:rPr sz="1400" b="1" spc="20">
                <a:latin typeface="Arial"/>
                <a:cs typeface="Arial"/>
              </a:rPr>
              <a:t>розробляють</a:t>
            </a:r>
            <a:endParaRPr sz="1400">
              <a:latin typeface="Arial"/>
              <a:cs typeface="Arial"/>
            </a:endParaRPr>
          </a:p>
          <a:p>
            <a:pPr marL="208279" marR="200660" indent="-635" algn="ctr">
              <a:lnSpc>
                <a:spcPts val="1350"/>
              </a:lnSpc>
            </a:pPr>
            <a:r>
              <a:rPr sz="1400" b="1" spc="85">
                <a:latin typeface="Arial"/>
                <a:cs typeface="Arial"/>
              </a:rPr>
              <a:t>дидактичнı </a:t>
            </a:r>
            <a:r>
              <a:rPr sz="1400" b="1" spc="55">
                <a:latin typeface="Arial"/>
                <a:cs typeface="Arial"/>
              </a:rPr>
              <a:t>матерıали</a:t>
            </a:r>
            <a:r>
              <a:rPr sz="1400" b="1" spc="55">
                <a:latin typeface="Tahoma"/>
                <a:cs typeface="Tahoma"/>
              </a:rPr>
              <a:t>, </a:t>
            </a:r>
            <a:r>
              <a:rPr sz="1400" b="1" spc="60">
                <a:latin typeface="Tahoma"/>
                <a:cs typeface="Tahoma"/>
              </a:rPr>
              <a:t> </a:t>
            </a:r>
            <a:r>
              <a:rPr sz="1400" b="1" spc="60">
                <a:latin typeface="Arial"/>
                <a:cs typeface="Arial"/>
              </a:rPr>
              <a:t>мають </a:t>
            </a:r>
            <a:r>
              <a:rPr sz="1400" b="1" spc="50">
                <a:latin typeface="Arial"/>
                <a:cs typeface="Arial"/>
              </a:rPr>
              <a:t>публıкацıї 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професıйної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105">
                <a:latin typeface="Arial"/>
                <a:cs typeface="Arial"/>
              </a:rPr>
              <a:t>тематики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оприлюдненı </a:t>
            </a:r>
            <a:r>
              <a:rPr sz="1400" b="1" spc="70">
                <a:latin typeface="Arial"/>
                <a:cs typeface="Arial"/>
              </a:rPr>
              <a:t>методичнı </a:t>
            </a:r>
            <a:r>
              <a:rPr sz="1400" b="1" spc="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розробки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10">
                <a:latin typeface="Tahoma"/>
                <a:cs typeface="Tahoma"/>
              </a:rPr>
              <a:t>(</a:t>
            </a:r>
            <a:r>
              <a:rPr sz="1400" i="1" spc="10">
                <a:latin typeface="Arial"/>
                <a:cs typeface="Arial"/>
              </a:rPr>
              <a:t>опитування</a:t>
            </a:r>
            <a:r>
              <a:rPr sz="1400" b="1" i="1" spc="10">
                <a:latin typeface="Sitka Heading"/>
                <a:cs typeface="Sitka Heading"/>
              </a:rPr>
              <a:t>,</a:t>
            </a:r>
            <a:r>
              <a:rPr sz="1400" b="1" i="1" spc="45">
                <a:latin typeface="Sitka Heading"/>
                <a:cs typeface="Sitka Heading"/>
              </a:rPr>
              <a:t> </a:t>
            </a:r>
            <a:r>
              <a:rPr sz="1400" i="1" spc="-5">
                <a:latin typeface="Arial"/>
                <a:cs typeface="Arial"/>
              </a:rPr>
              <a:t>спостереження</a:t>
            </a:r>
            <a:r>
              <a:rPr sz="1400" b="1" spc="-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6908" y="2642013"/>
            <a:ext cx="2327275" cy="188848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312420">
              <a:lnSpc>
                <a:spcPts val="1430"/>
              </a:lnSpc>
              <a:spcBef>
                <a:spcPts val="415"/>
              </a:spcBef>
            </a:pPr>
            <a:r>
              <a:rPr sz="1450" spc="-50"/>
              <a:t>3.1.4.</a:t>
            </a:r>
            <a:r>
              <a:rPr sz="1450" spc="-15"/>
              <a:t> </a:t>
            </a:r>
            <a:r>
              <a:rPr sz="1450" spc="60">
                <a:latin typeface="Arial"/>
                <a:cs typeface="Arial"/>
              </a:rPr>
              <a:t>Педагогıчнı </a:t>
            </a:r>
            <a:r>
              <a:rPr sz="1450" spc="65">
                <a:latin typeface="Arial"/>
                <a:cs typeface="Arial"/>
              </a:rPr>
              <a:t> </a:t>
            </a:r>
            <a:r>
              <a:rPr sz="1450" spc="90">
                <a:latin typeface="Arial"/>
                <a:cs typeface="Arial"/>
              </a:rPr>
              <a:t>працıвники</a:t>
            </a:r>
            <a:r>
              <a:rPr sz="1450" spc="-30">
                <a:latin typeface="Arial"/>
                <a:cs typeface="Arial"/>
              </a:rPr>
              <a:t> </a:t>
            </a:r>
            <a:r>
              <a:rPr sz="1450" spc="30">
                <a:latin typeface="Arial"/>
                <a:cs typeface="Arial"/>
              </a:rPr>
              <a:t>створюють</a:t>
            </a:r>
            <a:endParaRPr sz="1450">
              <a:latin typeface="Arial"/>
              <a:cs typeface="Arial"/>
            </a:endParaRPr>
          </a:p>
          <a:p>
            <a:pPr marL="41910" marR="34290" indent="-635" algn="ctr">
              <a:lnSpc>
                <a:spcPts val="1430"/>
              </a:lnSpc>
              <a:spcBef>
                <a:spcPts val="10"/>
              </a:spcBef>
            </a:pPr>
            <a:r>
              <a:rPr sz="1450" spc="-10">
                <a:latin typeface="Arial"/>
                <a:cs typeface="Arial"/>
              </a:rPr>
              <a:t>та</a:t>
            </a:r>
            <a:r>
              <a:rPr sz="1450" spc="-10"/>
              <a:t>/</a:t>
            </a:r>
            <a:r>
              <a:rPr sz="1450" spc="-10">
                <a:latin typeface="Arial"/>
                <a:cs typeface="Arial"/>
              </a:rPr>
              <a:t>або </a:t>
            </a:r>
            <a:r>
              <a:rPr sz="1450" spc="-5">
                <a:latin typeface="Arial"/>
                <a:cs typeface="Arial"/>
              </a:rPr>
              <a:t> </a:t>
            </a:r>
            <a:r>
              <a:rPr sz="1450" spc="55">
                <a:latin typeface="Arial"/>
                <a:cs typeface="Arial"/>
              </a:rPr>
              <a:t>використовують </a:t>
            </a:r>
            <a:r>
              <a:rPr sz="1450" spc="60">
                <a:latin typeface="Arial"/>
                <a:cs typeface="Arial"/>
              </a:rPr>
              <a:t> </a:t>
            </a:r>
            <a:r>
              <a:rPr sz="1450" spc="30">
                <a:latin typeface="Arial"/>
                <a:cs typeface="Arial"/>
              </a:rPr>
              <a:t>освıтнı </a:t>
            </a:r>
            <a:r>
              <a:rPr sz="1450" spc="25">
                <a:latin typeface="Arial"/>
                <a:cs typeface="Arial"/>
              </a:rPr>
              <a:t>ресурси </a:t>
            </a:r>
            <a:r>
              <a:rPr sz="1450" spc="30">
                <a:latin typeface="Arial"/>
                <a:cs typeface="Arial"/>
              </a:rPr>
              <a:t> </a:t>
            </a:r>
            <a:r>
              <a:rPr sz="1450" spc="50"/>
              <a:t>(</a:t>
            </a:r>
            <a:r>
              <a:rPr sz="1450" spc="50">
                <a:latin typeface="Arial"/>
                <a:cs typeface="Arial"/>
              </a:rPr>
              <a:t>електроннı </a:t>
            </a:r>
            <a:r>
              <a:rPr sz="1450" spc="55">
                <a:latin typeface="Arial"/>
                <a:cs typeface="Arial"/>
              </a:rPr>
              <a:t> презентацıї</a:t>
            </a:r>
            <a:r>
              <a:rPr sz="1450" spc="55"/>
              <a:t>, </a:t>
            </a:r>
            <a:r>
              <a:rPr sz="1450" spc="60"/>
              <a:t> </a:t>
            </a:r>
            <a:r>
              <a:rPr sz="1450" spc="50">
                <a:latin typeface="Arial"/>
                <a:cs typeface="Arial"/>
              </a:rPr>
              <a:t>вıдеоматерıали</a:t>
            </a:r>
            <a:r>
              <a:rPr sz="1450" spc="50"/>
              <a:t>, </a:t>
            </a:r>
            <a:r>
              <a:rPr sz="1450" spc="55"/>
              <a:t> </a:t>
            </a:r>
            <a:r>
              <a:rPr sz="1450" spc="85">
                <a:latin typeface="Arial"/>
                <a:cs typeface="Arial"/>
              </a:rPr>
              <a:t>методичнı </a:t>
            </a:r>
            <a:r>
              <a:rPr sz="1450" spc="50">
                <a:latin typeface="Arial"/>
                <a:cs typeface="Arial"/>
              </a:rPr>
              <a:t>розробки</a:t>
            </a:r>
            <a:r>
              <a:rPr sz="1450" spc="50"/>
              <a:t>, </a:t>
            </a:r>
            <a:r>
              <a:rPr sz="1450" spc="55"/>
              <a:t> </a:t>
            </a:r>
            <a:r>
              <a:rPr sz="1450" spc="50">
                <a:latin typeface="Arial"/>
                <a:cs typeface="Arial"/>
              </a:rPr>
              <a:t>вебсайти</a:t>
            </a:r>
            <a:r>
              <a:rPr sz="1450" spc="50"/>
              <a:t>,</a:t>
            </a:r>
            <a:r>
              <a:rPr sz="1450" spc="-35"/>
              <a:t> </a:t>
            </a:r>
            <a:r>
              <a:rPr sz="1450" spc="55">
                <a:latin typeface="Arial"/>
                <a:cs typeface="Arial"/>
              </a:rPr>
              <a:t>блоги</a:t>
            </a:r>
            <a:r>
              <a:rPr sz="1450" spc="-10">
                <a:latin typeface="Arial"/>
                <a:cs typeface="Arial"/>
              </a:rPr>
              <a:t> </a:t>
            </a:r>
            <a:r>
              <a:rPr sz="1450" spc="50">
                <a:latin typeface="Arial"/>
                <a:cs typeface="Arial"/>
              </a:rPr>
              <a:t>тощо</a:t>
            </a:r>
            <a:r>
              <a:rPr sz="1450" spc="50"/>
              <a:t>)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9002" y="1170357"/>
            <a:ext cx="1377950" cy="1202690"/>
          </a:xfrm>
          <a:custGeom>
            <a:avLst/>
            <a:gdLst/>
            <a:ahLst/>
            <a:cxnLst/>
            <a:rect l="l" t="t" r="r" b="b"/>
            <a:pathLst>
              <a:path w="1377950" h="1202689">
                <a:moveTo>
                  <a:pt x="0" y="1202650"/>
                </a:moveTo>
                <a:lnTo>
                  <a:pt x="1377796" y="0"/>
                </a:lnTo>
              </a:path>
            </a:pathLst>
          </a:custGeom>
          <a:ln w="47667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2234" y="4300890"/>
            <a:ext cx="1373505" cy="459740"/>
          </a:xfrm>
          <a:custGeom>
            <a:avLst/>
            <a:gdLst/>
            <a:ahLst/>
            <a:cxnLst/>
            <a:rect l="l" t="t" r="r" b="b"/>
            <a:pathLst>
              <a:path w="1373504" h="459739">
                <a:moveTo>
                  <a:pt x="0" y="0"/>
                </a:moveTo>
                <a:lnTo>
                  <a:pt x="1373170" y="459411"/>
                </a:lnTo>
              </a:path>
            </a:pathLst>
          </a:custGeom>
          <a:ln w="47617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40" y="19722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59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80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52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23699" y="425820"/>
            <a:ext cx="4377690" cy="1826260"/>
            <a:chOff x="4323699" y="425820"/>
            <a:chExt cx="4377690" cy="1826260"/>
          </a:xfrm>
        </p:grpSpPr>
        <p:sp>
          <p:nvSpPr>
            <p:cNvPr id="6" name="object 6"/>
            <p:cNvSpPr/>
            <p:nvPr/>
          </p:nvSpPr>
          <p:spPr>
            <a:xfrm>
              <a:off x="4619068" y="866969"/>
              <a:ext cx="4082415" cy="1384935"/>
            </a:xfrm>
            <a:custGeom>
              <a:avLst/>
              <a:gdLst/>
              <a:ahLst/>
              <a:cxnLst/>
              <a:rect l="l" t="t" r="r" b="b"/>
              <a:pathLst>
                <a:path w="4082415" h="1384935">
                  <a:moveTo>
                    <a:pt x="3951017" y="1384519"/>
                  </a:moveTo>
                  <a:lnTo>
                    <a:pt x="130819" y="1384519"/>
                  </a:lnTo>
                  <a:lnTo>
                    <a:pt x="79968" y="1374215"/>
                  </a:lnTo>
                  <a:lnTo>
                    <a:pt x="38378" y="1346141"/>
                  </a:lnTo>
                  <a:lnTo>
                    <a:pt x="10303" y="1304551"/>
                  </a:lnTo>
                  <a:lnTo>
                    <a:pt x="0" y="1253700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2"/>
                  </a:lnTo>
                  <a:lnTo>
                    <a:pt x="130815" y="0"/>
                  </a:lnTo>
                  <a:lnTo>
                    <a:pt x="3951021" y="0"/>
                  </a:lnTo>
                  <a:lnTo>
                    <a:pt x="4001868" y="10302"/>
                  </a:lnTo>
                  <a:lnTo>
                    <a:pt x="4043458" y="38377"/>
                  </a:lnTo>
                  <a:lnTo>
                    <a:pt x="4071533" y="79967"/>
                  </a:lnTo>
                  <a:lnTo>
                    <a:pt x="4081836" y="130818"/>
                  </a:lnTo>
                  <a:lnTo>
                    <a:pt x="4081836" y="1253700"/>
                  </a:lnTo>
                  <a:lnTo>
                    <a:pt x="4071533" y="1304551"/>
                  </a:lnTo>
                  <a:lnTo>
                    <a:pt x="4043458" y="1346141"/>
                  </a:lnTo>
                  <a:lnTo>
                    <a:pt x="4001868" y="1374215"/>
                  </a:lnTo>
                  <a:lnTo>
                    <a:pt x="3951017" y="1384519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3699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19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3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2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3"/>
                  </a:lnTo>
                  <a:lnTo>
                    <a:pt x="701720" y="57354"/>
                  </a:lnTo>
                  <a:lnTo>
                    <a:pt x="740901" y="81157"/>
                  </a:lnTo>
                  <a:lnTo>
                    <a:pt x="777484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19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8294" y="47331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5072" y="4293328"/>
            <a:ext cx="4410710" cy="2032000"/>
            <a:chOff x="4875072" y="4293328"/>
            <a:chExt cx="4410710" cy="2032000"/>
          </a:xfrm>
        </p:grpSpPr>
        <p:sp>
          <p:nvSpPr>
            <p:cNvPr id="10" name="object 10"/>
            <p:cNvSpPr/>
            <p:nvPr/>
          </p:nvSpPr>
          <p:spPr>
            <a:xfrm>
              <a:off x="5274115" y="4402817"/>
              <a:ext cx="4011929" cy="1922780"/>
            </a:xfrm>
            <a:custGeom>
              <a:avLst/>
              <a:gdLst/>
              <a:ahLst/>
              <a:cxnLst/>
              <a:rect l="l" t="t" r="r" b="b"/>
              <a:pathLst>
                <a:path w="4011929" h="1922779">
                  <a:moveTo>
                    <a:pt x="3897673" y="1922242"/>
                  </a:moveTo>
                  <a:lnTo>
                    <a:pt x="113917" y="1922242"/>
                  </a:lnTo>
                  <a:lnTo>
                    <a:pt x="79968" y="1915363"/>
                  </a:lnTo>
                  <a:lnTo>
                    <a:pt x="38378" y="1887288"/>
                  </a:lnTo>
                  <a:lnTo>
                    <a:pt x="10303" y="1845698"/>
                  </a:lnTo>
                  <a:lnTo>
                    <a:pt x="0" y="1794847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7"/>
                  </a:lnTo>
                  <a:lnTo>
                    <a:pt x="4001287" y="79968"/>
                  </a:lnTo>
                  <a:lnTo>
                    <a:pt x="4011590" y="130819"/>
                  </a:lnTo>
                  <a:lnTo>
                    <a:pt x="4011590" y="1794847"/>
                  </a:lnTo>
                  <a:lnTo>
                    <a:pt x="4001287" y="1845698"/>
                  </a:lnTo>
                  <a:lnTo>
                    <a:pt x="3973212" y="1887288"/>
                  </a:lnTo>
                  <a:lnTo>
                    <a:pt x="3931622" y="1915363"/>
                  </a:lnTo>
                  <a:lnTo>
                    <a:pt x="3897673" y="1922242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5072" y="429332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54372" y="4374877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85502" y="936479"/>
            <a:ext cx="3201035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10845" marR="403225" indent="100965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1.1.2.1.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-40">
                <a:latin typeface="Arial"/>
                <a:cs typeface="Arial"/>
              </a:rPr>
              <a:t>є </a:t>
            </a:r>
            <a:r>
              <a:rPr sz="1300" b="1" spc="-3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примıщення</a:t>
            </a:r>
            <a:r>
              <a:rPr sz="1300" b="1" spc="60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30">
                <a:latin typeface="Arial"/>
                <a:cs typeface="Arial"/>
              </a:rPr>
              <a:t>необхıднı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для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300" b="1" spc="40">
                <a:latin typeface="Arial"/>
                <a:cs typeface="Arial"/>
              </a:rPr>
              <a:t>реалıзацıї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освıтньої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програми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ts val="1280"/>
              </a:lnSpc>
              <a:spcBef>
                <a:spcPts val="135"/>
              </a:spcBef>
            </a:pP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50">
                <a:latin typeface="Arial"/>
                <a:cs typeface="Arial"/>
              </a:rPr>
              <a:t>забезпечення </a:t>
            </a:r>
            <a:r>
              <a:rPr sz="1300" b="1" spc="20">
                <a:latin typeface="Arial"/>
                <a:cs typeface="Arial"/>
              </a:rPr>
              <a:t>освıтнього процесу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i="1" spc="-25">
                <a:latin typeface="Verdana"/>
                <a:cs typeface="Verdana"/>
              </a:rPr>
              <a:t>(</a:t>
            </a:r>
            <a:r>
              <a:rPr sz="1300" i="1" spc="-25">
                <a:latin typeface="Arial"/>
                <a:cs typeface="Arial"/>
              </a:rPr>
              <a:t>Спостереження</a:t>
            </a:r>
            <a:r>
              <a:rPr sz="1300" b="1" i="1" spc="-25">
                <a:latin typeface="Verdana"/>
                <a:cs typeface="Verdana"/>
              </a:rPr>
              <a:t>, 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20">
                <a:latin typeface="Arial"/>
                <a:cs typeface="Arial"/>
              </a:rPr>
              <a:t> </a:t>
            </a:r>
            <a:r>
              <a:rPr sz="1300" i="1" spc="-5">
                <a:latin typeface="Arial"/>
                <a:cs typeface="Arial"/>
              </a:rPr>
              <a:t>документацıї</a:t>
            </a:r>
            <a:r>
              <a:rPr sz="1300" b="1" i="1" spc="-5">
                <a:latin typeface="Verdana"/>
                <a:cs typeface="Verdana"/>
              </a:rPr>
              <a:t>,</a:t>
            </a:r>
            <a:r>
              <a:rPr sz="1300" b="1" i="1" spc="-75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5782" y="4516369"/>
            <a:ext cx="3204845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1115" marR="5080" indent="-1905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1.1.2.2. </a:t>
            </a:r>
            <a:r>
              <a:rPr sz="1300" b="1" spc="50">
                <a:latin typeface="Arial"/>
                <a:cs typeface="Arial"/>
              </a:rPr>
              <a:t>Частка навчальних кабıнетıв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фıзики</a:t>
            </a:r>
            <a:r>
              <a:rPr sz="1300" b="1" spc="55">
                <a:latin typeface="Tahoma"/>
                <a:cs typeface="Tahoma"/>
              </a:rPr>
              <a:t>,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30">
                <a:latin typeface="Arial"/>
                <a:cs typeface="Arial"/>
              </a:rPr>
              <a:t>хıмıї</a:t>
            </a:r>
            <a:r>
              <a:rPr sz="1300" b="1" spc="30">
                <a:latin typeface="Tahoma"/>
                <a:cs typeface="Tahoma"/>
              </a:rPr>
              <a:t>,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15">
                <a:latin typeface="Arial"/>
                <a:cs typeface="Arial"/>
              </a:rPr>
              <a:t>бıологıї</a:t>
            </a:r>
            <a:r>
              <a:rPr sz="1300" b="1" spc="15">
                <a:latin typeface="Tahoma"/>
                <a:cs typeface="Tahoma"/>
              </a:rPr>
              <a:t>,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55">
                <a:latin typeface="Arial"/>
                <a:cs typeface="Arial"/>
              </a:rPr>
              <a:t>ıнформатики</a:t>
            </a:r>
            <a:r>
              <a:rPr sz="1300" b="1" spc="55"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marL="114935" marR="107314" algn="ctr">
              <a:lnSpc>
                <a:spcPct val="81700"/>
              </a:lnSpc>
            </a:pPr>
            <a:r>
              <a:rPr sz="1300" b="1" spc="15">
                <a:latin typeface="Arial"/>
                <a:cs typeface="Arial"/>
              </a:rPr>
              <a:t>майстерень</a:t>
            </a:r>
            <a:r>
              <a:rPr sz="1300" b="1" spc="15">
                <a:latin typeface="Tahoma"/>
                <a:cs typeface="Tahoma"/>
              </a:rPr>
              <a:t>/ </a:t>
            </a:r>
            <a:r>
              <a:rPr sz="1300" b="1" spc="50">
                <a:latin typeface="Arial"/>
                <a:cs typeface="Arial"/>
              </a:rPr>
              <a:t>кабıнетıв </a:t>
            </a:r>
            <a:r>
              <a:rPr sz="1300" b="1" spc="25">
                <a:latin typeface="Arial"/>
                <a:cs typeface="Arial"/>
              </a:rPr>
              <a:t>трудового </a:t>
            </a:r>
            <a:r>
              <a:rPr sz="1300" b="1" spc="3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навчання </a:t>
            </a:r>
            <a:r>
              <a:rPr sz="1300" b="1" spc="10">
                <a:latin typeface="Tahoma"/>
                <a:cs typeface="Tahoma"/>
              </a:rPr>
              <a:t>(</a:t>
            </a:r>
            <a:r>
              <a:rPr sz="1300" b="1" spc="10">
                <a:latin typeface="Arial"/>
                <a:cs typeface="Arial"/>
              </a:rPr>
              <a:t>обслуговуючої </a:t>
            </a:r>
            <a:r>
              <a:rPr sz="1300" b="1" spc="20">
                <a:latin typeface="Arial"/>
                <a:cs typeface="Arial"/>
              </a:rPr>
              <a:t>працı</a:t>
            </a:r>
            <a:r>
              <a:rPr sz="1300" b="1" spc="20">
                <a:latin typeface="Tahoma"/>
                <a:cs typeface="Tahoma"/>
              </a:rPr>
              <a:t>), </a:t>
            </a:r>
            <a:r>
              <a:rPr sz="1300" b="1" spc="25">
                <a:latin typeface="Tahoma"/>
                <a:cs typeface="Tahoma"/>
              </a:rPr>
              <a:t> </a:t>
            </a:r>
            <a:r>
              <a:rPr sz="1300" b="1" spc="35">
                <a:latin typeface="Arial"/>
                <a:cs typeface="Arial"/>
              </a:rPr>
              <a:t>спортивної </a:t>
            </a: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45">
                <a:latin typeface="Arial"/>
                <a:cs typeface="Arial"/>
              </a:rPr>
              <a:t>актової </a:t>
            </a:r>
            <a:r>
              <a:rPr sz="1300" b="1" spc="20">
                <a:latin typeface="Arial"/>
                <a:cs typeface="Arial"/>
              </a:rPr>
              <a:t>зал</a:t>
            </a:r>
            <a:r>
              <a:rPr sz="1300" b="1" spc="20">
                <a:latin typeface="Tahoma"/>
                <a:cs typeface="Tahoma"/>
              </a:rPr>
              <a:t>, </a:t>
            </a:r>
            <a:r>
              <a:rPr sz="1300" b="1" spc="85">
                <a:latin typeface="Arial"/>
                <a:cs typeface="Arial"/>
              </a:rPr>
              <a:t>ıнших </a:t>
            </a:r>
            <a:r>
              <a:rPr sz="1300" b="1" spc="9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кабıнетıв</a:t>
            </a:r>
            <a:r>
              <a:rPr sz="1300" b="1" spc="40">
                <a:latin typeface="Tahoma"/>
                <a:cs typeface="Tahoma"/>
              </a:rPr>
              <a:t>, </a:t>
            </a:r>
            <a:r>
              <a:rPr sz="1300" b="1" spc="60">
                <a:latin typeface="Arial"/>
                <a:cs typeface="Arial"/>
              </a:rPr>
              <a:t>якı </a:t>
            </a:r>
            <a:r>
              <a:rPr sz="1300" b="1" spc="35">
                <a:latin typeface="Arial"/>
                <a:cs typeface="Arial"/>
              </a:rPr>
              <a:t>обладнанı </a:t>
            </a:r>
            <a:r>
              <a:rPr sz="1300" b="1" spc="45">
                <a:latin typeface="Arial"/>
                <a:cs typeface="Arial"/>
              </a:rPr>
              <a:t>засобами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навчання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вıдповıдно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до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70">
                <a:latin typeface="Arial"/>
                <a:cs typeface="Arial"/>
              </a:rPr>
              <a:t>вимог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8765" y="5662512"/>
            <a:ext cx="3098800" cy="5251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635" algn="ctr">
              <a:lnSpc>
                <a:spcPct val="79800"/>
              </a:lnSpc>
              <a:spcBef>
                <a:spcPts val="390"/>
              </a:spcBef>
            </a:pPr>
            <a:r>
              <a:rPr sz="1200" b="1" spc="40">
                <a:latin typeface="Arial"/>
                <a:cs typeface="Arial"/>
              </a:rPr>
              <a:t>законодавства </a:t>
            </a:r>
            <a:r>
              <a:rPr sz="1200" b="1" spc="65">
                <a:latin typeface="Arial"/>
                <a:cs typeface="Arial"/>
              </a:rPr>
              <a:t>та </a:t>
            </a:r>
            <a:r>
              <a:rPr sz="1200" b="1" spc="20">
                <a:latin typeface="Arial"/>
                <a:cs typeface="Arial"/>
              </a:rPr>
              <a:t>освıтньої </a:t>
            </a:r>
            <a:r>
              <a:rPr sz="1200" b="1" spc="60">
                <a:latin typeface="Arial"/>
                <a:cs typeface="Arial"/>
              </a:rPr>
              <a:t>програми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300" b="1" i="1" spc="-20">
                <a:latin typeface="Verdana"/>
                <a:cs typeface="Verdana"/>
              </a:rPr>
              <a:t>(</a:t>
            </a:r>
            <a:r>
              <a:rPr sz="1300" i="1" spc="-20">
                <a:latin typeface="Arial"/>
                <a:cs typeface="Arial"/>
              </a:rPr>
              <a:t>спостереження</a:t>
            </a:r>
            <a:r>
              <a:rPr sz="1300" b="1" i="1" spc="-20">
                <a:latin typeface="Verdana"/>
                <a:cs typeface="Verdana"/>
              </a:rPr>
              <a:t>. 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-20">
                <a:latin typeface="Arial"/>
                <a:cs typeface="Arial"/>
              </a:rPr>
              <a:t>ıнформацıї</a:t>
            </a:r>
            <a:r>
              <a:rPr sz="1300" b="1" i="1" spc="-20">
                <a:latin typeface="Verdana"/>
                <a:cs typeface="Verdana"/>
              </a:rPr>
              <a:t>. </a:t>
            </a:r>
            <a:r>
              <a:rPr sz="1300" b="1" i="1" spc="-43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498" y="2812332"/>
            <a:ext cx="239204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15"/>
              </a:lnSpc>
              <a:spcBef>
                <a:spcPts val="100"/>
              </a:spcBef>
            </a:pPr>
            <a:r>
              <a:rPr sz="1400" b="1" spc="-60">
                <a:solidFill>
                  <a:srgbClr val="F6F6F6"/>
                </a:solidFill>
                <a:latin typeface="Tahoma"/>
                <a:cs typeface="Tahoma"/>
              </a:rPr>
              <a:t>1.1.2.</a:t>
            </a:r>
            <a:endParaRPr sz="1400">
              <a:latin typeface="Tahoma"/>
              <a:cs typeface="Tahoma"/>
            </a:endParaRPr>
          </a:p>
          <a:p>
            <a:pPr marL="12700" marR="5080" indent="-635" algn="ctr">
              <a:lnSpc>
                <a:spcPts val="1350"/>
              </a:lnSpc>
              <a:spcBef>
                <a:spcPts val="155"/>
              </a:spcBef>
            </a:pP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Заклад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забезпечений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 навчальними</a:t>
            </a:r>
            <a:r>
              <a:rPr sz="1400" b="1" spc="-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400" b="1" spc="-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120">
                <a:solidFill>
                  <a:srgbClr val="F6F6F6"/>
                </a:solidFill>
                <a:latin typeface="Arial"/>
                <a:cs typeface="Arial"/>
              </a:rPr>
              <a:t>ıншими </a:t>
            </a:r>
            <a:r>
              <a:rPr sz="1400" b="1" spc="-3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90">
                <a:solidFill>
                  <a:srgbClr val="F6F6F6"/>
                </a:solidFill>
                <a:latin typeface="Arial"/>
                <a:cs typeface="Arial"/>
              </a:rPr>
              <a:t>примıщеннями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40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вıдповıдним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обладнанням</a:t>
            </a:r>
            <a:r>
              <a:rPr sz="1400" b="1" spc="4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00" b="1" spc="100">
                <a:solidFill>
                  <a:srgbClr val="F6F6F6"/>
                </a:solidFill>
                <a:latin typeface="Arial"/>
                <a:cs typeface="Arial"/>
              </a:rPr>
              <a:t>що </a:t>
            </a:r>
            <a:r>
              <a:rPr sz="1400" b="1" spc="10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необхıднı </a:t>
            </a:r>
            <a:r>
              <a:rPr sz="1400" b="1" spc="15">
                <a:solidFill>
                  <a:srgbClr val="F6F6F6"/>
                </a:solidFill>
                <a:latin typeface="Arial"/>
                <a:cs typeface="Arial"/>
              </a:rPr>
              <a:t>для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реалıзацıї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F6F6F6"/>
                </a:solidFill>
                <a:latin typeface="Arial"/>
                <a:cs typeface="Arial"/>
              </a:rPr>
              <a:t>освıтньої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65">
                <a:solidFill>
                  <a:srgbClr val="F6F6F6"/>
                </a:solidFill>
                <a:latin typeface="Arial"/>
                <a:cs typeface="Arial"/>
              </a:rPr>
              <a:t>програми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8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3182391"/>
            <a:ext cx="3949700" cy="1786889"/>
            <a:chOff x="5561862" y="3182391"/>
            <a:chExt cx="3949700" cy="1786889"/>
          </a:xfrm>
        </p:grpSpPr>
        <p:sp>
          <p:nvSpPr>
            <p:cNvPr id="5" name="object 5"/>
            <p:cNvSpPr/>
            <p:nvPr/>
          </p:nvSpPr>
          <p:spPr>
            <a:xfrm>
              <a:off x="5799989" y="3273342"/>
              <a:ext cx="3711575" cy="1695450"/>
            </a:xfrm>
            <a:custGeom>
              <a:avLst/>
              <a:gdLst/>
              <a:ahLst/>
              <a:cxnLst/>
              <a:rect l="l" t="t" r="r" b="b"/>
              <a:pathLst>
                <a:path w="3711575" h="1695450">
                  <a:moveTo>
                    <a:pt x="3611659" y="1695310"/>
                  </a:moveTo>
                  <a:lnTo>
                    <a:pt x="99656" y="1695310"/>
                  </a:lnTo>
                  <a:lnTo>
                    <a:pt x="79968" y="1691321"/>
                  </a:lnTo>
                  <a:lnTo>
                    <a:pt x="38377" y="1663246"/>
                  </a:lnTo>
                  <a:lnTo>
                    <a:pt x="10303" y="1621656"/>
                  </a:lnTo>
                  <a:lnTo>
                    <a:pt x="0" y="157080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4" y="129230"/>
                  </a:lnTo>
                  <a:lnTo>
                    <a:pt x="3710994" y="1572393"/>
                  </a:lnTo>
                  <a:lnTo>
                    <a:pt x="3701013" y="1621656"/>
                  </a:lnTo>
                  <a:lnTo>
                    <a:pt x="3672938" y="1663246"/>
                  </a:lnTo>
                  <a:lnTo>
                    <a:pt x="3631348" y="1691321"/>
                  </a:lnTo>
                  <a:lnTo>
                    <a:pt x="3611659" y="1695310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70444" y="3408971"/>
            <a:ext cx="2280920" cy="14389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4" marR="46990" indent="19558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3.1.5.1. </a:t>
            </a:r>
            <a:r>
              <a:rPr sz="1400" b="1" spc="50">
                <a:latin typeface="Arial"/>
                <a:cs typeface="Arial"/>
              </a:rPr>
              <a:t>Учителı</a:t>
            </a:r>
            <a:r>
              <a:rPr sz="1400" b="1" spc="50">
                <a:latin typeface="Tahoma"/>
                <a:cs typeface="Tahoma"/>
              </a:rPr>
              <a:t>, </a:t>
            </a:r>
            <a:r>
              <a:rPr sz="1400" b="1" spc="65">
                <a:latin typeface="Arial"/>
                <a:cs typeface="Arial"/>
              </a:rPr>
              <a:t>якı </a:t>
            </a:r>
            <a:r>
              <a:rPr sz="1400" b="1" spc="7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використовують </a:t>
            </a:r>
            <a:r>
              <a:rPr sz="1400" b="1" spc="50">
                <a:latin typeface="Arial"/>
                <a:cs typeface="Arial"/>
              </a:rPr>
              <a:t>змıст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навчального </a:t>
            </a:r>
            <a:r>
              <a:rPr sz="1400" b="1" spc="60">
                <a:latin typeface="Arial"/>
                <a:cs typeface="Arial"/>
              </a:rPr>
              <a:t>предмета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-10">
                <a:latin typeface="Tahoma"/>
                <a:cs typeface="Tahoma"/>
              </a:rPr>
              <a:t>(</a:t>
            </a:r>
            <a:r>
              <a:rPr sz="1400" b="1" spc="-10">
                <a:latin typeface="Arial"/>
                <a:cs typeface="Arial"/>
              </a:rPr>
              <a:t>курсу</a:t>
            </a:r>
            <a:r>
              <a:rPr sz="1400" b="1" spc="-10">
                <a:latin typeface="Tahoma"/>
                <a:cs typeface="Tahoma"/>
              </a:rPr>
              <a:t>),</a:t>
            </a:r>
            <a:r>
              <a:rPr sz="1400" b="1" spc="-20">
                <a:latin typeface="Tahoma"/>
                <a:cs typeface="Tahoma"/>
              </a:rPr>
              <a:t> </a:t>
            </a:r>
            <a:r>
              <a:rPr sz="1400" b="1" spc="55">
                <a:latin typeface="Arial"/>
                <a:cs typeface="Arial"/>
              </a:rPr>
              <a:t>ıнтегрованих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400" b="1" spc="50">
                <a:latin typeface="Arial"/>
                <a:cs typeface="Arial"/>
              </a:rPr>
              <a:t>змıстових </a:t>
            </a:r>
            <a:r>
              <a:rPr sz="1400" b="1" spc="55">
                <a:latin typeface="Arial"/>
                <a:cs typeface="Arial"/>
              </a:rPr>
              <a:t>лıнıй </a:t>
            </a:r>
            <a:r>
              <a:rPr sz="1400" b="1" spc="15">
                <a:latin typeface="Arial"/>
                <a:cs typeface="Arial"/>
              </a:rPr>
              <a:t>для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формування </a:t>
            </a:r>
            <a:r>
              <a:rPr sz="1400" b="1" spc="20">
                <a:latin typeface="Arial"/>
                <a:cs typeface="Arial"/>
              </a:rPr>
              <a:t>суспıльних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цıнностей 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-10">
                <a:latin typeface="Tahoma"/>
                <a:cs typeface="Tahoma"/>
              </a:rPr>
              <a:t>(</a:t>
            </a:r>
            <a:r>
              <a:rPr sz="1400" i="1" spc="-10">
                <a:latin typeface="Arial"/>
                <a:cs typeface="Arial"/>
              </a:rPr>
              <a:t>спостереження</a:t>
            </a:r>
            <a:r>
              <a:rPr sz="1400" b="1" spc="-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5785" y="3006490"/>
            <a:ext cx="2309495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marR="62230" indent="246379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3.1.5.</a:t>
            </a:r>
            <a:r>
              <a:rPr sz="1450" b="1" spc="-2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Педагогıчнı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450" b="1" spc="-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сприяють</a:t>
            </a:r>
            <a:endParaRPr sz="1450">
              <a:latin typeface="Arial"/>
              <a:cs typeface="Arial"/>
            </a:endParaRPr>
          </a:p>
          <a:p>
            <a:pPr marL="12065" marR="5080" algn="ctr">
              <a:lnSpc>
                <a:spcPts val="1430"/>
              </a:lnSpc>
              <a:spcBef>
                <a:spcPts val="10"/>
              </a:spcBef>
            </a:pP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формуванню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суспıльних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цıнностей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учнıв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процесı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їхнього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навчання</a:t>
            </a:r>
            <a:r>
              <a:rPr sz="1450" b="1" spc="5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виховання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розвитку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3079" y="3668907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39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46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67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39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61862" y="3182391"/>
            <a:ext cx="3949700" cy="1927225"/>
            <a:chOff x="5561862" y="3182391"/>
            <a:chExt cx="3949700" cy="1927225"/>
          </a:xfrm>
        </p:grpSpPr>
        <p:sp>
          <p:nvSpPr>
            <p:cNvPr id="5" name="object 5"/>
            <p:cNvSpPr/>
            <p:nvPr/>
          </p:nvSpPr>
          <p:spPr>
            <a:xfrm>
              <a:off x="5799989" y="3273343"/>
              <a:ext cx="3711575" cy="1836420"/>
            </a:xfrm>
            <a:custGeom>
              <a:avLst/>
              <a:gdLst/>
              <a:ahLst/>
              <a:cxnLst/>
              <a:rect l="l" t="t" r="r" b="b"/>
              <a:pathLst>
                <a:path w="3711575" h="1836420">
                  <a:moveTo>
                    <a:pt x="3580497" y="1836055"/>
                  </a:moveTo>
                  <a:lnTo>
                    <a:pt x="130818" y="1836055"/>
                  </a:lnTo>
                  <a:lnTo>
                    <a:pt x="79968" y="1825752"/>
                  </a:lnTo>
                  <a:lnTo>
                    <a:pt x="38377" y="1797677"/>
                  </a:lnTo>
                  <a:lnTo>
                    <a:pt x="10303" y="1756087"/>
                  </a:lnTo>
                  <a:lnTo>
                    <a:pt x="0" y="1705236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7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4" y="129230"/>
                  </a:lnTo>
                  <a:lnTo>
                    <a:pt x="3710994" y="1706824"/>
                  </a:lnTo>
                  <a:lnTo>
                    <a:pt x="3701013" y="1756087"/>
                  </a:lnTo>
                  <a:lnTo>
                    <a:pt x="3672938" y="1797677"/>
                  </a:lnTo>
                  <a:lnTo>
                    <a:pt x="3631348" y="1825752"/>
                  </a:lnTo>
                  <a:lnTo>
                    <a:pt x="3580497" y="1836055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26813" y="3408971"/>
            <a:ext cx="2768600" cy="1610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6110" marR="69215" indent="-54991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3.1.6.1. </a:t>
            </a:r>
            <a:r>
              <a:rPr sz="1400" b="1" spc="55">
                <a:latin typeface="Arial"/>
                <a:cs typeface="Arial"/>
              </a:rPr>
              <a:t>Частка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якı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400" b="1" spc="20">
                <a:latin typeface="Arial"/>
                <a:cs typeface="Arial"/>
              </a:rPr>
              <a:t>застосовують </a:t>
            </a:r>
            <a:r>
              <a:rPr sz="1400" b="1" spc="45">
                <a:latin typeface="Arial"/>
                <a:cs typeface="Arial"/>
              </a:rPr>
              <a:t>ıнформацıйно</a:t>
            </a:r>
            <a:r>
              <a:rPr sz="1400" b="1" spc="45">
                <a:latin typeface="Tahoma"/>
                <a:cs typeface="Tahoma"/>
              </a:rPr>
              <a:t>-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spc="80">
                <a:latin typeface="Arial"/>
                <a:cs typeface="Arial"/>
              </a:rPr>
              <a:t>комунıкацıйнı </a:t>
            </a:r>
            <a:r>
              <a:rPr sz="1400" b="1" spc="5">
                <a:latin typeface="Tahoma"/>
                <a:cs typeface="Tahoma"/>
              </a:rPr>
              <a:t>(</a:t>
            </a:r>
            <a:r>
              <a:rPr sz="1400" b="1" spc="5">
                <a:latin typeface="Arial"/>
                <a:cs typeface="Arial"/>
              </a:rPr>
              <a:t>цифровı</a:t>
            </a:r>
            <a:r>
              <a:rPr sz="1400" b="1" spc="5">
                <a:latin typeface="Tahoma"/>
                <a:cs typeface="Tahoma"/>
              </a:rPr>
              <a:t>) </a:t>
            </a:r>
            <a:r>
              <a:rPr sz="1400" b="1" spc="10">
                <a:latin typeface="Tahoma"/>
                <a:cs typeface="Tahoma"/>
              </a:rPr>
              <a:t> </a:t>
            </a:r>
            <a:r>
              <a:rPr sz="1400" b="1" spc="35">
                <a:latin typeface="Arial"/>
                <a:cs typeface="Arial"/>
              </a:rPr>
              <a:t>технологıї </a:t>
            </a:r>
            <a:r>
              <a:rPr sz="1400" b="1" spc="20">
                <a:latin typeface="Arial"/>
                <a:cs typeface="Arial"/>
              </a:rPr>
              <a:t>в </a:t>
            </a:r>
            <a:r>
              <a:rPr sz="1400" b="1" spc="30">
                <a:latin typeface="Arial"/>
                <a:cs typeface="Arial"/>
              </a:rPr>
              <a:t>освıтньому 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процесı</a:t>
            </a:r>
            <a:r>
              <a:rPr sz="1400" b="1" spc="15">
                <a:latin typeface="Tahoma"/>
                <a:cs typeface="Tahoma"/>
              </a:rPr>
              <a:t>, </a:t>
            </a:r>
            <a:r>
              <a:rPr sz="1400" b="1" spc="70">
                <a:latin typeface="Arial"/>
                <a:cs typeface="Arial"/>
              </a:rPr>
              <a:t>зокрема </a:t>
            </a:r>
            <a:r>
              <a:rPr sz="1400" b="1" spc="15">
                <a:latin typeface="Arial"/>
                <a:cs typeface="Arial"/>
              </a:rPr>
              <a:t>для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органıзацıї </a:t>
            </a:r>
            <a:r>
              <a:rPr sz="1400" b="1" spc="60">
                <a:latin typeface="Arial"/>
                <a:cs typeface="Arial"/>
              </a:rPr>
              <a:t>дистанцıйного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навчання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-5">
                <a:latin typeface="Tahoma"/>
                <a:cs typeface="Tahoma"/>
              </a:rPr>
              <a:t>(</a:t>
            </a:r>
            <a:r>
              <a:rPr sz="1400" i="1" spc="-5">
                <a:latin typeface="Arial"/>
                <a:cs typeface="Arial"/>
              </a:rPr>
              <a:t>спостереження</a:t>
            </a:r>
            <a:r>
              <a:rPr sz="1400" b="1" i="1" spc="-5">
                <a:latin typeface="Sitka Heading"/>
                <a:cs typeface="Sitka Heading"/>
              </a:rPr>
              <a:t>,</a:t>
            </a:r>
            <a:r>
              <a:rPr sz="1400" b="1" i="1" spc="55">
                <a:latin typeface="Sitka Heading"/>
                <a:cs typeface="Sitka Heading"/>
              </a:rPr>
              <a:t> </a:t>
            </a:r>
            <a:r>
              <a:rPr sz="1400" i="1" spc="10">
                <a:latin typeface="Arial"/>
                <a:cs typeface="Arial"/>
              </a:rPr>
              <a:t>опитування</a:t>
            </a:r>
            <a:r>
              <a:rPr sz="1400" b="1" spc="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459" y="326393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690" y="3006490"/>
            <a:ext cx="2213610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685" marR="260350" indent="-259715">
              <a:lnSpc>
                <a:spcPts val="1430"/>
              </a:lnSpc>
              <a:spcBef>
                <a:spcPts val="415"/>
              </a:spcBef>
            </a:pP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1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6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5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П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450" b="1" spc="110">
                <a:solidFill>
                  <a:srgbClr val="F6F6F6"/>
                </a:solidFill>
                <a:latin typeface="Arial"/>
                <a:cs typeface="Arial"/>
              </a:rPr>
              <a:t>ч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endParaRPr sz="1450">
              <a:latin typeface="Arial"/>
              <a:cs typeface="Arial"/>
            </a:endParaRPr>
          </a:p>
          <a:p>
            <a:pPr marL="12065" marR="5080" algn="ctr">
              <a:lnSpc>
                <a:spcPts val="1430"/>
              </a:lnSpc>
              <a:spcBef>
                <a:spcPts val="10"/>
              </a:spcBef>
            </a:pP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використовують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ıнформацıйно</a:t>
            </a:r>
            <a:r>
              <a:rPr sz="1450" b="1" spc="55">
                <a:solidFill>
                  <a:srgbClr val="F6F6F6"/>
                </a:solidFill>
                <a:latin typeface="Tahoma"/>
                <a:cs typeface="Tahoma"/>
              </a:rPr>
              <a:t>- </a:t>
            </a:r>
            <a:r>
              <a:rPr sz="1450" b="1" spc="6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комунıкацıйнı </a:t>
            </a:r>
            <a:r>
              <a:rPr sz="1450" b="1" spc="9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5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цифровı</a:t>
            </a:r>
            <a:r>
              <a:rPr sz="1450" b="1" spc="15">
                <a:solidFill>
                  <a:srgbClr val="F6F6F6"/>
                </a:solidFill>
                <a:latin typeface="Tahoma"/>
                <a:cs typeface="Tahoma"/>
              </a:rPr>
              <a:t>)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технологıї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освıтньому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процесı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8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7"/>
            <a:ext cx="4216400" cy="1465580"/>
            <a:chOff x="4636448" y="1804107"/>
            <a:chExt cx="4216400" cy="1465580"/>
          </a:xfrm>
        </p:grpSpPr>
        <p:sp>
          <p:nvSpPr>
            <p:cNvPr id="5" name="object 5"/>
            <p:cNvSpPr/>
            <p:nvPr/>
          </p:nvSpPr>
          <p:spPr>
            <a:xfrm>
              <a:off x="4874576" y="1895058"/>
              <a:ext cx="3978275" cy="1374140"/>
            </a:xfrm>
            <a:custGeom>
              <a:avLst/>
              <a:gdLst/>
              <a:ahLst/>
              <a:cxnLst/>
              <a:rect l="l" t="t" r="r" b="b"/>
              <a:pathLst>
                <a:path w="3978275" h="1374139">
                  <a:moveTo>
                    <a:pt x="3849360" y="1374083"/>
                  </a:moveTo>
                  <a:lnTo>
                    <a:pt x="130819" y="1374083"/>
                  </a:lnTo>
                  <a:lnTo>
                    <a:pt x="79968" y="1363780"/>
                  </a:lnTo>
                  <a:lnTo>
                    <a:pt x="38378" y="1335705"/>
                  </a:lnTo>
                  <a:lnTo>
                    <a:pt x="10303" y="1294115"/>
                  </a:lnTo>
                  <a:lnTo>
                    <a:pt x="0" y="1243264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849361" y="0"/>
                  </a:lnTo>
                  <a:lnTo>
                    <a:pt x="3900211" y="10303"/>
                  </a:lnTo>
                  <a:lnTo>
                    <a:pt x="3941801" y="38377"/>
                  </a:lnTo>
                  <a:lnTo>
                    <a:pt x="3969875" y="79967"/>
                  </a:lnTo>
                  <a:lnTo>
                    <a:pt x="3977973" y="119931"/>
                  </a:lnTo>
                  <a:lnTo>
                    <a:pt x="3977973" y="1254152"/>
                  </a:lnTo>
                  <a:lnTo>
                    <a:pt x="3969875" y="1294115"/>
                  </a:lnTo>
                  <a:lnTo>
                    <a:pt x="3941801" y="1335705"/>
                  </a:lnTo>
                  <a:lnTo>
                    <a:pt x="3900211" y="1363780"/>
                  </a:lnTo>
                  <a:lnTo>
                    <a:pt x="3849360" y="1374083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76581" y="1944261"/>
            <a:ext cx="2906395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2606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3.2.1.1. </a:t>
            </a:r>
            <a:r>
              <a:rPr sz="1300" b="1" spc="50">
                <a:latin typeface="Arial"/>
                <a:cs typeface="Arial"/>
              </a:rPr>
              <a:t>Частка </a:t>
            </a:r>
            <a:r>
              <a:rPr sz="1300" b="1" spc="55">
                <a:latin typeface="Arial"/>
                <a:cs typeface="Arial"/>
              </a:rPr>
              <a:t>педагогıчних </a:t>
            </a:r>
            <a:r>
              <a:rPr sz="1300" b="1" spc="60">
                <a:latin typeface="Arial"/>
                <a:cs typeface="Arial"/>
              </a:rPr>
              <a:t> працıвникıв </a:t>
            </a:r>
            <a:r>
              <a:rPr sz="1300" b="1" spc="55">
                <a:latin typeface="Arial"/>
                <a:cs typeface="Arial"/>
              </a:rPr>
              <a:t>закладу </a:t>
            </a:r>
            <a:r>
              <a:rPr sz="1300" b="1" spc="20">
                <a:latin typeface="Arial"/>
                <a:cs typeface="Arial"/>
              </a:rPr>
              <a:t>освıти</a:t>
            </a:r>
            <a:r>
              <a:rPr sz="1300" b="1" spc="20">
                <a:latin typeface="Tahoma"/>
                <a:cs typeface="Tahoma"/>
              </a:rPr>
              <a:t>, </a:t>
            </a:r>
            <a:r>
              <a:rPr sz="1300" b="1" spc="60">
                <a:latin typeface="Arial"/>
                <a:cs typeface="Arial"/>
              </a:rPr>
              <a:t>якı </a:t>
            </a:r>
            <a:r>
              <a:rPr sz="1300" b="1" spc="6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обирають </a:t>
            </a:r>
            <a:r>
              <a:rPr sz="1300" b="1" spc="45">
                <a:latin typeface="Arial"/>
                <a:cs typeface="Arial"/>
              </a:rPr>
              <a:t>рıзнı </a:t>
            </a:r>
            <a:r>
              <a:rPr sz="1300" b="1" spc="50">
                <a:latin typeface="Arial"/>
                <a:cs typeface="Arial"/>
              </a:rPr>
              <a:t>види</a:t>
            </a:r>
            <a:r>
              <a:rPr sz="1300" b="1" spc="50">
                <a:latin typeface="Tahoma"/>
                <a:cs typeface="Tahoma"/>
              </a:rPr>
              <a:t>, </a:t>
            </a:r>
            <a:r>
              <a:rPr sz="1300" b="1" spc="40">
                <a:latin typeface="Arial"/>
                <a:cs typeface="Arial"/>
              </a:rPr>
              <a:t>форми </a:t>
            </a:r>
            <a:r>
              <a:rPr sz="1300" b="1" spc="35">
                <a:latin typeface="Arial"/>
                <a:cs typeface="Arial"/>
              </a:rPr>
              <a:t>ı </a:t>
            </a:r>
            <a:r>
              <a:rPr sz="1300" b="1" spc="4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напрями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пıдвищення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рıвня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-15">
                <a:latin typeface="Arial"/>
                <a:cs typeface="Arial"/>
              </a:rPr>
              <a:t>своєї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0"/>
              </a:lnSpc>
            </a:pPr>
            <a:r>
              <a:rPr sz="1300" b="1" spc="45">
                <a:latin typeface="Arial"/>
                <a:cs typeface="Arial"/>
              </a:rPr>
              <a:t>педагогıчної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майстерностı</a:t>
            </a:r>
            <a:endParaRPr sz="1300">
              <a:latin typeface="Arial"/>
              <a:cs typeface="Arial"/>
            </a:endParaRPr>
          </a:p>
          <a:p>
            <a:pPr marL="474345" marR="466090" algn="ctr">
              <a:lnSpc>
                <a:spcPts val="1280"/>
              </a:lnSpc>
              <a:spcBef>
                <a:spcPts val="135"/>
              </a:spcBef>
            </a:pP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 </a:t>
            </a:r>
            <a:r>
              <a:rPr sz="1300" b="1" i="1" spc="-31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226" y="2642016"/>
            <a:ext cx="2296160" cy="188848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960" marR="301625" indent="-259715">
              <a:lnSpc>
                <a:spcPts val="1430"/>
              </a:lnSpc>
              <a:spcBef>
                <a:spcPts val="415"/>
              </a:spcBef>
            </a:pP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.2.</a:t>
            </a: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1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5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П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450" b="1" spc="110">
                <a:solidFill>
                  <a:srgbClr val="F6F6F6"/>
                </a:solidFill>
                <a:latin typeface="Arial"/>
                <a:cs typeface="Arial"/>
              </a:rPr>
              <a:t>ч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endParaRPr sz="1450">
              <a:latin typeface="Arial"/>
              <a:cs typeface="Arial"/>
            </a:endParaRPr>
          </a:p>
          <a:p>
            <a:pPr marL="12065" marR="5080" algn="ctr">
              <a:lnSpc>
                <a:spcPts val="1430"/>
              </a:lnSpc>
              <a:spcBef>
                <a:spcPts val="10"/>
              </a:spcBef>
            </a:pP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забезпечують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власний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професıйний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розвиток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пıдвищення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квалıфıкацıї</a:t>
            </a:r>
            <a:r>
              <a:rPr sz="1450" b="1" spc="50">
                <a:solidFill>
                  <a:srgbClr val="F6F6F6"/>
                </a:solidFill>
                <a:latin typeface="Tahoma"/>
                <a:cs typeface="Tahoma"/>
              </a:rPr>
              <a:t>,</a:t>
            </a:r>
            <a:endParaRPr sz="1450">
              <a:latin typeface="Tahoma"/>
              <a:cs typeface="Tahoma"/>
            </a:endParaRPr>
          </a:p>
          <a:p>
            <a:pPr marL="80645" marR="73025" algn="ctr">
              <a:lnSpc>
                <a:spcPts val="1430"/>
              </a:lnSpc>
              <a:spcBef>
                <a:spcPts val="20"/>
              </a:spcBef>
            </a:pP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зокрема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щодо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00">
                <a:solidFill>
                  <a:srgbClr val="F6F6F6"/>
                </a:solidFill>
                <a:latin typeface="Arial"/>
                <a:cs typeface="Arial"/>
              </a:rPr>
              <a:t>методик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роботи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450" b="1" spc="9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дıтьми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з</a:t>
            </a:r>
            <a:r>
              <a:rPr sz="14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особливими </a:t>
            </a:r>
            <a:r>
              <a:rPr sz="1450" b="1" spc="-3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освıтнıми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потребами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883" y="402421"/>
            <a:ext cx="2879725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75" marR="108585" indent="-217170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00BE62"/>
                </a:solidFill>
                <a:latin typeface="Tahoma"/>
                <a:cs typeface="Tahoma"/>
              </a:rPr>
              <a:t>3.2.</a:t>
            </a:r>
            <a:r>
              <a:rPr sz="1400" b="1" spc="-25">
                <a:solidFill>
                  <a:srgbClr val="00BE62"/>
                </a:solidFill>
                <a:latin typeface="Tahoma"/>
                <a:cs typeface="Tahoma"/>
              </a:rPr>
              <a:t> 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ПОСТІЙНЕ</a:t>
            </a:r>
            <a:r>
              <a:rPr sz="1400" b="1" spc="-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30">
                <a:solidFill>
                  <a:srgbClr val="00BE62"/>
                </a:solidFill>
                <a:latin typeface="Arial"/>
                <a:cs typeface="Arial"/>
              </a:rPr>
              <a:t>ПІДВИЩЕННЯ </a:t>
            </a:r>
            <a:r>
              <a:rPr sz="1400" b="1" spc="-37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ПРОФЕСІЙНОГО </a:t>
            </a:r>
            <a:r>
              <a:rPr sz="1400" b="1" spc="-5">
                <a:solidFill>
                  <a:srgbClr val="00BE62"/>
                </a:solidFill>
                <a:latin typeface="Arial"/>
                <a:cs typeface="Arial"/>
              </a:rPr>
              <a:t>РІВНЯ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155">
                <a:solidFill>
                  <a:srgbClr val="00BE62"/>
                </a:solidFill>
                <a:latin typeface="Arial"/>
                <a:cs typeface="Arial"/>
              </a:rPr>
              <a:t>І</a:t>
            </a:r>
            <a:endParaRPr sz="1400">
              <a:latin typeface="Arial"/>
              <a:cs typeface="Arial"/>
            </a:endParaRPr>
          </a:p>
          <a:p>
            <a:pPr marL="56515" marR="5080" indent="-44450">
              <a:lnSpc>
                <a:spcPts val="1650"/>
              </a:lnSpc>
            </a:pPr>
            <a:r>
              <a:rPr sz="1400" b="1" spc="25">
                <a:solidFill>
                  <a:srgbClr val="00BE62"/>
                </a:solidFill>
                <a:latin typeface="Arial"/>
                <a:cs typeface="Arial"/>
              </a:rPr>
              <a:t>ПЕДАГОГІЧНОЇ </a:t>
            </a:r>
            <a:r>
              <a:rPr sz="1400" b="1" spc="-10">
                <a:solidFill>
                  <a:srgbClr val="00BE62"/>
                </a:solidFill>
                <a:latin typeface="Arial"/>
                <a:cs typeface="Arial"/>
              </a:rPr>
              <a:t>МАЙСТЕРНОСТІ </a:t>
            </a:r>
            <a:r>
              <a:rPr sz="1400" b="1" spc="-37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00BE62"/>
                </a:solidFill>
                <a:latin typeface="Arial"/>
                <a:cs typeface="Arial"/>
              </a:rPr>
              <a:t>ПЕДАГОГІЧНИХ</a:t>
            </a:r>
            <a:r>
              <a:rPr sz="1400" b="1" spc="-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35">
                <a:solidFill>
                  <a:srgbClr val="00BE62"/>
                </a:solidFill>
                <a:latin typeface="Arial"/>
                <a:cs typeface="Arial"/>
              </a:rPr>
              <a:t>ПРАЦІВНИКІВ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6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2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6"/>
            <a:ext cx="4216400" cy="1889125"/>
            <a:chOff x="4636448" y="1804106"/>
            <a:chExt cx="4216400" cy="1889125"/>
          </a:xfrm>
        </p:grpSpPr>
        <p:sp>
          <p:nvSpPr>
            <p:cNvPr id="6" name="object 6"/>
            <p:cNvSpPr/>
            <p:nvPr/>
          </p:nvSpPr>
          <p:spPr>
            <a:xfrm>
              <a:off x="4874576" y="1895055"/>
              <a:ext cx="3978275" cy="1797685"/>
            </a:xfrm>
            <a:custGeom>
              <a:avLst/>
              <a:gdLst/>
              <a:ahLst/>
              <a:cxnLst/>
              <a:rect l="l" t="t" r="r" b="b"/>
              <a:pathLst>
                <a:path w="3978275" h="1797685">
                  <a:moveTo>
                    <a:pt x="3849360" y="1797664"/>
                  </a:moveTo>
                  <a:lnTo>
                    <a:pt x="130819" y="1797664"/>
                  </a:lnTo>
                  <a:lnTo>
                    <a:pt x="79968" y="1787360"/>
                  </a:lnTo>
                  <a:lnTo>
                    <a:pt x="38378" y="1759286"/>
                  </a:lnTo>
                  <a:lnTo>
                    <a:pt x="10303" y="1717695"/>
                  </a:lnTo>
                  <a:lnTo>
                    <a:pt x="0" y="1666844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49360" y="0"/>
                  </a:lnTo>
                  <a:lnTo>
                    <a:pt x="3900211" y="10303"/>
                  </a:lnTo>
                  <a:lnTo>
                    <a:pt x="3941801" y="38378"/>
                  </a:lnTo>
                  <a:lnTo>
                    <a:pt x="3969875" y="79968"/>
                  </a:lnTo>
                  <a:lnTo>
                    <a:pt x="3977973" y="119931"/>
                  </a:lnTo>
                  <a:lnTo>
                    <a:pt x="3977973" y="1677732"/>
                  </a:lnTo>
                  <a:lnTo>
                    <a:pt x="3969875" y="1717695"/>
                  </a:lnTo>
                  <a:lnTo>
                    <a:pt x="3941801" y="1759286"/>
                  </a:lnTo>
                  <a:lnTo>
                    <a:pt x="3900211" y="1787360"/>
                  </a:lnTo>
                  <a:lnTo>
                    <a:pt x="3849360" y="179766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08727" y="1944258"/>
            <a:ext cx="2842260" cy="8712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" marR="57785" indent="-7874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3.2.2.1. </a:t>
            </a:r>
            <a:r>
              <a:rPr sz="1300" b="1" spc="45">
                <a:latin typeface="Arial"/>
                <a:cs typeface="Arial"/>
              </a:rPr>
              <a:t>Педагогıчнı </a:t>
            </a:r>
            <a:r>
              <a:rPr sz="1300" b="1" spc="75">
                <a:latin typeface="Arial"/>
                <a:cs typeface="Arial"/>
              </a:rPr>
              <a:t>працıвники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беруть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участь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в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ıнновацıйнıй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81700"/>
              </a:lnSpc>
            </a:pPr>
            <a:r>
              <a:rPr sz="1300" b="1" spc="20">
                <a:latin typeface="Arial"/>
                <a:cs typeface="Arial"/>
              </a:rPr>
              <a:t>роботı </a:t>
            </a:r>
            <a:r>
              <a:rPr sz="1300" b="1" spc="-5">
                <a:latin typeface="Tahoma"/>
                <a:cs typeface="Tahoma"/>
              </a:rPr>
              <a:t>(</a:t>
            </a:r>
            <a:r>
              <a:rPr sz="1300" b="1" spc="-5">
                <a:latin typeface="Arial"/>
                <a:cs typeface="Arial"/>
              </a:rPr>
              <a:t>розроблення</a:t>
            </a:r>
            <a:r>
              <a:rPr sz="1300" b="1" spc="-5">
                <a:latin typeface="Tahoma"/>
                <a:cs typeface="Tahoma"/>
              </a:rPr>
              <a:t>/ </a:t>
            </a:r>
            <a:r>
              <a:rPr sz="1300" b="1" spc="40">
                <a:latin typeface="Arial"/>
                <a:cs typeface="Arial"/>
              </a:rPr>
              <a:t>адаптацıя</a:t>
            </a:r>
            <a:r>
              <a:rPr sz="1300" b="1" spc="40">
                <a:latin typeface="Tahoma"/>
                <a:cs typeface="Tahoma"/>
              </a:rPr>
              <a:t>, </a:t>
            </a:r>
            <a:r>
              <a:rPr sz="1300" b="1" spc="-370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впровадження </a:t>
            </a:r>
            <a:r>
              <a:rPr sz="1300" b="1" spc="25">
                <a:latin typeface="Arial"/>
                <a:cs typeface="Arial"/>
              </a:rPr>
              <a:t>освıтнıх </a:t>
            </a:r>
            <a:r>
              <a:rPr sz="1300" b="1" spc="3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технологıй</a:t>
            </a:r>
            <a:r>
              <a:rPr sz="1300" b="1" spc="35">
                <a:latin typeface="Tahoma"/>
                <a:cs typeface="Tahoma"/>
              </a:rPr>
              <a:t>,</a:t>
            </a:r>
            <a:r>
              <a:rPr sz="1300" b="1" spc="-20">
                <a:latin typeface="Tahoma"/>
                <a:cs typeface="Tahoma"/>
              </a:rPr>
              <a:t> </a:t>
            </a:r>
            <a:r>
              <a:rPr sz="1300" b="1" spc="55">
                <a:latin typeface="Arial"/>
                <a:cs typeface="Arial"/>
              </a:rPr>
              <a:t>експериментальна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5640" y="2753883"/>
            <a:ext cx="2248535" cy="3854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01625">
              <a:lnSpc>
                <a:spcPts val="1280"/>
              </a:lnSpc>
              <a:spcBef>
                <a:spcPts val="375"/>
              </a:spcBef>
            </a:pPr>
            <a:r>
              <a:rPr sz="1300" b="1" spc="5">
                <a:latin typeface="Arial"/>
                <a:cs typeface="Arial"/>
              </a:rPr>
              <a:t>робота</a:t>
            </a:r>
            <a:r>
              <a:rPr sz="1300" b="1" spc="5">
                <a:latin typeface="Tahoma"/>
                <a:cs typeface="Tahoma"/>
              </a:rPr>
              <a:t>), </a:t>
            </a:r>
            <a:r>
              <a:rPr sz="1300" b="1" spc="40">
                <a:latin typeface="Arial"/>
                <a:cs typeface="Arial"/>
              </a:rPr>
              <a:t>ıнıцıюють </a:t>
            </a:r>
            <a:r>
              <a:rPr sz="1300" b="1" spc="45">
                <a:latin typeface="Arial"/>
                <a:cs typeface="Arial"/>
              </a:rPr>
              <a:t> </a:t>
            </a:r>
            <a:r>
              <a:rPr sz="1300" b="1" spc="-20">
                <a:latin typeface="Arial"/>
                <a:cs typeface="Arial"/>
              </a:rPr>
              <a:t>та</a:t>
            </a:r>
            <a:r>
              <a:rPr sz="1300" b="1" spc="-20">
                <a:latin typeface="Tahoma"/>
                <a:cs typeface="Tahoma"/>
              </a:rPr>
              <a:t>/</a:t>
            </a:r>
            <a:r>
              <a:rPr sz="1300" b="1" spc="-20">
                <a:latin typeface="Arial"/>
                <a:cs typeface="Arial"/>
              </a:rPr>
              <a:t>або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реалıзують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освıтнı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0496" y="3077733"/>
            <a:ext cx="7385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5">
                <a:latin typeface="Arial"/>
                <a:cs typeface="Arial"/>
              </a:rPr>
              <a:t>проєкти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8245" y="3239658"/>
            <a:ext cx="19831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вивчення</a:t>
            </a:r>
            <a:r>
              <a:rPr sz="1300" i="1" spc="-40">
                <a:latin typeface="Arial"/>
                <a:cs typeface="Arial"/>
              </a:rPr>
              <a:t>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96190" y="3360456"/>
            <a:ext cx="2230120" cy="4489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  <a:p>
            <a:pPr marL="311785">
              <a:lnSpc>
                <a:spcPct val="100000"/>
              </a:lnSpc>
              <a:spcBef>
                <a:spcPts val="250"/>
              </a:spcBef>
            </a:pPr>
            <a:r>
              <a:rPr sz="1000" b="1" spc="-10">
                <a:solidFill>
                  <a:srgbClr val="F6F6F6"/>
                </a:solidFill>
                <a:latin typeface="Tahoma"/>
                <a:cs typeface="Tahoma"/>
              </a:rPr>
              <a:t>B</a:t>
            </a:r>
            <a:r>
              <a:rPr sz="1000" b="1" spc="-65">
                <a:solidFill>
                  <a:srgbClr val="F6F6F6"/>
                </a:solidFill>
                <a:latin typeface="Tahoma"/>
                <a:cs typeface="Tahoma"/>
              </a:rPr>
              <a:t>r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ie</a:t>
            </a:r>
            <a:r>
              <a:rPr sz="1000" b="1" spc="-40">
                <a:solidFill>
                  <a:srgbClr val="F6F6F6"/>
                </a:solidFill>
                <a:latin typeface="Tahoma"/>
                <a:cs typeface="Tahoma"/>
              </a:rPr>
              <a:t>f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l</a:t>
            </a:r>
            <a:r>
              <a:rPr sz="1000" b="1" spc="-40">
                <a:solidFill>
                  <a:srgbClr val="F6F6F6"/>
                </a:solidFill>
                <a:latin typeface="Tahoma"/>
                <a:cs typeface="Tahoma"/>
              </a:rPr>
              <a:t>y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el</a:t>
            </a:r>
            <a:r>
              <a:rPr sz="1000" b="1" spc="5">
                <a:solidFill>
                  <a:srgbClr val="F6F6F6"/>
                </a:solidFill>
                <a:latin typeface="Tahoma"/>
                <a:cs typeface="Tahoma"/>
              </a:rPr>
              <a:t>a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b</a:t>
            </a:r>
            <a:r>
              <a:rPr sz="1000" b="1" spc="-45">
                <a:solidFill>
                  <a:srgbClr val="F6F6F6"/>
                </a:solidFill>
                <a:latin typeface="Tahoma"/>
                <a:cs typeface="Tahoma"/>
              </a:rPr>
              <a:t>o</a:t>
            </a:r>
            <a:r>
              <a:rPr sz="1000" b="1" spc="-65">
                <a:solidFill>
                  <a:srgbClr val="F6F6F6"/>
                </a:solidFill>
                <a:latin typeface="Tahoma"/>
                <a:cs typeface="Tahoma"/>
              </a:rPr>
              <a:t>r</a:t>
            </a:r>
            <a:r>
              <a:rPr sz="1000" b="1" spc="5">
                <a:solidFill>
                  <a:srgbClr val="F6F6F6"/>
                </a:solidFill>
                <a:latin typeface="Tahoma"/>
                <a:cs typeface="Tahoma"/>
              </a:rPr>
              <a:t>a</a:t>
            </a:r>
            <a:r>
              <a:rPr sz="1000" b="1" spc="-60">
                <a:solidFill>
                  <a:srgbClr val="F6F6F6"/>
                </a:solidFill>
                <a:latin typeface="Tahoma"/>
                <a:cs typeface="Tahoma"/>
              </a:rPr>
              <a:t>t</a:t>
            </a:r>
            <a:r>
              <a:rPr sz="1000" b="1" spc="-50">
                <a:solidFill>
                  <a:srgbClr val="F6F6F6"/>
                </a:solidFill>
                <a:latin typeface="Tahoma"/>
                <a:cs typeface="Tahoma"/>
              </a:rPr>
              <a:t>e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45">
                <a:solidFill>
                  <a:srgbClr val="F6F6F6"/>
                </a:solidFill>
                <a:latin typeface="Tahoma"/>
                <a:cs typeface="Tahoma"/>
              </a:rPr>
              <a:t>o</a:t>
            </a:r>
            <a:r>
              <a:rPr sz="1000" b="1" spc="-50">
                <a:solidFill>
                  <a:srgbClr val="F6F6F6"/>
                </a:solidFill>
                <a:latin typeface="Tahoma"/>
                <a:cs typeface="Tahoma"/>
              </a:rPr>
              <a:t>n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20">
                <a:solidFill>
                  <a:srgbClr val="F6F6F6"/>
                </a:solidFill>
                <a:latin typeface="Tahoma"/>
                <a:cs typeface="Tahoma"/>
              </a:rPr>
              <a:t>w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h</a:t>
            </a:r>
            <a:r>
              <a:rPr sz="1000" b="1" spc="5">
                <a:solidFill>
                  <a:srgbClr val="F6F6F6"/>
                </a:solidFill>
                <a:latin typeface="Tahoma"/>
                <a:cs typeface="Tahoma"/>
              </a:rPr>
              <a:t>a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t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45">
                <a:solidFill>
                  <a:srgbClr val="F6F6F6"/>
                </a:solidFill>
                <a:latin typeface="Tahoma"/>
                <a:cs typeface="Tahoma"/>
              </a:rPr>
              <a:t>yo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u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15">
                <a:solidFill>
                  <a:srgbClr val="F6F6F6"/>
                </a:solidFill>
                <a:latin typeface="Tahoma"/>
                <a:cs typeface="Tahoma"/>
              </a:rPr>
              <a:t>w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36448" y="4560677"/>
            <a:ext cx="3949700" cy="1372870"/>
            <a:chOff x="4636448" y="4560677"/>
            <a:chExt cx="3949700" cy="1372870"/>
          </a:xfrm>
        </p:grpSpPr>
        <p:sp>
          <p:nvSpPr>
            <p:cNvPr id="15" name="object 15"/>
            <p:cNvSpPr/>
            <p:nvPr/>
          </p:nvSpPr>
          <p:spPr>
            <a:xfrm>
              <a:off x="4874575" y="465162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8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8" y="1281494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7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0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0" y="333895"/>
                  </a:lnTo>
                  <a:lnTo>
                    <a:pt x="940760" y="379436"/>
                  </a:lnTo>
                  <a:lnTo>
                    <a:pt x="947961" y="426620"/>
                  </a:lnTo>
                  <a:lnTo>
                    <a:pt x="950415" y="475210"/>
                  </a:lnTo>
                  <a:lnTo>
                    <a:pt x="947961" y="523795"/>
                  </a:lnTo>
                  <a:lnTo>
                    <a:pt x="940760" y="570978"/>
                  </a:lnTo>
                  <a:lnTo>
                    <a:pt x="929050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0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71687" y="4649909"/>
            <a:ext cx="231140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6225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3.2.2.2.</a:t>
            </a:r>
            <a:r>
              <a:rPr sz="1400" b="1" spc="-10">
                <a:latin typeface="Tahoma"/>
                <a:cs typeface="Tahoma"/>
              </a:rPr>
              <a:t> </a:t>
            </a:r>
            <a:r>
              <a:rPr sz="1400" b="1" spc="50">
                <a:latin typeface="Arial"/>
                <a:cs typeface="Arial"/>
              </a:rPr>
              <a:t>Педагогıчнı 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працıвники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здıйснюють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експертну </a:t>
            </a:r>
            <a:r>
              <a:rPr sz="1400" b="1" spc="20">
                <a:latin typeface="Arial"/>
                <a:cs typeface="Arial"/>
              </a:rPr>
              <a:t>дıяльнıсть </a:t>
            </a:r>
            <a:r>
              <a:rPr sz="1400" b="1" spc="15">
                <a:latin typeface="Arial"/>
                <a:cs typeface="Arial"/>
              </a:rPr>
              <a:t>у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сферı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повної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загальної</a:t>
            </a:r>
            <a:endParaRPr sz="1400">
              <a:latin typeface="Arial"/>
              <a:cs typeface="Arial"/>
            </a:endParaRPr>
          </a:p>
          <a:p>
            <a:pPr marL="101600" marR="93980" algn="ctr">
              <a:lnSpc>
                <a:spcPts val="1350"/>
              </a:lnSpc>
            </a:pPr>
            <a:r>
              <a:rPr sz="1400" b="1" spc="20">
                <a:latin typeface="Arial"/>
                <a:cs typeface="Arial"/>
              </a:rPr>
              <a:t>середньої </a:t>
            </a:r>
            <a:r>
              <a:rPr sz="1400" b="1" spc="35">
                <a:latin typeface="Arial"/>
                <a:cs typeface="Arial"/>
              </a:rPr>
              <a:t>освıти 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10">
                <a:latin typeface="Tahoma"/>
                <a:cs typeface="Tahoma"/>
              </a:rPr>
              <a:t>(</a:t>
            </a:r>
            <a:r>
              <a:rPr sz="1400" i="1" spc="10">
                <a:latin typeface="Arial"/>
                <a:cs typeface="Arial"/>
              </a:rPr>
              <a:t>вивчення </a:t>
            </a:r>
            <a:r>
              <a:rPr sz="1400" i="1" spc="5">
                <a:latin typeface="Arial"/>
                <a:cs typeface="Arial"/>
              </a:rPr>
              <a:t>документацıї</a:t>
            </a:r>
            <a:r>
              <a:rPr sz="1400" b="1" i="1" spc="5">
                <a:latin typeface="Sitka Heading"/>
                <a:cs typeface="Sitka Heading"/>
              </a:rPr>
              <a:t>, </a:t>
            </a:r>
            <a:r>
              <a:rPr sz="1400" b="1" i="1" spc="-335">
                <a:latin typeface="Sitka Heading"/>
                <a:cs typeface="Sitka Heading"/>
              </a:rPr>
              <a:t> </a:t>
            </a:r>
            <a:r>
              <a:rPr sz="1400" i="1" spc="10">
                <a:latin typeface="Arial"/>
                <a:cs typeface="Arial"/>
              </a:rPr>
              <a:t>опитування</a:t>
            </a:r>
            <a:r>
              <a:rPr sz="1400" b="1" spc="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5748" y="464222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6768" y="2824253"/>
            <a:ext cx="2279015" cy="17062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910" marR="293370" indent="-249554">
              <a:lnSpc>
                <a:spcPts val="1430"/>
              </a:lnSpc>
              <a:spcBef>
                <a:spcPts val="415"/>
              </a:spcBef>
            </a:pP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.2.2.</a:t>
            </a:r>
            <a:r>
              <a:rPr sz="145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П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450" b="1" spc="110">
                <a:solidFill>
                  <a:srgbClr val="F6F6F6"/>
                </a:solidFill>
                <a:latin typeface="Arial"/>
                <a:cs typeface="Arial"/>
              </a:rPr>
              <a:t>ч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 </a:t>
            </a:r>
            <a:r>
              <a:rPr sz="1450" b="1" spc="9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здıйснюють</a:t>
            </a:r>
            <a:endParaRPr sz="1450">
              <a:latin typeface="Arial"/>
              <a:cs typeface="Arial"/>
            </a:endParaRPr>
          </a:p>
          <a:p>
            <a:pPr marL="12700" marR="5080" indent="-635" algn="ctr">
              <a:lnSpc>
                <a:spcPts val="1430"/>
              </a:lnSpc>
              <a:spcBef>
                <a:spcPts val="15"/>
              </a:spcBef>
            </a:pP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ıнновацıйну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освıтню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0">
                <a:solidFill>
                  <a:srgbClr val="F6F6F6"/>
                </a:solidFill>
                <a:latin typeface="Arial"/>
                <a:cs typeface="Arial"/>
              </a:rPr>
              <a:t>дıяльнıсть</a:t>
            </a:r>
            <a:r>
              <a:rPr sz="145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беруть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 участь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освıтнıх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проєктах</a:t>
            </a:r>
            <a:r>
              <a:rPr sz="1450" b="1" spc="45">
                <a:solidFill>
                  <a:srgbClr val="F6F6F6"/>
                </a:solidFill>
                <a:latin typeface="Tahoma"/>
                <a:cs typeface="Tahoma"/>
              </a:rPr>
              <a:t>,</a:t>
            </a: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залучаються </a:t>
            </a:r>
            <a:r>
              <a:rPr sz="1450" b="1" spc="-3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до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роботи </a:t>
            </a:r>
            <a:r>
              <a:rPr sz="1450" b="1" spc="95">
                <a:solidFill>
                  <a:srgbClr val="F6F6F6"/>
                </a:solidFill>
                <a:latin typeface="Arial"/>
                <a:cs typeface="Arial"/>
              </a:rPr>
              <a:t>як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освıтнı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експерти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6"/>
            <a:ext cx="4216400" cy="1437640"/>
            <a:chOff x="4636448" y="1804106"/>
            <a:chExt cx="4216400" cy="1437640"/>
          </a:xfrm>
        </p:grpSpPr>
        <p:sp>
          <p:nvSpPr>
            <p:cNvPr id="6" name="object 6"/>
            <p:cNvSpPr/>
            <p:nvPr/>
          </p:nvSpPr>
          <p:spPr>
            <a:xfrm>
              <a:off x="4874576" y="1895057"/>
              <a:ext cx="3978275" cy="1346835"/>
            </a:xfrm>
            <a:custGeom>
              <a:avLst/>
              <a:gdLst/>
              <a:ahLst/>
              <a:cxnLst/>
              <a:rect l="l" t="t" r="r" b="b"/>
              <a:pathLst>
                <a:path w="3978275" h="1346835">
                  <a:moveTo>
                    <a:pt x="3849360" y="1346321"/>
                  </a:moveTo>
                  <a:lnTo>
                    <a:pt x="130819" y="1346321"/>
                  </a:lnTo>
                  <a:lnTo>
                    <a:pt x="79968" y="1336017"/>
                  </a:lnTo>
                  <a:lnTo>
                    <a:pt x="38378" y="1307943"/>
                  </a:lnTo>
                  <a:lnTo>
                    <a:pt x="10303" y="1266353"/>
                  </a:lnTo>
                  <a:lnTo>
                    <a:pt x="0" y="121550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849360" y="0"/>
                  </a:lnTo>
                  <a:lnTo>
                    <a:pt x="3900211" y="10303"/>
                  </a:lnTo>
                  <a:lnTo>
                    <a:pt x="3941801" y="38377"/>
                  </a:lnTo>
                  <a:lnTo>
                    <a:pt x="3969875" y="79968"/>
                  </a:lnTo>
                  <a:lnTo>
                    <a:pt x="3977973" y="119931"/>
                  </a:lnTo>
                  <a:lnTo>
                    <a:pt x="3977973" y="1226389"/>
                  </a:lnTo>
                  <a:lnTo>
                    <a:pt x="3969875" y="1266353"/>
                  </a:lnTo>
                  <a:lnTo>
                    <a:pt x="3941801" y="1307943"/>
                  </a:lnTo>
                  <a:lnTo>
                    <a:pt x="3900211" y="1336017"/>
                  </a:lnTo>
                  <a:lnTo>
                    <a:pt x="3849360" y="1346321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75836" y="2049664"/>
            <a:ext cx="2908300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5080" indent="-89535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3.3.1.1.</a:t>
            </a:r>
            <a:r>
              <a:rPr sz="1300" b="1" spc="-5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Частка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здобувачıв</a:t>
            </a:r>
            <a:r>
              <a:rPr sz="1300" b="1" spc="20">
                <a:latin typeface="Arial"/>
                <a:cs typeface="Arial"/>
              </a:rPr>
              <a:t> освıти</a:t>
            </a:r>
            <a:r>
              <a:rPr sz="1300" b="1" spc="20">
                <a:latin typeface="Tahoma"/>
                <a:cs typeface="Tahoma"/>
              </a:rPr>
              <a:t>, </a:t>
            </a:r>
            <a:r>
              <a:rPr sz="1300" b="1" spc="-365">
                <a:latin typeface="Tahoma"/>
                <a:cs typeface="Tahoma"/>
              </a:rPr>
              <a:t> </a:t>
            </a:r>
            <a:r>
              <a:rPr sz="1300" b="1" spc="60">
                <a:latin typeface="Arial"/>
                <a:cs typeface="Arial"/>
              </a:rPr>
              <a:t>якı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вважають</a:t>
            </a:r>
            <a:r>
              <a:rPr sz="1300" b="1" spc="40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90">
                <a:latin typeface="Arial"/>
                <a:cs typeface="Arial"/>
              </a:rPr>
              <a:t>що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їх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думка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має</a:t>
            </a:r>
            <a:endParaRPr sz="1300">
              <a:latin typeface="Arial"/>
              <a:cs typeface="Arial"/>
            </a:endParaRPr>
          </a:p>
          <a:p>
            <a:pPr marL="248920" marR="241300" algn="ctr">
              <a:lnSpc>
                <a:spcPct val="81700"/>
              </a:lnSpc>
            </a:pPr>
            <a:r>
              <a:rPr sz="1300" b="1" spc="60">
                <a:latin typeface="Arial"/>
                <a:cs typeface="Arial"/>
              </a:rPr>
              <a:t>значення </a:t>
            </a:r>
            <a:r>
              <a:rPr sz="1300" b="1">
                <a:latin typeface="Tahoma"/>
                <a:cs typeface="Tahoma"/>
              </a:rPr>
              <a:t>(</a:t>
            </a:r>
            <a:r>
              <a:rPr sz="1300" b="1">
                <a:latin typeface="Arial"/>
                <a:cs typeface="Arial"/>
              </a:rPr>
              <a:t>вислуховується</a:t>
            </a:r>
            <a:r>
              <a:rPr sz="1300" b="1">
                <a:latin typeface="Tahoma"/>
                <a:cs typeface="Tahoma"/>
              </a:rPr>
              <a:t>, </a:t>
            </a:r>
            <a:r>
              <a:rPr sz="1300" b="1" spc="5">
                <a:latin typeface="Tahoma"/>
                <a:cs typeface="Tahoma"/>
              </a:rPr>
              <a:t> </a:t>
            </a:r>
            <a:r>
              <a:rPr sz="1300" b="1">
                <a:latin typeface="Arial"/>
                <a:cs typeface="Arial"/>
              </a:rPr>
              <a:t>враховується</a:t>
            </a:r>
            <a:r>
              <a:rPr sz="1300" b="1">
                <a:latin typeface="Tahoma"/>
                <a:cs typeface="Tahoma"/>
              </a:rPr>
              <a:t>) </a:t>
            </a:r>
            <a:r>
              <a:rPr sz="1300" b="1" spc="15">
                <a:latin typeface="Arial"/>
                <a:cs typeface="Arial"/>
              </a:rPr>
              <a:t>в </a:t>
            </a:r>
            <a:r>
              <a:rPr sz="1300" b="1" spc="25">
                <a:latin typeface="Arial"/>
                <a:cs typeface="Arial"/>
              </a:rPr>
              <a:t>освıтньому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процесı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i="1" spc="-5">
                <a:latin typeface="Sitka Heading"/>
                <a:cs typeface="Sitka Heading"/>
              </a:rPr>
              <a:t>(</a:t>
            </a:r>
            <a:r>
              <a:rPr sz="1300" b="1" i="1" spc="2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32966"/>
            <a:ext cx="4216400" cy="1896110"/>
            <a:chOff x="4636448" y="4532966"/>
            <a:chExt cx="4216400" cy="1896110"/>
          </a:xfrm>
        </p:grpSpPr>
        <p:sp>
          <p:nvSpPr>
            <p:cNvPr id="11" name="object 11"/>
            <p:cNvSpPr/>
            <p:nvPr/>
          </p:nvSpPr>
          <p:spPr>
            <a:xfrm>
              <a:off x="4874576" y="4532966"/>
              <a:ext cx="3978275" cy="1896110"/>
            </a:xfrm>
            <a:custGeom>
              <a:avLst/>
              <a:gdLst/>
              <a:ahLst/>
              <a:cxnLst/>
              <a:rect l="l" t="t" r="r" b="b"/>
              <a:pathLst>
                <a:path w="3978275" h="1896110">
                  <a:moveTo>
                    <a:pt x="3865970" y="1895544"/>
                  </a:moveTo>
                  <a:lnTo>
                    <a:pt x="114209" y="1895544"/>
                  </a:lnTo>
                  <a:lnTo>
                    <a:pt x="79968" y="1888606"/>
                  </a:lnTo>
                  <a:lnTo>
                    <a:pt x="38378" y="1860531"/>
                  </a:lnTo>
                  <a:lnTo>
                    <a:pt x="10303" y="1818941"/>
                  </a:lnTo>
                  <a:lnTo>
                    <a:pt x="0" y="1768090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849360" y="0"/>
                  </a:lnTo>
                  <a:lnTo>
                    <a:pt x="3900211" y="10303"/>
                  </a:lnTo>
                  <a:lnTo>
                    <a:pt x="3941801" y="38377"/>
                  </a:lnTo>
                  <a:lnTo>
                    <a:pt x="3969875" y="79968"/>
                  </a:lnTo>
                  <a:lnTo>
                    <a:pt x="3977973" y="119931"/>
                  </a:lnTo>
                  <a:lnTo>
                    <a:pt x="3977973" y="1778977"/>
                  </a:lnTo>
                  <a:lnTo>
                    <a:pt x="3969875" y="1818941"/>
                  </a:lnTo>
                  <a:lnTo>
                    <a:pt x="3941801" y="1860531"/>
                  </a:lnTo>
                  <a:lnTo>
                    <a:pt x="3900211" y="1888606"/>
                  </a:lnTo>
                  <a:lnTo>
                    <a:pt x="3865970" y="1895544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0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0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94702" y="4649909"/>
            <a:ext cx="3067685" cy="1610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5970" marR="218440" indent="-54991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3.3.1.2. </a:t>
            </a:r>
            <a:r>
              <a:rPr sz="1400" b="1" spc="55">
                <a:latin typeface="Arial"/>
                <a:cs typeface="Arial"/>
              </a:rPr>
              <a:t>Частка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якı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400" b="1" spc="45">
                <a:latin typeface="Arial"/>
                <a:cs typeface="Arial"/>
              </a:rPr>
              <a:t>використовують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форми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роботи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-395">
                <a:latin typeface="Tahoma"/>
                <a:cs typeface="Tahoma"/>
              </a:rPr>
              <a:t> </a:t>
            </a:r>
            <a:r>
              <a:rPr sz="1400" b="1" spc="35">
                <a:latin typeface="Arial"/>
                <a:cs typeface="Arial"/>
              </a:rPr>
              <a:t>спрямованı </a:t>
            </a:r>
            <a:r>
              <a:rPr sz="1400" b="1" spc="70">
                <a:latin typeface="Arial"/>
                <a:cs typeface="Arial"/>
              </a:rPr>
              <a:t>на </a:t>
            </a:r>
            <a:r>
              <a:rPr sz="1400" b="1" spc="30">
                <a:latin typeface="Arial"/>
                <a:cs typeface="Arial"/>
              </a:rPr>
              <a:t>формування 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партнерських </a:t>
            </a:r>
            <a:r>
              <a:rPr sz="1400" b="1" spc="65">
                <a:latin typeface="Arial"/>
                <a:cs typeface="Arial"/>
              </a:rPr>
              <a:t>взаємин </a:t>
            </a:r>
            <a:r>
              <a:rPr sz="1400" b="1" spc="55">
                <a:latin typeface="Arial"/>
                <a:cs typeface="Arial"/>
              </a:rPr>
              <a:t>зı </a:t>
            </a:r>
            <a:r>
              <a:rPr sz="1400" b="1" spc="60">
                <a:latin typeface="Arial"/>
                <a:cs typeface="Arial"/>
              </a:rPr>
              <a:t> здобувачами </a:t>
            </a:r>
            <a:r>
              <a:rPr sz="1400" b="1" spc="35">
                <a:latin typeface="Arial"/>
                <a:cs typeface="Arial"/>
              </a:rPr>
              <a:t>освıти </a:t>
            </a:r>
            <a:r>
              <a:rPr sz="1400" b="1" spc="55">
                <a:latin typeface="Arial"/>
                <a:cs typeface="Arial"/>
              </a:rPr>
              <a:t>ıз 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застосуванням </a:t>
            </a:r>
            <a:r>
              <a:rPr sz="1400" b="1" spc="15">
                <a:latin typeface="Arial"/>
                <a:cs typeface="Arial"/>
              </a:rPr>
              <a:t>особистıсно 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орıєнтованого пıдходу 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-10">
                <a:latin typeface="Tahoma"/>
                <a:cs typeface="Tahoma"/>
              </a:rPr>
              <a:t>(</a:t>
            </a:r>
            <a:r>
              <a:rPr sz="1400" i="1" spc="-10">
                <a:latin typeface="Arial"/>
                <a:cs typeface="Arial"/>
              </a:rPr>
              <a:t>спостереження</a:t>
            </a:r>
            <a:r>
              <a:rPr sz="1400" b="1" spc="-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7674" y="3211563"/>
            <a:ext cx="2085975" cy="7956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91770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3.3.1.</a:t>
            </a:r>
            <a:r>
              <a:rPr sz="1450" b="1" spc="-2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Педагогıчнı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дıють</a:t>
            </a:r>
            <a:r>
              <a:rPr sz="14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на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засадах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педагогıки</a:t>
            </a:r>
            <a:endParaRPr sz="1450">
              <a:latin typeface="Arial"/>
              <a:cs typeface="Arial"/>
            </a:endParaRPr>
          </a:p>
          <a:p>
            <a:pPr marL="400050">
              <a:lnSpc>
                <a:spcPts val="1450"/>
              </a:lnSpc>
            </a:pP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партнерства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521" y="402419"/>
            <a:ext cx="3232150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marR="5080" indent="-283210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00BE62"/>
                </a:solidFill>
                <a:latin typeface="Tahoma"/>
                <a:cs typeface="Tahoma"/>
              </a:rPr>
              <a:t>3.3.</a:t>
            </a:r>
            <a:r>
              <a:rPr sz="1400" b="1" spc="-20">
                <a:solidFill>
                  <a:srgbClr val="00BE62"/>
                </a:solidFill>
                <a:latin typeface="Tahoma"/>
                <a:cs typeface="Tahoma"/>
              </a:rPr>
              <a:t> </a:t>
            </a: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НАЛАГОДЖЕННЯ 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СПІВПРАЦІ</a:t>
            </a: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90">
                <a:solidFill>
                  <a:srgbClr val="00BE62"/>
                </a:solidFill>
                <a:latin typeface="Arial"/>
                <a:cs typeface="Arial"/>
              </a:rPr>
              <a:t>ЗІ </a:t>
            </a:r>
            <a:r>
              <a:rPr sz="1400" b="1" spc="-37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15">
                <a:solidFill>
                  <a:srgbClr val="00BE62"/>
                </a:solidFill>
                <a:latin typeface="Arial"/>
                <a:cs typeface="Arial"/>
              </a:rPr>
              <a:t>ЗДОБУВАЧАМИ </a:t>
            </a: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ОСВІТИ</a:t>
            </a:r>
            <a:r>
              <a:rPr sz="1400" b="1">
                <a:solidFill>
                  <a:srgbClr val="00BE62"/>
                </a:solidFill>
                <a:latin typeface="Tahoma"/>
                <a:cs typeface="Tahoma"/>
              </a:rPr>
              <a:t>, </a:t>
            </a:r>
            <a:r>
              <a:rPr sz="1400" b="1" spc="75">
                <a:solidFill>
                  <a:srgbClr val="00BE62"/>
                </a:solidFill>
                <a:latin typeface="Arial"/>
                <a:cs typeface="Arial"/>
              </a:rPr>
              <a:t>ЇХ </a:t>
            </a:r>
            <a:r>
              <a:rPr sz="1400" b="1" spc="8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BE62"/>
                </a:solidFill>
                <a:latin typeface="Arial"/>
                <a:cs typeface="Arial"/>
              </a:rPr>
              <a:t>БАТЬКАМИ</a:t>
            </a:r>
            <a:r>
              <a:rPr sz="1400" b="1" spc="-10">
                <a:solidFill>
                  <a:srgbClr val="00BE62"/>
                </a:solidFill>
                <a:latin typeface="Tahoma"/>
                <a:cs typeface="Tahoma"/>
              </a:rPr>
              <a:t>, </a:t>
            </a:r>
            <a:r>
              <a:rPr sz="1400" b="1" spc="45">
                <a:solidFill>
                  <a:srgbClr val="00BE62"/>
                </a:solidFill>
                <a:latin typeface="Arial"/>
                <a:cs typeface="Arial"/>
              </a:rPr>
              <a:t>ПРАЦІВНИКАМИ</a:t>
            </a:r>
            <a:endParaRPr sz="1400">
              <a:latin typeface="Arial"/>
              <a:cs typeface="Arial"/>
            </a:endParaRPr>
          </a:p>
          <a:p>
            <a:pPr marL="810895">
              <a:lnSpc>
                <a:spcPts val="1600"/>
              </a:lnSpc>
            </a:pPr>
            <a:r>
              <a:rPr sz="1400" b="1" spc="25">
                <a:solidFill>
                  <a:srgbClr val="00BE62"/>
                </a:solidFill>
                <a:latin typeface="Arial"/>
                <a:cs typeface="Arial"/>
              </a:rPr>
              <a:t>ЗАКЛАДУ</a:t>
            </a:r>
            <a:r>
              <a:rPr sz="1400" b="1" spc="-2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ОСВІТИ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216400" cy="1437640"/>
            <a:chOff x="4636448" y="1804106"/>
            <a:chExt cx="4216400" cy="1437640"/>
          </a:xfrm>
        </p:grpSpPr>
        <p:sp>
          <p:nvSpPr>
            <p:cNvPr id="5" name="object 5"/>
            <p:cNvSpPr/>
            <p:nvPr/>
          </p:nvSpPr>
          <p:spPr>
            <a:xfrm>
              <a:off x="4874576" y="1895057"/>
              <a:ext cx="3978275" cy="1346835"/>
            </a:xfrm>
            <a:custGeom>
              <a:avLst/>
              <a:gdLst/>
              <a:ahLst/>
              <a:cxnLst/>
              <a:rect l="l" t="t" r="r" b="b"/>
              <a:pathLst>
                <a:path w="3978275" h="1346835">
                  <a:moveTo>
                    <a:pt x="3849360" y="1346321"/>
                  </a:moveTo>
                  <a:lnTo>
                    <a:pt x="130819" y="1346321"/>
                  </a:lnTo>
                  <a:lnTo>
                    <a:pt x="79968" y="1336017"/>
                  </a:lnTo>
                  <a:lnTo>
                    <a:pt x="38378" y="1307943"/>
                  </a:lnTo>
                  <a:lnTo>
                    <a:pt x="10303" y="1266353"/>
                  </a:lnTo>
                  <a:lnTo>
                    <a:pt x="0" y="1215502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849361" y="0"/>
                  </a:lnTo>
                  <a:lnTo>
                    <a:pt x="3900211" y="10303"/>
                  </a:lnTo>
                  <a:lnTo>
                    <a:pt x="3941801" y="38377"/>
                  </a:lnTo>
                  <a:lnTo>
                    <a:pt x="3969875" y="79967"/>
                  </a:lnTo>
                  <a:lnTo>
                    <a:pt x="3977973" y="119931"/>
                  </a:lnTo>
                  <a:lnTo>
                    <a:pt x="3977973" y="1226389"/>
                  </a:lnTo>
                  <a:lnTo>
                    <a:pt x="3969875" y="1266353"/>
                  </a:lnTo>
                  <a:lnTo>
                    <a:pt x="3941801" y="1307943"/>
                  </a:lnTo>
                  <a:lnTo>
                    <a:pt x="3900211" y="1336017"/>
                  </a:lnTo>
                  <a:lnTo>
                    <a:pt x="3849360" y="1346321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42697" y="1887739"/>
            <a:ext cx="2543175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3749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3.3.2.1.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налагоджена</a:t>
            </a:r>
            <a:r>
              <a:rPr sz="1300" b="1" spc="-40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конструктивна</a:t>
            </a:r>
            <a:endParaRPr sz="1300">
              <a:latin typeface="Arial"/>
              <a:cs typeface="Arial"/>
            </a:endParaRPr>
          </a:p>
          <a:p>
            <a:pPr marL="104139" marR="95885" algn="ctr">
              <a:lnSpc>
                <a:spcPct val="81700"/>
              </a:lnSpc>
            </a:pPr>
            <a:r>
              <a:rPr sz="1300" b="1" spc="65">
                <a:latin typeface="Arial"/>
                <a:cs typeface="Arial"/>
              </a:rPr>
              <a:t>комунıкацıя </a:t>
            </a:r>
            <a:r>
              <a:rPr sz="1300" b="1" spc="55">
                <a:latin typeface="Arial"/>
                <a:cs typeface="Arial"/>
              </a:rPr>
              <a:t>педагогıчних </a:t>
            </a:r>
            <a:r>
              <a:rPr sz="1300" b="1" spc="60">
                <a:latin typeface="Arial"/>
                <a:cs typeface="Arial"/>
              </a:rPr>
              <a:t> працıвникıв </a:t>
            </a:r>
            <a:r>
              <a:rPr sz="1300" b="1" spc="55">
                <a:latin typeface="Arial"/>
                <a:cs typeface="Arial"/>
              </a:rPr>
              <a:t>ıз </a:t>
            </a:r>
            <a:r>
              <a:rPr sz="1300" b="1" spc="75">
                <a:latin typeface="Arial"/>
                <a:cs typeface="Arial"/>
              </a:rPr>
              <a:t>батьками </a:t>
            </a:r>
            <a:r>
              <a:rPr sz="1300" b="1" spc="8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здобувачıв освıти </a:t>
            </a:r>
            <a:r>
              <a:rPr sz="1300" b="1" spc="15">
                <a:latin typeface="Arial"/>
                <a:cs typeface="Arial"/>
              </a:rPr>
              <a:t>в </a:t>
            </a:r>
            <a:r>
              <a:rPr sz="1300" b="1" spc="60">
                <a:latin typeface="Arial"/>
                <a:cs typeface="Arial"/>
              </a:rPr>
              <a:t>рıзних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формах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i="1" spc="-5">
                <a:latin typeface="Sitka Heading"/>
                <a:cs typeface="Sitka Heading"/>
              </a:rPr>
              <a:t>(</a:t>
            </a:r>
            <a:r>
              <a:rPr sz="1300" b="1" i="1" spc="3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вивчення</a:t>
            </a:r>
            <a:r>
              <a:rPr sz="1300" i="1">
                <a:latin typeface="Arial"/>
                <a:cs typeface="Arial"/>
              </a:rPr>
              <a:t>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0586" y="3021214"/>
            <a:ext cx="10674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594" y="2824252"/>
            <a:ext cx="2305050" cy="17062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405" marR="306070" indent="-259715">
              <a:lnSpc>
                <a:spcPts val="1430"/>
              </a:lnSpc>
              <a:spcBef>
                <a:spcPts val="415"/>
              </a:spcBef>
            </a:pP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50" b="1" spc="-55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.2.</a:t>
            </a:r>
            <a:r>
              <a:rPr sz="145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П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г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450" b="1" spc="110">
                <a:solidFill>
                  <a:srgbClr val="F6F6F6"/>
                </a:solidFill>
                <a:latin typeface="Arial"/>
                <a:cs typeface="Arial"/>
              </a:rPr>
              <a:t>ч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endParaRPr sz="1450">
              <a:latin typeface="Arial"/>
              <a:cs typeface="Arial"/>
            </a:endParaRPr>
          </a:p>
          <a:p>
            <a:pPr marL="12700" marR="5080" indent="-635" algn="ctr">
              <a:lnSpc>
                <a:spcPts val="1430"/>
              </a:lnSpc>
              <a:spcBef>
                <a:spcPts val="10"/>
              </a:spcBef>
            </a:pP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спıвпрацюють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450" b="1" spc="9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батьками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здобувачıв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питань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органıзацıї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освıтнього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0">
                <a:solidFill>
                  <a:srgbClr val="F6F6F6"/>
                </a:solidFill>
                <a:latin typeface="Arial"/>
                <a:cs typeface="Arial"/>
              </a:rPr>
              <a:t>процесу</a:t>
            </a:r>
            <a:r>
              <a:rPr sz="145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забезпечують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постıйний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зворотнıй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зв</a:t>
            </a:r>
            <a:r>
              <a:rPr sz="1450" b="1" spc="55">
                <a:solidFill>
                  <a:srgbClr val="F6F6F6"/>
                </a:solidFill>
                <a:latin typeface="Tahoma"/>
                <a:cs typeface="Tahoma"/>
              </a:rPr>
              <a:t>’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язок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39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46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67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39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216400" cy="1889125"/>
            <a:chOff x="4636448" y="1804106"/>
            <a:chExt cx="4216400" cy="1889125"/>
          </a:xfrm>
        </p:grpSpPr>
        <p:sp>
          <p:nvSpPr>
            <p:cNvPr id="5" name="object 5"/>
            <p:cNvSpPr/>
            <p:nvPr/>
          </p:nvSpPr>
          <p:spPr>
            <a:xfrm>
              <a:off x="4874576" y="1895058"/>
              <a:ext cx="3978275" cy="1797685"/>
            </a:xfrm>
            <a:custGeom>
              <a:avLst/>
              <a:gdLst/>
              <a:ahLst/>
              <a:cxnLst/>
              <a:rect l="l" t="t" r="r" b="b"/>
              <a:pathLst>
                <a:path w="3978275" h="1797685">
                  <a:moveTo>
                    <a:pt x="3849360" y="1797664"/>
                  </a:moveTo>
                  <a:lnTo>
                    <a:pt x="130819" y="1797664"/>
                  </a:lnTo>
                  <a:lnTo>
                    <a:pt x="79968" y="1787360"/>
                  </a:lnTo>
                  <a:lnTo>
                    <a:pt x="38378" y="1759285"/>
                  </a:lnTo>
                  <a:lnTo>
                    <a:pt x="10303" y="1717695"/>
                  </a:lnTo>
                  <a:lnTo>
                    <a:pt x="0" y="1666844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849361" y="0"/>
                  </a:lnTo>
                  <a:lnTo>
                    <a:pt x="3900211" y="10303"/>
                  </a:lnTo>
                  <a:lnTo>
                    <a:pt x="3941801" y="38377"/>
                  </a:lnTo>
                  <a:lnTo>
                    <a:pt x="3969875" y="79967"/>
                  </a:lnTo>
                  <a:lnTo>
                    <a:pt x="3977973" y="119931"/>
                  </a:lnTo>
                  <a:lnTo>
                    <a:pt x="3977973" y="1677731"/>
                  </a:lnTo>
                  <a:lnTo>
                    <a:pt x="3969875" y="1717695"/>
                  </a:lnTo>
                  <a:lnTo>
                    <a:pt x="3941801" y="1759285"/>
                  </a:lnTo>
                  <a:lnTo>
                    <a:pt x="3900211" y="1787360"/>
                  </a:lnTo>
                  <a:lnTo>
                    <a:pt x="3849360" y="179766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8012" y="1944258"/>
            <a:ext cx="3128645" cy="1864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69875" indent="63500" algn="just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3.3.3.1. </a:t>
            </a:r>
            <a:r>
              <a:rPr sz="1300" b="1" spc="45">
                <a:latin typeface="Arial"/>
                <a:cs typeface="Arial"/>
              </a:rPr>
              <a:t>Педагогıчнı </a:t>
            </a:r>
            <a:r>
              <a:rPr sz="1300" b="1" spc="75">
                <a:latin typeface="Arial"/>
                <a:cs typeface="Arial"/>
              </a:rPr>
              <a:t>працıвники </a:t>
            </a:r>
            <a:r>
              <a:rPr sz="1300" b="1" spc="8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надають </a:t>
            </a:r>
            <a:r>
              <a:rPr sz="1300" b="1" spc="65">
                <a:latin typeface="Arial"/>
                <a:cs typeface="Arial"/>
              </a:rPr>
              <a:t>методичну </a:t>
            </a:r>
            <a:r>
              <a:rPr sz="1300" b="1" spc="70">
                <a:latin typeface="Arial"/>
                <a:cs typeface="Arial"/>
              </a:rPr>
              <a:t>пıдтримку </a:t>
            </a:r>
            <a:r>
              <a:rPr sz="1300" b="1" spc="75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колегам</a:t>
            </a:r>
            <a:r>
              <a:rPr sz="1300" b="1" spc="50">
                <a:latin typeface="Tahoma"/>
                <a:cs typeface="Tahoma"/>
              </a:rPr>
              <a:t>,</a:t>
            </a:r>
            <a:r>
              <a:rPr sz="1300" b="1" spc="-25">
                <a:latin typeface="Tahoma"/>
                <a:cs typeface="Tahoma"/>
              </a:rPr>
              <a:t> </a:t>
            </a:r>
            <a:r>
              <a:rPr sz="1300" b="1" spc="25">
                <a:latin typeface="Arial"/>
                <a:cs typeface="Arial"/>
              </a:rPr>
              <a:t>обмıнюються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досвıдом</a:t>
            </a:r>
            <a:endParaRPr sz="1300">
              <a:latin typeface="Arial"/>
              <a:cs typeface="Arial"/>
            </a:endParaRPr>
          </a:p>
          <a:p>
            <a:pPr marR="257175" algn="ctr">
              <a:lnSpc>
                <a:spcPts val="1125"/>
              </a:lnSpc>
            </a:pPr>
            <a:r>
              <a:rPr sz="1300" b="1" spc="25">
                <a:latin typeface="Tahoma"/>
                <a:cs typeface="Tahoma"/>
              </a:rPr>
              <a:t>(</a:t>
            </a:r>
            <a:r>
              <a:rPr sz="1300" b="1" spc="25">
                <a:latin typeface="Arial"/>
                <a:cs typeface="Arial"/>
              </a:rPr>
              <a:t>консультацıї</a:t>
            </a:r>
            <a:r>
              <a:rPr sz="1300" b="1" spc="25">
                <a:latin typeface="Tahoma"/>
                <a:cs typeface="Tahoma"/>
              </a:rPr>
              <a:t>,</a:t>
            </a:r>
            <a:r>
              <a:rPr sz="1300" b="1" spc="-35">
                <a:latin typeface="Tahoma"/>
                <a:cs typeface="Tahoma"/>
              </a:rPr>
              <a:t> </a:t>
            </a:r>
            <a:r>
              <a:rPr sz="1300" b="1" spc="40">
                <a:latin typeface="Arial"/>
                <a:cs typeface="Arial"/>
              </a:rPr>
              <a:t>навчальнı</a:t>
            </a:r>
            <a:endParaRPr sz="1300">
              <a:latin typeface="Arial"/>
              <a:cs typeface="Arial"/>
            </a:endParaRPr>
          </a:p>
          <a:p>
            <a:pPr marL="45720" marR="302895" indent="-635" algn="ctr">
              <a:lnSpc>
                <a:spcPts val="1280"/>
              </a:lnSpc>
              <a:spcBef>
                <a:spcPts val="135"/>
              </a:spcBef>
            </a:pPr>
            <a:r>
              <a:rPr sz="1300" b="1" spc="40">
                <a:latin typeface="Arial"/>
                <a:cs typeface="Arial"/>
              </a:rPr>
              <a:t>семıнари</a:t>
            </a:r>
            <a:r>
              <a:rPr sz="1300" b="1" spc="40">
                <a:latin typeface="Tahoma"/>
                <a:cs typeface="Tahoma"/>
              </a:rPr>
              <a:t>, </a:t>
            </a:r>
            <a:r>
              <a:rPr sz="1300" b="1" spc="45">
                <a:latin typeface="Arial"/>
                <a:cs typeface="Arial"/>
              </a:rPr>
              <a:t>майстер</a:t>
            </a:r>
            <a:r>
              <a:rPr sz="1300" b="1" spc="45">
                <a:latin typeface="Tahoma"/>
                <a:cs typeface="Tahoma"/>
              </a:rPr>
              <a:t>-</a:t>
            </a:r>
            <a:r>
              <a:rPr sz="1300" b="1" spc="45">
                <a:latin typeface="Arial"/>
                <a:cs typeface="Arial"/>
              </a:rPr>
              <a:t>класи</a:t>
            </a:r>
            <a:r>
              <a:rPr sz="1300" b="1" spc="45">
                <a:latin typeface="Tahoma"/>
                <a:cs typeface="Tahoma"/>
              </a:rPr>
              <a:t>, </a:t>
            </a:r>
            <a:r>
              <a:rPr sz="1300" b="1" spc="50">
                <a:latin typeface="Tahoma"/>
                <a:cs typeface="Tahoma"/>
              </a:rPr>
              <a:t> </a:t>
            </a:r>
            <a:r>
              <a:rPr sz="1300" b="1" spc="35">
                <a:latin typeface="Arial"/>
                <a:cs typeface="Arial"/>
              </a:rPr>
              <a:t>конференцıї</a:t>
            </a:r>
            <a:r>
              <a:rPr sz="1300" b="1" spc="35">
                <a:latin typeface="Tahoma"/>
                <a:cs typeface="Tahoma"/>
              </a:rPr>
              <a:t>, </a:t>
            </a:r>
            <a:r>
              <a:rPr sz="1300" b="1" spc="40">
                <a:latin typeface="Tahoma"/>
                <a:cs typeface="Tahoma"/>
              </a:rPr>
              <a:t> </a:t>
            </a:r>
            <a:r>
              <a:rPr sz="1300" b="1" spc="35">
                <a:latin typeface="Arial"/>
                <a:cs typeface="Arial"/>
              </a:rPr>
              <a:t>взаємовıдвıдування </a:t>
            </a:r>
            <a:r>
              <a:rPr sz="1300" b="1" spc="30">
                <a:latin typeface="Arial"/>
                <a:cs typeface="Arial"/>
              </a:rPr>
              <a:t>занять</a:t>
            </a:r>
            <a:r>
              <a:rPr sz="1300" b="1" spc="30">
                <a:latin typeface="Tahoma"/>
                <a:cs typeface="Tahoma"/>
              </a:rPr>
              <a:t>, </a:t>
            </a:r>
            <a:r>
              <a:rPr sz="1300" b="1" spc="35">
                <a:latin typeface="Tahoma"/>
                <a:cs typeface="Tahoma"/>
              </a:rPr>
              <a:t> </a:t>
            </a:r>
            <a:r>
              <a:rPr sz="1300" b="1" spc="40">
                <a:latin typeface="Arial"/>
                <a:cs typeface="Arial"/>
              </a:rPr>
              <a:t>наставництво</a:t>
            </a:r>
            <a:r>
              <a:rPr sz="1300" b="1" spc="40">
                <a:latin typeface="Tahoma"/>
                <a:cs typeface="Tahoma"/>
              </a:rPr>
              <a:t>, </a:t>
            </a:r>
            <a:r>
              <a:rPr sz="1300" b="1" spc="45">
                <a:latin typeface="Arial"/>
                <a:cs typeface="Arial"/>
              </a:rPr>
              <a:t>публıкацıї </a:t>
            </a:r>
            <a:r>
              <a:rPr sz="1300" b="1" spc="40">
                <a:latin typeface="Arial"/>
                <a:cs typeface="Arial"/>
              </a:rPr>
              <a:t>тощо</a:t>
            </a:r>
            <a:r>
              <a:rPr sz="1300" b="1" spc="40">
                <a:latin typeface="Tahoma"/>
                <a:cs typeface="Tahoma"/>
              </a:rPr>
              <a:t>) </a:t>
            </a:r>
            <a:r>
              <a:rPr sz="1300" b="1" spc="-370">
                <a:latin typeface="Tahoma"/>
                <a:cs typeface="Tahoma"/>
              </a:rPr>
              <a:t> </a:t>
            </a: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 </a:t>
            </a:r>
            <a:r>
              <a:rPr sz="1300" b="1" i="1" spc="1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  <a:p>
            <a:pPr marL="1210310">
              <a:lnSpc>
                <a:spcPct val="100000"/>
              </a:lnSpc>
              <a:spcBef>
                <a:spcPts val="225"/>
              </a:spcBef>
            </a:pPr>
            <a:r>
              <a:rPr sz="1000" b="1" spc="-10">
                <a:solidFill>
                  <a:srgbClr val="F6F6F6"/>
                </a:solidFill>
                <a:latin typeface="Tahoma"/>
                <a:cs typeface="Tahoma"/>
              </a:rPr>
              <a:t>B</a:t>
            </a:r>
            <a:r>
              <a:rPr sz="1000" b="1" spc="-65">
                <a:solidFill>
                  <a:srgbClr val="F6F6F6"/>
                </a:solidFill>
                <a:latin typeface="Tahoma"/>
                <a:cs typeface="Tahoma"/>
              </a:rPr>
              <a:t>r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ie</a:t>
            </a:r>
            <a:r>
              <a:rPr sz="1000" b="1" spc="-40">
                <a:solidFill>
                  <a:srgbClr val="F6F6F6"/>
                </a:solidFill>
                <a:latin typeface="Tahoma"/>
                <a:cs typeface="Tahoma"/>
              </a:rPr>
              <a:t>f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l</a:t>
            </a:r>
            <a:r>
              <a:rPr sz="1000" b="1" spc="-40">
                <a:solidFill>
                  <a:srgbClr val="F6F6F6"/>
                </a:solidFill>
                <a:latin typeface="Tahoma"/>
                <a:cs typeface="Tahoma"/>
              </a:rPr>
              <a:t>y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el</a:t>
            </a:r>
            <a:r>
              <a:rPr sz="1000" b="1" spc="5">
                <a:solidFill>
                  <a:srgbClr val="F6F6F6"/>
                </a:solidFill>
                <a:latin typeface="Tahoma"/>
                <a:cs typeface="Tahoma"/>
              </a:rPr>
              <a:t>a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b</a:t>
            </a:r>
            <a:r>
              <a:rPr sz="1000" b="1" spc="-45">
                <a:solidFill>
                  <a:srgbClr val="F6F6F6"/>
                </a:solidFill>
                <a:latin typeface="Tahoma"/>
                <a:cs typeface="Tahoma"/>
              </a:rPr>
              <a:t>o</a:t>
            </a:r>
            <a:r>
              <a:rPr sz="1000" b="1" spc="-65">
                <a:solidFill>
                  <a:srgbClr val="F6F6F6"/>
                </a:solidFill>
                <a:latin typeface="Tahoma"/>
                <a:cs typeface="Tahoma"/>
              </a:rPr>
              <a:t>r</a:t>
            </a:r>
            <a:r>
              <a:rPr sz="1000" b="1" spc="5">
                <a:solidFill>
                  <a:srgbClr val="F6F6F6"/>
                </a:solidFill>
                <a:latin typeface="Tahoma"/>
                <a:cs typeface="Tahoma"/>
              </a:rPr>
              <a:t>a</a:t>
            </a:r>
            <a:r>
              <a:rPr sz="1000" b="1" spc="-60">
                <a:solidFill>
                  <a:srgbClr val="F6F6F6"/>
                </a:solidFill>
                <a:latin typeface="Tahoma"/>
                <a:cs typeface="Tahoma"/>
              </a:rPr>
              <a:t>t</a:t>
            </a:r>
            <a:r>
              <a:rPr sz="1000" b="1" spc="-50">
                <a:solidFill>
                  <a:srgbClr val="F6F6F6"/>
                </a:solidFill>
                <a:latin typeface="Tahoma"/>
                <a:cs typeface="Tahoma"/>
              </a:rPr>
              <a:t>e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45">
                <a:solidFill>
                  <a:srgbClr val="F6F6F6"/>
                </a:solidFill>
                <a:latin typeface="Tahoma"/>
                <a:cs typeface="Tahoma"/>
              </a:rPr>
              <a:t>o</a:t>
            </a:r>
            <a:r>
              <a:rPr sz="1000" b="1" spc="-50">
                <a:solidFill>
                  <a:srgbClr val="F6F6F6"/>
                </a:solidFill>
                <a:latin typeface="Tahoma"/>
                <a:cs typeface="Tahoma"/>
              </a:rPr>
              <a:t>n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20">
                <a:solidFill>
                  <a:srgbClr val="F6F6F6"/>
                </a:solidFill>
                <a:latin typeface="Tahoma"/>
                <a:cs typeface="Tahoma"/>
              </a:rPr>
              <a:t>w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h</a:t>
            </a:r>
            <a:r>
              <a:rPr sz="1000" b="1" spc="5">
                <a:solidFill>
                  <a:srgbClr val="F6F6F6"/>
                </a:solidFill>
                <a:latin typeface="Tahoma"/>
                <a:cs typeface="Tahoma"/>
              </a:rPr>
              <a:t>a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t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45">
                <a:solidFill>
                  <a:srgbClr val="F6F6F6"/>
                </a:solidFill>
                <a:latin typeface="Tahoma"/>
                <a:cs typeface="Tahoma"/>
              </a:rPr>
              <a:t>yo</a:t>
            </a:r>
            <a:r>
              <a:rPr sz="1000" b="1" spc="-55">
                <a:solidFill>
                  <a:srgbClr val="F6F6F6"/>
                </a:solidFill>
                <a:latin typeface="Tahoma"/>
                <a:cs typeface="Tahoma"/>
              </a:rPr>
              <a:t>u</a:t>
            </a:r>
            <a:r>
              <a:rPr sz="100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000" b="1" spc="-15">
                <a:solidFill>
                  <a:srgbClr val="F6F6F6"/>
                </a:solidFill>
                <a:latin typeface="Tahoma"/>
                <a:cs typeface="Tahoma"/>
              </a:rPr>
              <a:t>w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557" y="2915372"/>
            <a:ext cx="2200275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935" marR="24130" indent="-337185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3.3.3.</a:t>
            </a:r>
            <a:r>
              <a:rPr sz="145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У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ıснує </a:t>
            </a:r>
            <a:r>
              <a:rPr sz="1450" b="1" spc="105">
                <a:solidFill>
                  <a:srgbClr val="F6F6F6"/>
                </a:solidFill>
                <a:latin typeface="Arial"/>
                <a:cs typeface="Arial"/>
              </a:rPr>
              <a:t>практика </a:t>
            </a:r>
            <a:r>
              <a:rPr sz="1450" b="1" spc="1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педагогıчного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наставництва</a:t>
            </a:r>
            <a:r>
              <a:rPr sz="1450" b="1" spc="60">
                <a:solidFill>
                  <a:srgbClr val="F6F6F6"/>
                </a:solidFill>
                <a:latin typeface="Tahoma"/>
                <a:cs typeface="Tahoma"/>
              </a:rPr>
              <a:t>,</a:t>
            </a:r>
            <a:endParaRPr sz="1450">
              <a:latin typeface="Tahoma"/>
              <a:cs typeface="Tahoma"/>
            </a:endParaRPr>
          </a:p>
          <a:p>
            <a:pPr marL="12700" marR="5080" algn="ctr">
              <a:lnSpc>
                <a:spcPts val="1430"/>
              </a:lnSpc>
              <a:spcBef>
                <a:spcPts val="20"/>
              </a:spcBef>
            </a:pP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взаємонавчання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05">
                <a:solidFill>
                  <a:srgbClr val="F6F6F6"/>
                </a:solidFill>
                <a:latin typeface="Arial"/>
                <a:cs typeface="Arial"/>
              </a:rPr>
              <a:t>ıнших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форм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професıйної</a:t>
            </a:r>
            <a:r>
              <a:rPr sz="1450" b="1" spc="-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спıвпрацı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8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7"/>
            <a:ext cx="4216400" cy="1407160"/>
            <a:chOff x="4636448" y="1804107"/>
            <a:chExt cx="4216400" cy="1407160"/>
          </a:xfrm>
        </p:grpSpPr>
        <p:sp>
          <p:nvSpPr>
            <p:cNvPr id="5" name="object 5"/>
            <p:cNvSpPr/>
            <p:nvPr/>
          </p:nvSpPr>
          <p:spPr>
            <a:xfrm>
              <a:off x="4874576" y="1895058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5">
                  <a:moveTo>
                    <a:pt x="3849360" y="1315952"/>
                  </a:moveTo>
                  <a:lnTo>
                    <a:pt x="130819" y="1315952"/>
                  </a:lnTo>
                  <a:lnTo>
                    <a:pt x="79968" y="1305649"/>
                  </a:lnTo>
                  <a:lnTo>
                    <a:pt x="38378" y="1277574"/>
                  </a:lnTo>
                  <a:lnTo>
                    <a:pt x="10303" y="1235984"/>
                  </a:lnTo>
                  <a:lnTo>
                    <a:pt x="0" y="1185133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849361" y="0"/>
                  </a:lnTo>
                  <a:lnTo>
                    <a:pt x="3900211" y="10303"/>
                  </a:lnTo>
                  <a:lnTo>
                    <a:pt x="3941801" y="38377"/>
                  </a:lnTo>
                  <a:lnTo>
                    <a:pt x="3969875" y="79967"/>
                  </a:lnTo>
                  <a:lnTo>
                    <a:pt x="3977973" y="119931"/>
                  </a:lnTo>
                  <a:lnTo>
                    <a:pt x="3977973" y="1196020"/>
                  </a:lnTo>
                  <a:lnTo>
                    <a:pt x="3969875" y="1235984"/>
                  </a:lnTo>
                  <a:lnTo>
                    <a:pt x="3941801" y="1277574"/>
                  </a:lnTo>
                  <a:lnTo>
                    <a:pt x="3900211" y="1305649"/>
                  </a:lnTo>
                  <a:lnTo>
                    <a:pt x="3849360" y="1315952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72912" y="2211591"/>
            <a:ext cx="2736215" cy="7092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5080" indent="-56515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3.4.1.1.</a:t>
            </a:r>
            <a:r>
              <a:rPr sz="1300" b="1" spc="-5">
                <a:latin typeface="Tahoma"/>
                <a:cs typeface="Tahoma"/>
              </a:rPr>
              <a:t> </a:t>
            </a:r>
            <a:r>
              <a:rPr sz="1300" b="1" spc="45">
                <a:latin typeface="Arial"/>
                <a:cs typeface="Arial"/>
              </a:rPr>
              <a:t>Педагогıчнı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працıвники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дıють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на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засадах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академıчної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300" b="1" spc="20">
                <a:latin typeface="Arial"/>
                <a:cs typeface="Arial"/>
              </a:rPr>
              <a:t>доброчесностı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sz="1300" b="1" i="1">
                <a:latin typeface="Sitka Heading"/>
                <a:cs typeface="Sitka Heading"/>
              </a:rPr>
              <a:t>(</a:t>
            </a:r>
            <a:r>
              <a:rPr sz="1300" i="1">
                <a:latin typeface="Arial"/>
                <a:cs typeface="Arial"/>
              </a:rPr>
              <a:t>спостереження</a:t>
            </a:r>
            <a:r>
              <a:rPr sz="1300" b="1" i="1">
                <a:latin typeface="Sitka Heading"/>
                <a:cs typeface="Sitka Heading"/>
              </a:rPr>
              <a:t>,</a:t>
            </a:r>
            <a:r>
              <a:rPr sz="1300" b="1" i="1" spc="4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9749" y="2768488"/>
            <a:ext cx="1921510" cy="17062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09855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3.4.1.</a:t>
            </a:r>
            <a:r>
              <a:rPr sz="145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Педагогıчнı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пıд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час</a:t>
            </a:r>
            <a:endParaRPr sz="1450">
              <a:latin typeface="Arial"/>
              <a:cs typeface="Arial"/>
            </a:endParaRPr>
          </a:p>
          <a:p>
            <a:pPr marL="55880" marR="48260" algn="ctr">
              <a:lnSpc>
                <a:spcPts val="1430"/>
              </a:lnSpc>
              <a:spcBef>
                <a:spcPts val="10"/>
              </a:spcBef>
            </a:pP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провадження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педагогıчної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наукової</a:t>
            </a:r>
            <a:r>
              <a:rPr sz="1450" b="1" spc="-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0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450" b="1" spc="20">
                <a:solidFill>
                  <a:srgbClr val="F6F6F6"/>
                </a:solidFill>
                <a:latin typeface="Arial"/>
                <a:cs typeface="Arial"/>
              </a:rPr>
              <a:t>творчої</a:t>
            </a:r>
            <a:r>
              <a:rPr sz="1450" b="1" spc="20">
                <a:solidFill>
                  <a:srgbClr val="F6F6F6"/>
                </a:solidFill>
                <a:latin typeface="Tahoma"/>
                <a:cs typeface="Tahoma"/>
              </a:rPr>
              <a:t>) </a:t>
            </a:r>
            <a:r>
              <a:rPr sz="1450" b="1" spc="-409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дıяльностı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дотримуються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академıчної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доброчесностı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008" y="402421"/>
            <a:ext cx="3165475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marR="57150" indent="-277495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00BE62"/>
                </a:solidFill>
                <a:latin typeface="Tahoma"/>
                <a:cs typeface="Tahoma"/>
              </a:rPr>
              <a:t>3.4.</a:t>
            </a:r>
            <a:r>
              <a:rPr sz="1400" b="1" spc="-25">
                <a:solidFill>
                  <a:srgbClr val="00BE62"/>
                </a:solidFill>
                <a:latin typeface="Tahoma"/>
                <a:cs typeface="Tahoma"/>
              </a:rPr>
              <a:t> </a:t>
            </a:r>
            <a:r>
              <a:rPr sz="1400" b="1" spc="15">
                <a:solidFill>
                  <a:srgbClr val="00BE62"/>
                </a:solidFill>
                <a:latin typeface="Arial"/>
                <a:cs typeface="Arial"/>
              </a:rPr>
              <a:t>ОРГАНІЗАЦІЯ</a:t>
            </a:r>
            <a:r>
              <a:rPr sz="1400" b="1" spc="-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25">
                <a:solidFill>
                  <a:srgbClr val="00BE62"/>
                </a:solidFill>
                <a:latin typeface="Arial"/>
                <a:cs typeface="Arial"/>
              </a:rPr>
              <a:t>ПЕДАГОГІЧНОЇ </a:t>
            </a:r>
            <a:r>
              <a:rPr sz="1400" b="1" spc="-37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ДІЯЛЬНОСТІ </a:t>
            </a:r>
            <a:r>
              <a:rPr sz="1400" b="1" spc="-50">
                <a:solidFill>
                  <a:srgbClr val="00BE62"/>
                </a:solidFill>
                <a:latin typeface="Arial"/>
                <a:cs typeface="Arial"/>
              </a:rPr>
              <a:t>ТА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0BE62"/>
                </a:solidFill>
                <a:latin typeface="Arial"/>
                <a:cs typeface="Arial"/>
              </a:rPr>
              <a:t>НАВЧАННЯ</a:t>
            </a:r>
            <a:endParaRPr sz="1400">
              <a:latin typeface="Arial"/>
              <a:cs typeface="Arial"/>
            </a:endParaRPr>
          </a:p>
          <a:p>
            <a:pPr marL="125730" marR="5080" indent="-113664">
              <a:lnSpc>
                <a:spcPts val="1650"/>
              </a:lnSpc>
            </a:pPr>
            <a:r>
              <a:rPr sz="1400" b="1">
                <a:solidFill>
                  <a:srgbClr val="00BE62"/>
                </a:solidFill>
                <a:latin typeface="Arial"/>
                <a:cs typeface="Arial"/>
              </a:rPr>
              <a:t>ЗДОБУВАЧІВ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00BE62"/>
                </a:solidFill>
                <a:latin typeface="Arial"/>
                <a:cs typeface="Arial"/>
              </a:rPr>
              <a:t>ОСВІТИ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 НА </a:t>
            </a:r>
            <a:r>
              <a:rPr sz="1400" b="1" spc="-30">
                <a:solidFill>
                  <a:srgbClr val="00BE62"/>
                </a:solidFill>
                <a:latin typeface="Arial"/>
                <a:cs typeface="Arial"/>
              </a:rPr>
              <a:t>ЗАСАДАХ </a:t>
            </a:r>
            <a:r>
              <a:rPr sz="1400" b="1" spc="-37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00BE62"/>
                </a:solidFill>
                <a:latin typeface="Arial"/>
                <a:cs typeface="Arial"/>
              </a:rPr>
              <a:t>АКАДЕМІЧНОЇ</a:t>
            </a:r>
            <a:r>
              <a:rPr sz="1400" b="1" spc="5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0BE62"/>
                </a:solidFill>
                <a:latin typeface="Arial"/>
                <a:cs typeface="Arial"/>
              </a:rPr>
              <a:t>ДОБРОЧЕСНОСТІ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6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00BE62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00BE62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216400" cy="1407160"/>
            <a:chOff x="4636448" y="1804106"/>
            <a:chExt cx="4216400" cy="1407160"/>
          </a:xfrm>
        </p:grpSpPr>
        <p:sp>
          <p:nvSpPr>
            <p:cNvPr id="5" name="object 5"/>
            <p:cNvSpPr/>
            <p:nvPr/>
          </p:nvSpPr>
          <p:spPr>
            <a:xfrm>
              <a:off x="4874576" y="1895055"/>
              <a:ext cx="3978275" cy="1316355"/>
            </a:xfrm>
            <a:custGeom>
              <a:avLst/>
              <a:gdLst/>
              <a:ahLst/>
              <a:cxnLst/>
              <a:rect l="l" t="t" r="r" b="b"/>
              <a:pathLst>
                <a:path w="3978275" h="1316355">
                  <a:moveTo>
                    <a:pt x="3849360" y="1315953"/>
                  </a:moveTo>
                  <a:lnTo>
                    <a:pt x="130819" y="1315953"/>
                  </a:lnTo>
                  <a:lnTo>
                    <a:pt x="79968" y="1305649"/>
                  </a:lnTo>
                  <a:lnTo>
                    <a:pt x="38378" y="1277574"/>
                  </a:lnTo>
                  <a:lnTo>
                    <a:pt x="10303" y="1235984"/>
                  </a:lnTo>
                  <a:lnTo>
                    <a:pt x="0" y="1185133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49360" y="0"/>
                  </a:lnTo>
                  <a:lnTo>
                    <a:pt x="3900211" y="10303"/>
                  </a:lnTo>
                  <a:lnTo>
                    <a:pt x="3941801" y="38378"/>
                  </a:lnTo>
                  <a:lnTo>
                    <a:pt x="3969875" y="79968"/>
                  </a:lnTo>
                  <a:lnTo>
                    <a:pt x="3977973" y="119931"/>
                  </a:lnTo>
                  <a:lnTo>
                    <a:pt x="3977973" y="1196021"/>
                  </a:lnTo>
                  <a:lnTo>
                    <a:pt x="3969875" y="1235984"/>
                  </a:lnTo>
                  <a:lnTo>
                    <a:pt x="3941801" y="1277574"/>
                  </a:lnTo>
                  <a:lnTo>
                    <a:pt x="3900211" y="1305649"/>
                  </a:lnTo>
                  <a:lnTo>
                    <a:pt x="3849360" y="1315953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56799" y="1951911"/>
            <a:ext cx="2746375" cy="7531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5270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3.4.2.1.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55">
                <a:latin typeface="Arial"/>
                <a:cs typeface="Arial"/>
              </a:rPr>
              <a:t>Частка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35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якı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ıнформують</a:t>
            </a:r>
            <a:endParaRPr sz="1400">
              <a:latin typeface="Arial"/>
              <a:cs typeface="Arial"/>
            </a:endParaRPr>
          </a:p>
          <a:p>
            <a:pPr marL="365760" marR="327660" indent="-31115">
              <a:lnSpc>
                <a:spcPts val="1350"/>
              </a:lnSpc>
            </a:pPr>
            <a:r>
              <a:rPr sz="1400" b="1" spc="35">
                <a:latin typeface="Arial"/>
                <a:cs typeface="Arial"/>
              </a:rPr>
              <a:t>здобувачıв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про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правила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дотримання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1732" y="2637711"/>
            <a:ext cx="28562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100"/>
              </a:spcBef>
            </a:pPr>
            <a:r>
              <a:rPr sz="1400" b="1" spc="65">
                <a:latin typeface="Arial"/>
                <a:cs typeface="Arial"/>
              </a:rPr>
              <a:t>академıчної</a:t>
            </a:r>
            <a:r>
              <a:rPr sz="1400" b="1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доброчесностı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25"/>
              </a:lnSpc>
            </a:pPr>
            <a:r>
              <a:rPr sz="1500" b="1" i="1" spc="5">
                <a:latin typeface="Sitka Heading"/>
                <a:cs typeface="Sitka Heading"/>
              </a:rPr>
              <a:t>(</a:t>
            </a:r>
            <a:r>
              <a:rPr sz="1500" i="1" spc="5">
                <a:latin typeface="Arial"/>
                <a:cs typeface="Arial"/>
              </a:rPr>
              <a:t>спостереження</a:t>
            </a:r>
            <a:r>
              <a:rPr sz="1500" b="1" i="1" spc="5">
                <a:latin typeface="Sitka Heading"/>
                <a:cs typeface="Sitka Heading"/>
              </a:rPr>
              <a:t>,</a:t>
            </a:r>
            <a:r>
              <a:rPr sz="1500" b="1" i="1" spc="40">
                <a:latin typeface="Sitka Heading"/>
                <a:cs typeface="Sitka Heading"/>
              </a:rPr>
              <a:t> </a:t>
            </a:r>
            <a:r>
              <a:rPr sz="1500" i="1" spc="25">
                <a:latin typeface="Arial"/>
                <a:cs typeface="Arial"/>
              </a:rPr>
              <a:t>опитування</a:t>
            </a:r>
            <a:r>
              <a:rPr sz="1500" b="1" i="1" spc="25">
                <a:latin typeface="Sitka Heading"/>
                <a:cs typeface="Sitka Heading"/>
              </a:rPr>
              <a:t>)</a:t>
            </a:r>
            <a:endParaRPr sz="15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3237" y="3097612"/>
            <a:ext cx="2195195" cy="11601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45745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3.4.2.</a:t>
            </a:r>
            <a:r>
              <a:rPr sz="1450" b="1" spc="-2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Педагогıчнı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450" b="1" spc="-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сприяють</a:t>
            </a:r>
            <a:endParaRPr sz="1450">
              <a:latin typeface="Arial"/>
              <a:cs typeface="Arial"/>
            </a:endParaRPr>
          </a:p>
          <a:p>
            <a:pPr marL="101600" marR="93980" indent="-635" algn="ctr">
              <a:lnSpc>
                <a:spcPts val="1430"/>
              </a:lnSpc>
              <a:spcBef>
                <a:spcPts val="10"/>
              </a:spcBef>
            </a:pP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дотриманню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академıчної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доброчесностı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здобувачами</a:t>
            </a:r>
            <a:r>
              <a:rPr sz="1450" b="1" spc="-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600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Управлінські процеси закладу освіти</a:t>
            </a:r>
            <a:endParaRPr lang="uk-UA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734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672" y="1177018"/>
            <a:ext cx="1109345" cy="1442720"/>
          </a:xfrm>
          <a:custGeom>
            <a:avLst/>
            <a:gdLst/>
            <a:ahLst/>
            <a:cxnLst/>
            <a:rect l="l" t="t" r="r" b="b"/>
            <a:pathLst>
              <a:path w="1109345" h="1442720">
                <a:moveTo>
                  <a:pt x="0" y="1442418"/>
                </a:moveTo>
                <a:lnTo>
                  <a:pt x="1108951" y="0"/>
                </a:lnTo>
              </a:path>
            </a:pathLst>
          </a:custGeom>
          <a:ln w="47605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4492" y="4042258"/>
            <a:ext cx="1160780" cy="713105"/>
          </a:xfrm>
          <a:custGeom>
            <a:avLst/>
            <a:gdLst/>
            <a:ahLst/>
            <a:cxnLst/>
            <a:rect l="l" t="t" r="r" b="b"/>
            <a:pathLst>
              <a:path w="1160779" h="713104">
                <a:moveTo>
                  <a:pt x="0" y="0"/>
                </a:moveTo>
                <a:lnTo>
                  <a:pt x="1160645" y="712974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300" y="2083624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66"/>
                </a:lnTo>
                <a:lnTo>
                  <a:pt x="3039402" y="1599679"/>
                </a:lnTo>
                <a:lnTo>
                  <a:pt x="3035236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73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65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33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69" y="813866"/>
                </a:lnTo>
                <a:lnTo>
                  <a:pt x="2681008" y="780719"/>
                </a:lnTo>
                <a:lnTo>
                  <a:pt x="2649880" y="748601"/>
                </a:lnTo>
                <a:lnTo>
                  <a:pt x="2617698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85"/>
                </a:lnTo>
                <a:lnTo>
                  <a:pt x="2479027" y="604291"/>
                </a:lnTo>
                <a:lnTo>
                  <a:pt x="2442006" y="578878"/>
                </a:lnTo>
                <a:lnTo>
                  <a:pt x="2404122" y="554697"/>
                </a:lnTo>
                <a:lnTo>
                  <a:pt x="2365375" y="531749"/>
                </a:lnTo>
                <a:lnTo>
                  <a:pt x="2325814" y="510082"/>
                </a:lnTo>
                <a:lnTo>
                  <a:pt x="2285454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20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34" y="377113"/>
                </a:lnTo>
                <a:lnTo>
                  <a:pt x="1891093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412" y="357301"/>
                </a:lnTo>
                <a:lnTo>
                  <a:pt x="1701292" y="356450"/>
                </a:lnTo>
                <a:lnTo>
                  <a:pt x="1653171" y="357301"/>
                </a:lnTo>
                <a:lnTo>
                  <a:pt x="1605483" y="359816"/>
                </a:lnTo>
                <a:lnTo>
                  <a:pt x="1558239" y="363969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42" y="386029"/>
                </a:lnTo>
                <a:lnTo>
                  <a:pt x="1374406" y="396481"/>
                </a:lnTo>
                <a:lnTo>
                  <a:pt x="1329867" y="408419"/>
                </a:lnTo>
                <a:lnTo>
                  <a:pt x="1285951" y="421843"/>
                </a:lnTo>
                <a:lnTo>
                  <a:pt x="1242695" y="436714"/>
                </a:lnTo>
                <a:lnTo>
                  <a:pt x="1200111" y="452996"/>
                </a:lnTo>
                <a:lnTo>
                  <a:pt x="1158252" y="470674"/>
                </a:lnTo>
                <a:lnTo>
                  <a:pt x="1117117" y="489699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48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72" y="717511"/>
                </a:lnTo>
                <a:lnTo>
                  <a:pt x="752690" y="748588"/>
                </a:lnTo>
                <a:lnTo>
                  <a:pt x="721550" y="780707"/>
                </a:lnTo>
                <a:lnTo>
                  <a:pt x="691502" y="813841"/>
                </a:lnTo>
                <a:lnTo>
                  <a:pt x="662546" y="847979"/>
                </a:lnTo>
                <a:lnTo>
                  <a:pt x="634746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406" y="993863"/>
                </a:lnTo>
                <a:lnTo>
                  <a:pt x="535419" y="1032535"/>
                </a:lnTo>
                <a:lnTo>
                  <a:pt x="513715" y="1072019"/>
                </a:lnTo>
                <a:lnTo>
                  <a:pt x="493306" y="1112304"/>
                </a:lnTo>
                <a:lnTo>
                  <a:pt x="474243" y="1153350"/>
                </a:lnTo>
                <a:lnTo>
                  <a:pt x="456539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910" y="1369072"/>
                </a:lnTo>
                <a:lnTo>
                  <a:pt x="389432" y="1414119"/>
                </a:lnTo>
                <a:lnTo>
                  <a:pt x="380504" y="1459725"/>
                </a:lnTo>
                <a:lnTo>
                  <a:pt x="373126" y="1505877"/>
                </a:lnTo>
                <a:lnTo>
                  <a:pt x="367347" y="1552536"/>
                </a:lnTo>
                <a:lnTo>
                  <a:pt x="363181" y="1599679"/>
                </a:lnTo>
                <a:lnTo>
                  <a:pt x="360654" y="1647266"/>
                </a:lnTo>
                <a:lnTo>
                  <a:pt x="359816" y="1695297"/>
                </a:lnTo>
                <a:lnTo>
                  <a:pt x="360654" y="1743316"/>
                </a:lnTo>
                <a:lnTo>
                  <a:pt x="363181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45" y="1976488"/>
                </a:lnTo>
                <a:lnTo>
                  <a:pt x="399910" y="2021522"/>
                </a:lnTo>
                <a:lnTo>
                  <a:pt x="411886" y="2065972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18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52"/>
                </a:lnTo>
                <a:lnTo>
                  <a:pt x="608101" y="2471496"/>
                </a:lnTo>
                <a:lnTo>
                  <a:pt x="634746" y="2507526"/>
                </a:lnTo>
                <a:lnTo>
                  <a:pt x="662559" y="2542616"/>
                </a:lnTo>
                <a:lnTo>
                  <a:pt x="691502" y="2576753"/>
                </a:lnTo>
                <a:lnTo>
                  <a:pt x="721563" y="2609900"/>
                </a:lnTo>
                <a:lnTo>
                  <a:pt x="752690" y="2642019"/>
                </a:lnTo>
                <a:lnTo>
                  <a:pt x="784872" y="2673083"/>
                </a:lnTo>
                <a:lnTo>
                  <a:pt x="818083" y="2703080"/>
                </a:lnTo>
                <a:lnTo>
                  <a:pt x="852284" y="2731973"/>
                </a:lnTo>
                <a:lnTo>
                  <a:pt x="887450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96" y="2858859"/>
                </a:lnTo>
                <a:lnTo>
                  <a:pt x="1076756" y="2880525"/>
                </a:lnTo>
                <a:lnTo>
                  <a:pt x="1117117" y="2900883"/>
                </a:lnTo>
                <a:lnTo>
                  <a:pt x="1158252" y="2919920"/>
                </a:lnTo>
                <a:lnTo>
                  <a:pt x="1200111" y="2937586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67" y="2982163"/>
                </a:lnTo>
                <a:lnTo>
                  <a:pt x="1374406" y="2994114"/>
                </a:lnTo>
                <a:lnTo>
                  <a:pt x="1419542" y="3004566"/>
                </a:lnTo>
                <a:lnTo>
                  <a:pt x="1465237" y="3013481"/>
                </a:lnTo>
                <a:lnTo>
                  <a:pt x="1511490" y="3020834"/>
                </a:lnTo>
                <a:lnTo>
                  <a:pt x="1558239" y="3026613"/>
                </a:lnTo>
                <a:lnTo>
                  <a:pt x="1605483" y="3030766"/>
                </a:lnTo>
                <a:lnTo>
                  <a:pt x="1653171" y="3033293"/>
                </a:lnTo>
                <a:lnTo>
                  <a:pt x="1701292" y="3034131"/>
                </a:lnTo>
                <a:lnTo>
                  <a:pt x="1749412" y="3033293"/>
                </a:lnTo>
                <a:lnTo>
                  <a:pt x="1797100" y="3030766"/>
                </a:lnTo>
                <a:lnTo>
                  <a:pt x="1844332" y="3026613"/>
                </a:lnTo>
                <a:lnTo>
                  <a:pt x="1891093" y="3020834"/>
                </a:lnTo>
                <a:lnTo>
                  <a:pt x="1937334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20" y="2968739"/>
                </a:lnTo>
                <a:lnTo>
                  <a:pt x="2159876" y="2953880"/>
                </a:lnTo>
                <a:lnTo>
                  <a:pt x="2202446" y="2937586"/>
                </a:lnTo>
                <a:lnTo>
                  <a:pt x="2244318" y="2919920"/>
                </a:lnTo>
                <a:lnTo>
                  <a:pt x="2285454" y="2900883"/>
                </a:lnTo>
                <a:lnTo>
                  <a:pt x="2325814" y="2880525"/>
                </a:lnTo>
                <a:lnTo>
                  <a:pt x="2365375" y="2858859"/>
                </a:lnTo>
                <a:lnTo>
                  <a:pt x="2404122" y="2835922"/>
                </a:lnTo>
                <a:lnTo>
                  <a:pt x="2442006" y="2811729"/>
                </a:lnTo>
                <a:lnTo>
                  <a:pt x="2479027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98" y="2673083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69" y="2576753"/>
                </a:lnTo>
                <a:lnTo>
                  <a:pt x="2740012" y="2542616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33" y="2434552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65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73" y="2021522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36" y="1838058"/>
                </a:lnTo>
                <a:lnTo>
                  <a:pt x="3039402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50" y="1688985"/>
                </a:moveTo>
                <a:lnTo>
                  <a:pt x="3401288" y="1651000"/>
                </a:ln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89" y="1244600"/>
                </a:lnTo>
                <a:lnTo>
                  <a:pt x="3335972" y="1228280"/>
                </a:lnTo>
                <a:lnTo>
                  <a:pt x="3335972" y="1689100"/>
                </a:lnTo>
                <a:lnTo>
                  <a:pt x="3334956" y="1739900"/>
                </a:lnTo>
                <a:lnTo>
                  <a:pt x="3332467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87" y="1930400"/>
                </a:lnTo>
                <a:lnTo>
                  <a:pt x="3308045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72" y="2209800"/>
                </a:lnTo>
                <a:lnTo>
                  <a:pt x="3229914" y="2260600"/>
                </a:lnTo>
                <a:lnTo>
                  <a:pt x="3212274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76" y="2679700"/>
                </a:lnTo>
                <a:lnTo>
                  <a:pt x="2968434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44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44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407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811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69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88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43" y="3149600"/>
                </a:lnTo>
                <a:lnTo>
                  <a:pt x="883856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58" y="2971800"/>
                </a:lnTo>
                <a:lnTo>
                  <a:pt x="645502" y="2933700"/>
                </a:lnTo>
                <a:lnTo>
                  <a:pt x="608926" y="2908300"/>
                </a:lnTo>
                <a:lnTo>
                  <a:pt x="573468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85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806" y="2616200"/>
                </a:lnTo>
                <a:lnTo>
                  <a:pt x="330492" y="2578100"/>
                </a:lnTo>
                <a:lnTo>
                  <a:pt x="305371" y="2540000"/>
                </a:lnTo>
                <a:lnTo>
                  <a:pt x="281444" y="2501900"/>
                </a:lnTo>
                <a:lnTo>
                  <a:pt x="258737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703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57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32" y="1765300"/>
                </a:lnTo>
                <a:lnTo>
                  <a:pt x="68389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904" y="1574800"/>
                </a:lnTo>
                <a:lnTo>
                  <a:pt x="74561" y="1536700"/>
                </a:lnTo>
                <a:lnTo>
                  <a:pt x="79641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88" y="1244600"/>
                </a:lnTo>
                <a:lnTo>
                  <a:pt x="140944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54" y="1066800"/>
                </a:lnTo>
                <a:lnTo>
                  <a:pt x="210019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15" y="774700"/>
                </a:lnTo>
                <a:lnTo>
                  <a:pt x="379577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17" y="520700"/>
                </a:lnTo>
                <a:lnTo>
                  <a:pt x="603631" y="482600"/>
                </a:lnTo>
                <a:lnTo>
                  <a:pt x="639572" y="457200"/>
                </a:lnTo>
                <a:lnTo>
                  <a:pt x="676440" y="419100"/>
                </a:lnTo>
                <a:lnTo>
                  <a:pt x="714184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93" y="279400"/>
                </a:lnTo>
                <a:lnTo>
                  <a:pt x="915276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82" y="177800"/>
                </a:lnTo>
                <a:lnTo>
                  <a:pt x="1134668" y="152400"/>
                </a:lnTo>
                <a:lnTo>
                  <a:pt x="1226845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77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903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48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73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72" y="685800"/>
                </a:lnTo>
                <a:lnTo>
                  <a:pt x="3023768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45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96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43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72" y="1228280"/>
                </a:lnTo>
                <a:lnTo>
                  <a:pt x="3328212" y="1206500"/>
                </a:lnTo>
                <a:lnTo>
                  <a:pt x="3313328" y="1155700"/>
                </a:lnTo>
                <a:lnTo>
                  <a:pt x="3297136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75" y="977900"/>
                </a:lnTo>
                <a:lnTo>
                  <a:pt x="3219615" y="927100"/>
                </a:lnTo>
                <a:lnTo>
                  <a:pt x="3197123" y="889000"/>
                </a:lnTo>
                <a:lnTo>
                  <a:pt x="3173425" y="838200"/>
                </a:lnTo>
                <a:lnTo>
                  <a:pt x="3148520" y="800100"/>
                </a:lnTo>
                <a:lnTo>
                  <a:pt x="3122434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30" y="647700"/>
                </a:lnTo>
                <a:lnTo>
                  <a:pt x="3006560" y="609600"/>
                </a:lnTo>
                <a:lnTo>
                  <a:pt x="2974784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56" y="457200"/>
                </a:lnTo>
                <a:lnTo>
                  <a:pt x="2836888" y="431800"/>
                </a:lnTo>
                <a:lnTo>
                  <a:pt x="2799804" y="393700"/>
                </a:lnTo>
                <a:lnTo>
                  <a:pt x="2761691" y="368300"/>
                </a:lnTo>
                <a:lnTo>
                  <a:pt x="2722588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72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401" y="76200"/>
                </a:lnTo>
                <a:lnTo>
                  <a:pt x="2200110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29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502" y="152400"/>
                </a:lnTo>
                <a:lnTo>
                  <a:pt x="880364" y="203200"/>
                </a:lnTo>
                <a:lnTo>
                  <a:pt x="837209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69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87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23" y="977900"/>
                </a:lnTo>
                <a:lnTo>
                  <a:pt x="140296" y="1016000"/>
                </a:lnTo>
                <a:lnTo>
                  <a:pt x="121615" y="1066800"/>
                </a:lnTo>
                <a:lnTo>
                  <a:pt x="104203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39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306" y="1498600"/>
                </a:lnTo>
                <a:lnTo>
                  <a:pt x="6997" y="1536700"/>
                </a:lnTo>
                <a:lnTo>
                  <a:pt x="3187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909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92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209" y="2247900"/>
                </a:lnTo>
                <a:lnTo>
                  <a:pt x="114947" y="2298700"/>
                </a:lnTo>
                <a:lnTo>
                  <a:pt x="132918" y="2336800"/>
                </a:lnTo>
                <a:lnTo>
                  <a:pt x="152120" y="2387600"/>
                </a:lnTo>
                <a:lnTo>
                  <a:pt x="172529" y="2425700"/>
                </a:lnTo>
                <a:lnTo>
                  <a:pt x="194119" y="2476500"/>
                </a:lnTo>
                <a:lnTo>
                  <a:pt x="216903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12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17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41" y="3136900"/>
                </a:lnTo>
                <a:lnTo>
                  <a:pt x="895642" y="3187700"/>
                </a:lnTo>
                <a:lnTo>
                  <a:pt x="939114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59" y="3263900"/>
                </a:lnTo>
                <a:lnTo>
                  <a:pt x="1118590" y="3289300"/>
                </a:lnTo>
                <a:lnTo>
                  <a:pt x="1352880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406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99" y="3111500"/>
                </a:lnTo>
                <a:lnTo>
                  <a:pt x="2660789" y="3086100"/>
                </a:lnTo>
                <a:lnTo>
                  <a:pt x="2700617" y="3060700"/>
                </a:lnTo>
                <a:lnTo>
                  <a:pt x="2739580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17" y="2870200"/>
                </a:lnTo>
                <a:lnTo>
                  <a:pt x="2953791" y="2832100"/>
                </a:lnTo>
                <a:lnTo>
                  <a:pt x="2986036" y="2794000"/>
                </a:lnTo>
                <a:lnTo>
                  <a:pt x="3017266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16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77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39" y="2159000"/>
                </a:lnTo>
                <a:lnTo>
                  <a:pt x="3347021" y="2120900"/>
                </a:lnTo>
                <a:lnTo>
                  <a:pt x="3358858" y="2070100"/>
                </a:lnTo>
                <a:lnTo>
                  <a:pt x="3369297" y="2019300"/>
                </a:lnTo>
                <a:lnTo>
                  <a:pt x="3378339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74" y="1739900"/>
                </a:lnTo>
                <a:lnTo>
                  <a:pt x="3401377" y="1727200"/>
                </a:lnTo>
                <a:lnTo>
                  <a:pt x="3401999" y="1689239"/>
                </a:lnTo>
                <a:lnTo>
                  <a:pt x="3402050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23699" y="425821"/>
            <a:ext cx="4338955" cy="1950085"/>
            <a:chOff x="4323699" y="425821"/>
            <a:chExt cx="4338955" cy="1950085"/>
          </a:xfrm>
        </p:grpSpPr>
        <p:sp>
          <p:nvSpPr>
            <p:cNvPr id="6" name="object 6"/>
            <p:cNvSpPr/>
            <p:nvPr/>
          </p:nvSpPr>
          <p:spPr>
            <a:xfrm>
              <a:off x="4619068" y="866968"/>
              <a:ext cx="4043045" cy="1508760"/>
            </a:xfrm>
            <a:custGeom>
              <a:avLst/>
              <a:gdLst/>
              <a:ahLst/>
              <a:cxnLst/>
              <a:rect l="l" t="t" r="r" b="b"/>
              <a:pathLst>
                <a:path w="4043045" h="1508760">
                  <a:moveTo>
                    <a:pt x="3940212" y="1508426"/>
                  </a:moveTo>
                  <a:lnTo>
                    <a:pt x="102746" y="1508426"/>
                  </a:lnTo>
                  <a:lnTo>
                    <a:pt x="79968" y="1503810"/>
                  </a:lnTo>
                  <a:lnTo>
                    <a:pt x="38378" y="1475736"/>
                  </a:lnTo>
                  <a:lnTo>
                    <a:pt x="10303" y="1434146"/>
                  </a:lnTo>
                  <a:lnTo>
                    <a:pt x="0" y="138329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912139" y="0"/>
                  </a:lnTo>
                  <a:lnTo>
                    <a:pt x="3962990" y="10303"/>
                  </a:lnTo>
                  <a:lnTo>
                    <a:pt x="4004580" y="38378"/>
                  </a:lnTo>
                  <a:lnTo>
                    <a:pt x="4032654" y="79968"/>
                  </a:lnTo>
                  <a:lnTo>
                    <a:pt x="4042958" y="130819"/>
                  </a:lnTo>
                  <a:lnTo>
                    <a:pt x="4042958" y="1383295"/>
                  </a:lnTo>
                  <a:lnTo>
                    <a:pt x="4032654" y="1434146"/>
                  </a:lnTo>
                  <a:lnTo>
                    <a:pt x="4004580" y="1475736"/>
                  </a:lnTo>
                  <a:lnTo>
                    <a:pt x="3962990" y="1503810"/>
                  </a:lnTo>
                  <a:lnTo>
                    <a:pt x="3940212" y="1508426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3699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4"/>
                  </a:lnTo>
                  <a:lnTo>
                    <a:pt x="740901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8294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75072" y="4293328"/>
            <a:ext cx="4410710" cy="2035175"/>
            <a:chOff x="4875072" y="4293328"/>
            <a:chExt cx="4410710" cy="2035175"/>
          </a:xfrm>
        </p:grpSpPr>
        <p:sp>
          <p:nvSpPr>
            <p:cNvPr id="10" name="object 10"/>
            <p:cNvSpPr/>
            <p:nvPr/>
          </p:nvSpPr>
          <p:spPr>
            <a:xfrm>
              <a:off x="5274115" y="4530932"/>
              <a:ext cx="4011929" cy="1797685"/>
            </a:xfrm>
            <a:custGeom>
              <a:avLst/>
              <a:gdLst/>
              <a:ahLst/>
              <a:cxnLst/>
              <a:rect l="l" t="t" r="r" b="b"/>
              <a:pathLst>
                <a:path w="4011929" h="1797685">
                  <a:moveTo>
                    <a:pt x="3880771" y="1797551"/>
                  </a:moveTo>
                  <a:lnTo>
                    <a:pt x="130819" y="1797551"/>
                  </a:lnTo>
                  <a:lnTo>
                    <a:pt x="79968" y="1787248"/>
                  </a:lnTo>
                  <a:lnTo>
                    <a:pt x="38378" y="1759173"/>
                  </a:lnTo>
                  <a:lnTo>
                    <a:pt x="10303" y="1717583"/>
                  </a:lnTo>
                  <a:lnTo>
                    <a:pt x="0" y="166673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6" y="79968"/>
                  </a:lnTo>
                  <a:lnTo>
                    <a:pt x="4011590" y="130819"/>
                  </a:lnTo>
                  <a:lnTo>
                    <a:pt x="4011590" y="1666732"/>
                  </a:lnTo>
                  <a:lnTo>
                    <a:pt x="4001286" y="1717583"/>
                  </a:lnTo>
                  <a:lnTo>
                    <a:pt x="3973212" y="1759173"/>
                  </a:lnTo>
                  <a:lnTo>
                    <a:pt x="3931622" y="1787248"/>
                  </a:lnTo>
                  <a:lnTo>
                    <a:pt x="3880771" y="1797551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5072" y="429332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1097" y="4374877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4784" y="1017410"/>
            <a:ext cx="213423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60">
                <a:latin typeface="Tahoma"/>
                <a:cs typeface="Tahoma"/>
              </a:rPr>
              <a:t>1.1.3.1.</a:t>
            </a:r>
            <a:r>
              <a:rPr sz="1350" b="1" spc="-30">
                <a:latin typeface="Tahoma"/>
                <a:cs typeface="Tahoma"/>
              </a:rPr>
              <a:t> </a:t>
            </a:r>
            <a:r>
              <a:rPr sz="1350" b="1" spc="50">
                <a:latin typeface="Arial"/>
                <a:cs typeface="Arial"/>
              </a:rPr>
              <a:t>У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закладı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30">
                <a:latin typeface="Arial"/>
                <a:cs typeface="Arial"/>
              </a:rPr>
              <a:t>освıти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8516" y="1179335"/>
            <a:ext cx="3386454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10">
                <a:latin typeface="Arial"/>
                <a:cs typeface="Arial"/>
              </a:rPr>
              <a:t>проводяться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10">
                <a:latin typeface="Arial"/>
                <a:cs typeface="Arial"/>
              </a:rPr>
              <a:t>навчання</a:t>
            </a:r>
            <a:r>
              <a:rPr sz="1350" b="1" spc="10">
                <a:latin typeface="Tahoma"/>
                <a:cs typeface="Tahoma"/>
              </a:rPr>
              <a:t>/</a:t>
            </a:r>
            <a:r>
              <a:rPr sz="1350" b="1" spc="-25">
                <a:latin typeface="Tahoma"/>
                <a:cs typeface="Tahoma"/>
              </a:rPr>
              <a:t> </a:t>
            </a:r>
            <a:r>
              <a:rPr sz="1350" b="1" spc="60">
                <a:latin typeface="Arial"/>
                <a:cs typeface="Arial"/>
              </a:rPr>
              <a:t>ıнструктажı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70">
                <a:latin typeface="Arial"/>
                <a:cs typeface="Arial"/>
              </a:rPr>
              <a:t>з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8281" y="1341260"/>
            <a:ext cx="332676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0"/>
              </a:spcBef>
            </a:pPr>
            <a:r>
              <a:rPr sz="1350" b="1" spc="35">
                <a:latin typeface="Arial"/>
                <a:cs typeface="Arial"/>
              </a:rPr>
              <a:t>охорони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 spc="30">
                <a:latin typeface="Arial"/>
                <a:cs typeface="Arial"/>
              </a:rPr>
              <a:t>працı</a:t>
            </a:r>
            <a:r>
              <a:rPr sz="1350" b="1" spc="30">
                <a:latin typeface="Tahoma"/>
                <a:cs typeface="Tahoma"/>
              </a:rPr>
              <a:t>,</a:t>
            </a:r>
            <a:r>
              <a:rPr sz="1350" b="1" spc="-25">
                <a:latin typeface="Tahoma"/>
                <a:cs typeface="Tahoma"/>
              </a:rPr>
              <a:t> </a:t>
            </a:r>
            <a:r>
              <a:rPr sz="1350" b="1" spc="65">
                <a:latin typeface="Arial"/>
                <a:cs typeface="Arial"/>
              </a:rPr>
              <a:t>безпеки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50" b="1" spc="35">
                <a:latin typeface="Arial"/>
                <a:cs typeface="Arial"/>
              </a:rPr>
              <a:t>життєдıяльностı</a:t>
            </a:r>
            <a:r>
              <a:rPr sz="1350" b="1" spc="35">
                <a:latin typeface="Tahoma"/>
                <a:cs typeface="Tahoma"/>
              </a:rPr>
              <a:t>,</a:t>
            </a:r>
            <a:r>
              <a:rPr sz="1350" b="1" spc="-35">
                <a:latin typeface="Tahoma"/>
                <a:cs typeface="Tahoma"/>
              </a:rPr>
              <a:t> </a:t>
            </a:r>
            <a:r>
              <a:rPr sz="1350" b="1" spc="75">
                <a:latin typeface="Arial"/>
                <a:cs typeface="Arial"/>
              </a:rPr>
              <a:t>пожежної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 spc="50">
                <a:latin typeface="Arial"/>
                <a:cs typeface="Arial"/>
              </a:rPr>
              <a:t>безпеки</a:t>
            </a:r>
            <a:r>
              <a:rPr sz="1350" b="1" spc="50">
                <a:latin typeface="Tahoma"/>
                <a:cs typeface="Tahoma"/>
              </a:rPr>
              <a:t>,</a:t>
            </a:r>
            <a:endParaRPr sz="1350">
              <a:latin typeface="Tahoma"/>
              <a:cs typeface="Tahoma"/>
            </a:endParaRPr>
          </a:p>
          <a:p>
            <a:pPr algn="ctr">
              <a:lnSpc>
                <a:spcPts val="1275"/>
              </a:lnSpc>
            </a:pPr>
            <a:r>
              <a:rPr sz="1350" b="1" spc="45">
                <a:latin typeface="Arial"/>
                <a:cs typeface="Arial"/>
              </a:rPr>
              <a:t>правил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поведıнки</a:t>
            </a:r>
            <a:r>
              <a:rPr sz="1350" b="1">
                <a:latin typeface="Arial"/>
                <a:cs typeface="Arial"/>
              </a:rPr>
              <a:t> </a:t>
            </a:r>
            <a:r>
              <a:rPr sz="1350" b="1" spc="10">
                <a:latin typeface="Arial"/>
                <a:cs typeface="Arial"/>
              </a:rPr>
              <a:t>в</a:t>
            </a:r>
            <a:r>
              <a:rPr sz="1350" b="1">
                <a:latin typeface="Arial"/>
                <a:cs typeface="Arial"/>
              </a:rPr>
              <a:t> </a:t>
            </a:r>
            <a:r>
              <a:rPr sz="1350" b="1" spc="35">
                <a:latin typeface="Arial"/>
                <a:cs typeface="Arial"/>
              </a:rPr>
              <a:t>умовах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50" b="1" spc="70">
                <a:latin typeface="Arial"/>
                <a:cs typeface="Arial"/>
              </a:rPr>
              <a:t>надзвичайних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ситуацıй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sz="1350" b="1" i="1" spc="-10">
                <a:latin typeface="Verdana"/>
                <a:cs typeface="Verdana"/>
              </a:rPr>
              <a:t>(</a:t>
            </a:r>
            <a:r>
              <a:rPr sz="1350" i="1" spc="-10">
                <a:latin typeface="Arial"/>
                <a:cs typeface="Arial"/>
              </a:rPr>
              <a:t>вивчення</a:t>
            </a:r>
            <a:r>
              <a:rPr sz="1350" i="1" spc="10">
                <a:latin typeface="Arial"/>
                <a:cs typeface="Arial"/>
              </a:rPr>
              <a:t> </a:t>
            </a:r>
            <a:r>
              <a:rPr sz="1350" i="1" spc="-10">
                <a:latin typeface="Arial"/>
                <a:cs typeface="Arial"/>
              </a:rPr>
              <a:t>документацıї</a:t>
            </a:r>
            <a:r>
              <a:rPr sz="1350" b="1" i="1" spc="-10">
                <a:latin typeface="Verdana"/>
                <a:cs typeface="Verdana"/>
              </a:rPr>
              <a:t>,</a:t>
            </a:r>
            <a:r>
              <a:rPr sz="1350" b="1" i="1" spc="-75">
                <a:latin typeface="Verdana"/>
                <a:cs typeface="Verdana"/>
              </a:rPr>
              <a:t> </a:t>
            </a:r>
            <a:r>
              <a:rPr sz="1350" i="1" spc="-5">
                <a:latin typeface="Arial"/>
                <a:cs typeface="Arial"/>
              </a:rPr>
              <a:t>опитування</a:t>
            </a:r>
            <a:r>
              <a:rPr sz="1350" b="1" i="1" spc="-5">
                <a:latin typeface="Verdana"/>
                <a:cs typeface="Verdana"/>
              </a:rPr>
              <a:t>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2465" y="4768610"/>
            <a:ext cx="2853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0">
                <a:latin typeface="Tahoma"/>
                <a:cs typeface="Tahoma"/>
              </a:rPr>
              <a:t>1.1.3.2.</a:t>
            </a:r>
            <a:r>
              <a:rPr sz="1500" b="1" spc="-35">
                <a:latin typeface="Tahoma"/>
                <a:cs typeface="Tahoma"/>
              </a:rPr>
              <a:t> </a:t>
            </a:r>
            <a:r>
              <a:rPr sz="1500" b="1" spc="90">
                <a:latin typeface="Arial"/>
                <a:cs typeface="Arial"/>
              </a:rPr>
              <a:t>Учасники</a:t>
            </a:r>
            <a:r>
              <a:rPr sz="1500" b="1" spc="-15">
                <a:latin typeface="Arial"/>
                <a:cs typeface="Arial"/>
              </a:rPr>
              <a:t> </a:t>
            </a:r>
            <a:r>
              <a:rPr sz="1500" b="1" spc="25">
                <a:latin typeface="Arial"/>
                <a:cs typeface="Arial"/>
              </a:rPr>
              <a:t>освıтнього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1671" y="4949585"/>
            <a:ext cx="36550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25">
                <a:latin typeface="Arial"/>
                <a:cs typeface="Arial"/>
              </a:rPr>
              <a:t>процесу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45">
                <a:latin typeface="Arial"/>
                <a:cs typeface="Arial"/>
              </a:rPr>
              <a:t>дотримуються</a:t>
            </a:r>
            <a:r>
              <a:rPr sz="1500" b="1" spc="5">
                <a:latin typeface="Arial"/>
                <a:cs typeface="Arial"/>
              </a:rPr>
              <a:t> </a:t>
            </a:r>
            <a:r>
              <a:rPr sz="1500" b="1" spc="80">
                <a:latin typeface="Arial"/>
                <a:cs typeface="Arial"/>
              </a:rPr>
              <a:t>вимог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65">
                <a:latin typeface="Arial"/>
                <a:cs typeface="Arial"/>
              </a:rPr>
              <a:t>щодо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2500" y="5130560"/>
            <a:ext cx="3713479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4"/>
              </a:lnSpc>
              <a:spcBef>
                <a:spcPts val="100"/>
              </a:spcBef>
            </a:pPr>
            <a:r>
              <a:rPr sz="1500" b="1" spc="45">
                <a:latin typeface="Arial"/>
                <a:cs typeface="Arial"/>
              </a:rPr>
              <a:t>охорони</a:t>
            </a:r>
            <a:r>
              <a:rPr sz="1500" b="1" spc="-10">
                <a:latin typeface="Arial"/>
                <a:cs typeface="Arial"/>
              </a:rPr>
              <a:t> </a:t>
            </a:r>
            <a:r>
              <a:rPr sz="1500" b="1" spc="40">
                <a:latin typeface="Arial"/>
                <a:cs typeface="Arial"/>
              </a:rPr>
              <a:t>працı</a:t>
            </a:r>
            <a:r>
              <a:rPr sz="1500" b="1" spc="40">
                <a:latin typeface="Tahoma"/>
                <a:cs typeface="Tahoma"/>
              </a:rPr>
              <a:t>,</a:t>
            </a:r>
            <a:r>
              <a:rPr sz="1500" b="1" spc="-30">
                <a:latin typeface="Tahoma"/>
                <a:cs typeface="Tahoma"/>
              </a:rPr>
              <a:t> </a:t>
            </a:r>
            <a:r>
              <a:rPr sz="1500" b="1" spc="80">
                <a:latin typeface="Arial"/>
                <a:cs typeface="Arial"/>
              </a:rPr>
              <a:t>безпеки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425"/>
              </a:lnSpc>
            </a:pPr>
            <a:r>
              <a:rPr sz="1500" b="1" spc="40">
                <a:latin typeface="Arial"/>
                <a:cs typeface="Arial"/>
              </a:rPr>
              <a:t>життєдıяльностı</a:t>
            </a:r>
            <a:r>
              <a:rPr sz="1500" b="1" spc="40">
                <a:latin typeface="Tahoma"/>
                <a:cs typeface="Tahoma"/>
              </a:rPr>
              <a:t>,</a:t>
            </a:r>
            <a:r>
              <a:rPr sz="1500" b="1" spc="-5">
                <a:latin typeface="Tahoma"/>
                <a:cs typeface="Tahoma"/>
              </a:rPr>
              <a:t> </a:t>
            </a:r>
            <a:r>
              <a:rPr sz="1500" b="1" spc="90">
                <a:latin typeface="Arial"/>
                <a:cs typeface="Arial"/>
              </a:rPr>
              <a:t>пожежної</a:t>
            </a:r>
            <a:r>
              <a:rPr sz="1500" b="1" spc="20">
                <a:latin typeface="Arial"/>
                <a:cs typeface="Arial"/>
              </a:rPr>
              <a:t> </a:t>
            </a:r>
            <a:r>
              <a:rPr sz="1500" b="1" spc="60">
                <a:latin typeface="Arial"/>
                <a:cs typeface="Arial"/>
              </a:rPr>
              <a:t>безпеки</a:t>
            </a:r>
            <a:r>
              <a:rPr sz="1500" b="1" spc="60">
                <a:latin typeface="Tahoma"/>
                <a:cs typeface="Tahoma"/>
              </a:rPr>
              <a:t>,</a:t>
            </a:r>
            <a:endParaRPr sz="1500">
              <a:latin typeface="Tahoma"/>
              <a:cs typeface="Tahoma"/>
            </a:endParaRPr>
          </a:p>
          <a:p>
            <a:pPr algn="ctr">
              <a:lnSpc>
                <a:spcPts val="1425"/>
              </a:lnSpc>
            </a:pPr>
            <a:r>
              <a:rPr sz="1500" b="1" spc="55">
                <a:latin typeface="Arial"/>
                <a:cs typeface="Arial"/>
              </a:rPr>
              <a:t>правил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55">
                <a:latin typeface="Arial"/>
                <a:cs typeface="Arial"/>
              </a:rPr>
              <a:t>поведıнки</a:t>
            </a:r>
            <a:r>
              <a:rPr sz="1500" b="1" spc="55">
                <a:latin typeface="Tahoma"/>
                <a:cs typeface="Tahoma"/>
              </a:rPr>
              <a:t>,</a:t>
            </a:r>
            <a:r>
              <a:rPr sz="1500" b="1" spc="-20">
                <a:latin typeface="Tahoma"/>
                <a:cs typeface="Tahoma"/>
              </a:rPr>
              <a:t> </a:t>
            </a:r>
            <a:r>
              <a:rPr sz="1500" b="1" spc="85">
                <a:latin typeface="Arial"/>
                <a:cs typeface="Arial"/>
              </a:rPr>
              <a:t>прийнятих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15">
                <a:latin typeface="Arial"/>
                <a:cs typeface="Arial"/>
              </a:rPr>
              <a:t>у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375"/>
              </a:lnSpc>
            </a:pPr>
            <a:r>
              <a:rPr sz="1500" b="1" spc="65">
                <a:latin typeface="Arial"/>
                <a:cs typeface="Arial"/>
              </a:rPr>
              <a:t>закладı</a:t>
            </a:r>
            <a:r>
              <a:rPr sz="1500" b="1" spc="-10">
                <a:latin typeface="Arial"/>
                <a:cs typeface="Arial"/>
              </a:rPr>
              <a:t> </a:t>
            </a:r>
            <a:r>
              <a:rPr sz="1500" b="1" spc="35">
                <a:latin typeface="Arial"/>
                <a:cs typeface="Arial"/>
              </a:rPr>
              <a:t>освıти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685"/>
              </a:lnSpc>
            </a:pPr>
            <a:r>
              <a:rPr sz="1600" b="1" i="1" spc="-30">
                <a:latin typeface="Verdana"/>
                <a:cs typeface="Verdana"/>
              </a:rPr>
              <a:t>(</a:t>
            </a:r>
            <a:r>
              <a:rPr sz="1600" i="1" spc="-30">
                <a:latin typeface="Arial"/>
                <a:cs typeface="Arial"/>
              </a:rPr>
              <a:t>спостереження</a:t>
            </a:r>
            <a:r>
              <a:rPr sz="1600" b="1" i="1" spc="-30"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877" y="2842281"/>
            <a:ext cx="2163445" cy="1846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5260" marR="167640" indent="346710">
              <a:lnSpc>
                <a:spcPts val="1280"/>
              </a:lnSpc>
              <a:spcBef>
                <a:spcPts val="400"/>
              </a:spcBef>
            </a:pPr>
            <a:r>
              <a:rPr sz="1300" b="1" spc="-45">
                <a:solidFill>
                  <a:srgbClr val="F6F6F6"/>
                </a:solidFill>
                <a:latin typeface="Tahoma"/>
                <a:cs typeface="Tahoma"/>
              </a:rPr>
              <a:t>1.1.3. </a:t>
            </a:r>
            <a:r>
              <a:rPr sz="1300" b="1" spc="75">
                <a:solidFill>
                  <a:srgbClr val="F6F6F6"/>
                </a:solidFill>
                <a:latin typeface="Arial"/>
                <a:cs typeface="Arial"/>
              </a:rPr>
              <a:t>Учнı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300" b="1" spc="-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закладу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30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обıзнанı</a:t>
            </a:r>
            <a:r>
              <a:rPr sz="130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з</a:t>
            </a:r>
            <a:endParaRPr sz="1300">
              <a:latin typeface="Arial"/>
              <a:cs typeface="Arial"/>
            </a:endParaRPr>
          </a:p>
          <a:p>
            <a:pPr marL="12065" marR="5080" indent="-635" algn="ctr">
              <a:lnSpc>
                <a:spcPts val="1270"/>
              </a:lnSpc>
              <a:spcBef>
                <a:spcPts val="140"/>
              </a:spcBef>
            </a:pPr>
            <a:r>
              <a:rPr sz="1300" b="1" spc="100">
                <a:solidFill>
                  <a:srgbClr val="F6F6F6"/>
                </a:solidFill>
                <a:latin typeface="Arial"/>
                <a:cs typeface="Arial"/>
              </a:rPr>
              <a:t>вимогами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охорони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працı</a:t>
            </a:r>
            <a:r>
              <a:rPr sz="1300" b="1" spc="4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безпеки 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життєдıяльностı</a:t>
            </a:r>
            <a:r>
              <a:rPr sz="1300" b="1" spc="5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5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пожежної </a:t>
            </a:r>
            <a:r>
              <a:rPr sz="1300" b="1" spc="65">
                <a:solidFill>
                  <a:srgbClr val="F6F6F6"/>
                </a:solidFill>
                <a:latin typeface="Arial"/>
                <a:cs typeface="Arial"/>
              </a:rPr>
              <a:t>безпеки</a:t>
            </a:r>
            <a:r>
              <a:rPr sz="1300" b="1" spc="6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00" b="1" spc="7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правилами</a:t>
            </a:r>
            <a:r>
              <a:rPr sz="13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поведıнки</a:t>
            </a:r>
            <a:r>
              <a:rPr sz="13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300" b="1" spc="-3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умовах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надзвичайних 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ситуацıй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дотримуються</a:t>
            </a:r>
            <a:r>
              <a:rPr sz="130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F6F6F6"/>
                </a:solidFill>
                <a:latin typeface="Arial"/>
                <a:cs typeface="Arial"/>
              </a:rPr>
              <a:t>їх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241165" cy="2827655"/>
            <a:chOff x="4636448" y="1804106"/>
            <a:chExt cx="4241165" cy="2827655"/>
          </a:xfrm>
        </p:grpSpPr>
        <p:sp>
          <p:nvSpPr>
            <p:cNvPr id="5" name="object 5"/>
            <p:cNvSpPr/>
            <p:nvPr/>
          </p:nvSpPr>
          <p:spPr>
            <a:xfrm>
              <a:off x="4874576" y="1895057"/>
              <a:ext cx="4003040" cy="2736850"/>
            </a:xfrm>
            <a:custGeom>
              <a:avLst/>
              <a:gdLst/>
              <a:ahLst/>
              <a:cxnLst/>
              <a:rect l="l" t="t" r="r" b="b"/>
              <a:pathLst>
                <a:path w="4003040" h="2736850">
                  <a:moveTo>
                    <a:pt x="3892858" y="2736525"/>
                  </a:moveTo>
                  <a:lnTo>
                    <a:pt x="109725" y="2736525"/>
                  </a:lnTo>
                  <a:lnTo>
                    <a:pt x="79968" y="2730495"/>
                  </a:lnTo>
                  <a:lnTo>
                    <a:pt x="38378" y="2702421"/>
                  </a:lnTo>
                  <a:lnTo>
                    <a:pt x="10303" y="2660831"/>
                  </a:lnTo>
                  <a:lnTo>
                    <a:pt x="0" y="2609980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871765" y="0"/>
                  </a:lnTo>
                  <a:lnTo>
                    <a:pt x="3922615" y="10303"/>
                  </a:lnTo>
                  <a:lnTo>
                    <a:pt x="3964205" y="38377"/>
                  </a:lnTo>
                  <a:lnTo>
                    <a:pt x="3992280" y="79968"/>
                  </a:lnTo>
                  <a:lnTo>
                    <a:pt x="4002583" y="130819"/>
                  </a:lnTo>
                  <a:lnTo>
                    <a:pt x="4002583" y="2609980"/>
                  </a:lnTo>
                  <a:lnTo>
                    <a:pt x="3992280" y="2660831"/>
                  </a:lnTo>
                  <a:lnTo>
                    <a:pt x="3964205" y="2702421"/>
                  </a:lnTo>
                  <a:lnTo>
                    <a:pt x="3922615" y="2730495"/>
                  </a:lnTo>
                  <a:lnTo>
                    <a:pt x="3892858" y="2736525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93249" y="1951910"/>
            <a:ext cx="2999740" cy="22961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590" marR="254000" indent="-1397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4.1.1.1.</a:t>
            </a:r>
            <a:r>
              <a:rPr sz="1400" b="1" spc="-20">
                <a:latin typeface="Tahoma"/>
                <a:cs typeface="Tahoma"/>
              </a:rPr>
              <a:t> </a:t>
            </a:r>
            <a:r>
              <a:rPr sz="1400" b="1" spc="30">
                <a:latin typeface="Arial"/>
                <a:cs typeface="Arial"/>
              </a:rPr>
              <a:t>Стратегıя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розвитку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закладу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вıдповıдає</a:t>
            </a:r>
            <a:endParaRPr sz="1400">
              <a:latin typeface="Arial"/>
              <a:cs typeface="Arial"/>
            </a:endParaRPr>
          </a:p>
          <a:p>
            <a:pPr marL="12065" marR="5080" indent="-635" algn="ctr">
              <a:lnSpc>
                <a:spcPts val="1350"/>
              </a:lnSpc>
            </a:pPr>
            <a:r>
              <a:rPr sz="1400" b="1" spc="20">
                <a:latin typeface="Arial"/>
                <a:cs typeface="Arial"/>
              </a:rPr>
              <a:t>особливостям </a:t>
            </a:r>
            <a:r>
              <a:rPr sz="1400" b="1" spc="35">
                <a:latin typeface="Arial"/>
                <a:cs typeface="Arial"/>
              </a:rPr>
              <a:t>ı </a:t>
            </a:r>
            <a:r>
              <a:rPr sz="1400" b="1" spc="60">
                <a:latin typeface="Arial"/>
                <a:cs typeface="Arial"/>
              </a:rPr>
              <a:t>умовам його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дıяльностı </a:t>
            </a:r>
            <a:r>
              <a:rPr sz="1400" b="1" spc="50">
                <a:latin typeface="Tahoma"/>
                <a:cs typeface="Tahoma"/>
              </a:rPr>
              <a:t>(</a:t>
            </a:r>
            <a:r>
              <a:rPr sz="1400" b="1" spc="50">
                <a:latin typeface="Arial"/>
                <a:cs typeface="Arial"/>
              </a:rPr>
              <a:t>тип </a:t>
            </a:r>
            <a:r>
              <a:rPr sz="1400" b="1" spc="45">
                <a:latin typeface="Arial"/>
                <a:cs typeface="Arial"/>
              </a:rPr>
              <a:t>закладу</a:t>
            </a:r>
            <a:r>
              <a:rPr sz="1400" b="1" spc="45">
                <a:latin typeface="Tahoma"/>
                <a:cs typeface="Tahoma"/>
              </a:rPr>
              <a:t>, </a:t>
            </a:r>
            <a:r>
              <a:rPr sz="1400" b="1" spc="55">
                <a:latin typeface="Arial"/>
                <a:cs typeface="Arial"/>
              </a:rPr>
              <a:t>мова 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навчання</a:t>
            </a:r>
            <a:r>
              <a:rPr sz="1400" b="1" spc="45">
                <a:latin typeface="Tahoma"/>
                <a:cs typeface="Tahoma"/>
              </a:rPr>
              <a:t>, </a:t>
            </a:r>
            <a:r>
              <a:rPr sz="1400" b="1" spc="50">
                <a:latin typeface="Arial"/>
                <a:cs typeface="Arial"/>
              </a:rPr>
              <a:t>територıя </a:t>
            </a:r>
            <a:r>
              <a:rPr sz="1400" b="1" spc="55">
                <a:latin typeface="Arial"/>
                <a:cs typeface="Arial"/>
              </a:rPr>
              <a:t> </a:t>
            </a:r>
            <a:r>
              <a:rPr sz="1400" b="1" spc="15">
                <a:latin typeface="Arial"/>
                <a:cs typeface="Arial"/>
              </a:rPr>
              <a:t>обслуговування</a:t>
            </a:r>
            <a:r>
              <a:rPr sz="1400" b="1" spc="15">
                <a:latin typeface="Tahoma"/>
                <a:cs typeface="Tahoma"/>
              </a:rPr>
              <a:t>, </a:t>
            </a:r>
            <a:r>
              <a:rPr sz="1400" b="1" spc="30">
                <a:latin typeface="Arial"/>
                <a:cs typeface="Arial"/>
              </a:rPr>
              <a:t>формування 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контингенту </a:t>
            </a:r>
            <a:r>
              <a:rPr sz="1400" b="1" spc="35">
                <a:latin typeface="Arial"/>
                <a:cs typeface="Arial"/>
              </a:rPr>
              <a:t>здобувачıв </a:t>
            </a:r>
            <a:r>
              <a:rPr sz="1400" b="1" spc="20">
                <a:latin typeface="Arial"/>
                <a:cs typeface="Arial"/>
              </a:rPr>
              <a:t>освıти</a:t>
            </a:r>
            <a:r>
              <a:rPr sz="1400" b="1" spc="20">
                <a:latin typeface="Tahoma"/>
                <a:cs typeface="Tahoma"/>
              </a:rPr>
              <a:t>,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spc="5">
                <a:latin typeface="Arial"/>
                <a:cs typeface="Arial"/>
              </a:rPr>
              <a:t>обсяг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60">
                <a:latin typeface="Arial"/>
                <a:cs typeface="Arial"/>
              </a:rPr>
              <a:t>джерела </a:t>
            </a:r>
            <a:r>
              <a:rPr sz="1400" b="1" spc="25">
                <a:latin typeface="Arial"/>
                <a:cs typeface="Arial"/>
              </a:rPr>
              <a:t>фıнансування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тощо</a:t>
            </a:r>
            <a:r>
              <a:rPr sz="1400" b="1" spc="25">
                <a:latin typeface="Tahoma"/>
                <a:cs typeface="Tahoma"/>
              </a:rPr>
              <a:t>), </a:t>
            </a:r>
            <a:r>
              <a:rPr sz="1400" b="1" spc="35">
                <a:latin typeface="Arial"/>
                <a:cs typeface="Arial"/>
              </a:rPr>
              <a:t>передбачає </a:t>
            </a:r>
            <a:r>
              <a:rPr sz="1400" b="1" spc="55">
                <a:latin typeface="Arial"/>
                <a:cs typeface="Arial"/>
              </a:rPr>
              <a:t>заходи </a:t>
            </a:r>
            <a:r>
              <a:rPr sz="1400" b="1" spc="80">
                <a:latin typeface="Arial"/>
                <a:cs typeface="Arial"/>
              </a:rPr>
              <a:t>з </a:t>
            </a:r>
            <a:r>
              <a:rPr sz="1400" b="1" spc="8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пıдвищення </a:t>
            </a:r>
            <a:r>
              <a:rPr sz="1400" b="1" spc="35">
                <a:latin typeface="Arial"/>
                <a:cs typeface="Arial"/>
              </a:rPr>
              <a:t>якостı </a:t>
            </a:r>
            <a:r>
              <a:rPr sz="1400" b="1" spc="20">
                <a:latin typeface="Arial"/>
                <a:cs typeface="Arial"/>
              </a:rPr>
              <a:t>освıтньої 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дıяльностı</a:t>
            </a:r>
            <a:endParaRPr sz="1400">
              <a:latin typeface="Arial"/>
              <a:cs typeface="Arial"/>
            </a:endParaRPr>
          </a:p>
          <a:p>
            <a:pPr marL="445770" marR="438150" algn="ctr">
              <a:lnSpc>
                <a:spcPts val="1350"/>
              </a:lnSpc>
            </a:pPr>
            <a:r>
              <a:rPr sz="1400" b="1" i="1" spc="15">
                <a:latin typeface="Sitka Heading"/>
                <a:cs typeface="Sitka Heading"/>
              </a:rPr>
              <a:t>(</a:t>
            </a:r>
            <a:r>
              <a:rPr sz="1400" i="1" spc="15">
                <a:latin typeface="Arial"/>
                <a:cs typeface="Arial"/>
              </a:rPr>
              <a:t>вивчення </a:t>
            </a:r>
            <a:r>
              <a:rPr sz="1400" i="1" spc="5">
                <a:latin typeface="Arial"/>
                <a:cs typeface="Arial"/>
              </a:rPr>
              <a:t>документацıї</a:t>
            </a:r>
            <a:r>
              <a:rPr sz="1400" b="1" i="1" spc="5">
                <a:latin typeface="Sitka Heading"/>
                <a:cs typeface="Sitka Heading"/>
              </a:rPr>
              <a:t>, </a:t>
            </a:r>
            <a:r>
              <a:rPr sz="1400" b="1" i="1" spc="-335">
                <a:latin typeface="Sitka Heading"/>
                <a:cs typeface="Sitka Heading"/>
              </a:rPr>
              <a:t> </a:t>
            </a:r>
            <a:r>
              <a:rPr sz="1400" i="1" spc="20">
                <a:latin typeface="Arial"/>
                <a:cs typeface="Arial"/>
              </a:rPr>
              <a:t>опитування</a:t>
            </a:r>
            <a:r>
              <a:rPr sz="1400" b="1" i="1" spc="20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50" y="2958865"/>
            <a:ext cx="2324100" cy="11601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80645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4.1.1.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затверджено</a:t>
            </a:r>
            <a:r>
              <a:rPr sz="14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стратегıю</a:t>
            </a:r>
            <a:endParaRPr sz="1450">
              <a:latin typeface="Arial"/>
              <a:cs typeface="Arial"/>
            </a:endParaRPr>
          </a:p>
          <a:p>
            <a:pPr marL="178435" marR="170815" algn="ctr">
              <a:lnSpc>
                <a:spcPts val="1430"/>
              </a:lnSpc>
              <a:spcBef>
                <a:spcPts val="10"/>
              </a:spcBef>
            </a:pP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його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розвитку</a:t>
            </a:r>
            <a:r>
              <a:rPr sz="1450" b="1" spc="6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6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спрямовану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на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пıдвищення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якостı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освıтньої</a:t>
            </a:r>
            <a:r>
              <a:rPr sz="1450" b="1" spc="-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дıяльностı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639" y="406834"/>
            <a:ext cx="3427095" cy="1076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7359" marR="24765" indent="-435609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FF904D"/>
                </a:solidFill>
                <a:latin typeface="Tahoma"/>
                <a:cs typeface="Tahoma"/>
              </a:rPr>
              <a:t>4.1.</a:t>
            </a:r>
            <a:r>
              <a:rPr sz="1400" b="1" spc="-10">
                <a:solidFill>
                  <a:srgbClr val="FF904D"/>
                </a:solidFill>
                <a:latin typeface="Tahoma"/>
                <a:cs typeface="Tahoma"/>
              </a:rPr>
              <a:t> </a:t>
            </a:r>
            <a:r>
              <a:rPr sz="1400" b="1" spc="-30">
                <a:solidFill>
                  <a:srgbClr val="FF904D"/>
                </a:solidFill>
                <a:latin typeface="Arial"/>
                <a:cs typeface="Arial"/>
              </a:rPr>
              <a:t>НАЯВНІСТЬ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FF904D"/>
                </a:solidFill>
                <a:latin typeface="Arial"/>
                <a:cs typeface="Arial"/>
              </a:rPr>
              <a:t>СТРАТЕГІЇ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РОЗВИТКУ </a:t>
            </a:r>
            <a:r>
              <a:rPr sz="1400" b="1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904D"/>
                </a:solidFill>
                <a:latin typeface="Arial"/>
                <a:cs typeface="Arial"/>
              </a:rPr>
              <a:t>ТА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5">
                <a:solidFill>
                  <a:srgbClr val="FF904D"/>
                </a:solidFill>
                <a:latin typeface="Arial"/>
                <a:cs typeface="Arial"/>
              </a:rPr>
              <a:t>СИСТЕМИ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ПЛАНУВАННЯ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650"/>
              </a:lnSpc>
            </a:pP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ДІЯЛЬНОСТІ 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ЗАКЛАДУ</a:t>
            </a:r>
            <a:r>
              <a:rPr sz="1400" b="1" spc="15">
                <a:solidFill>
                  <a:srgbClr val="FF904D"/>
                </a:solidFill>
                <a:latin typeface="Tahoma"/>
                <a:cs typeface="Tahoma"/>
              </a:rPr>
              <a:t>, </a:t>
            </a:r>
            <a:r>
              <a:rPr sz="1400" b="1" spc="45">
                <a:solidFill>
                  <a:srgbClr val="FF904D"/>
                </a:solidFill>
                <a:latin typeface="Arial"/>
                <a:cs typeface="Arial"/>
              </a:rPr>
              <a:t>МОНІТОРИНГ </a:t>
            </a:r>
            <a:r>
              <a:rPr sz="1400" b="1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ВИКОНАННЯ </a:t>
            </a:r>
            <a:r>
              <a:rPr sz="1400" b="1" spc="-15">
                <a:solidFill>
                  <a:srgbClr val="FF904D"/>
                </a:solidFill>
                <a:latin typeface="Arial"/>
                <a:cs typeface="Arial"/>
              </a:rPr>
              <a:t>ПОСТАВЛЕНИХ </a:t>
            </a:r>
            <a:r>
              <a:rPr sz="1400" b="1" spc="50">
                <a:solidFill>
                  <a:srgbClr val="FF904D"/>
                </a:solidFill>
                <a:latin typeface="Arial"/>
                <a:cs typeface="Arial"/>
              </a:rPr>
              <a:t>ЦІЛЕЙ </a:t>
            </a:r>
            <a:r>
              <a:rPr sz="1400" b="1" spc="155">
                <a:solidFill>
                  <a:srgbClr val="FF904D"/>
                </a:solidFill>
                <a:latin typeface="Arial"/>
                <a:cs typeface="Arial"/>
              </a:rPr>
              <a:t>І </a:t>
            </a:r>
            <a:r>
              <a:rPr sz="1400" b="1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FF904D"/>
                </a:solidFill>
                <a:latin typeface="Arial"/>
                <a:cs typeface="Arial"/>
              </a:rPr>
              <a:t>ЗАВДАНЬ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3079" y="3668908"/>
            <a:ext cx="2028825" cy="0"/>
          </a:xfrm>
          <a:custGeom>
            <a:avLst/>
            <a:gdLst/>
            <a:ahLst/>
            <a:cxnLst/>
            <a:rect l="l" t="t" r="r" b="b"/>
            <a:pathLst>
              <a:path w="2028825">
                <a:moveTo>
                  <a:pt x="0" y="0"/>
                </a:moveTo>
                <a:lnTo>
                  <a:pt x="2028821" y="0"/>
                </a:lnTo>
              </a:path>
            </a:pathLst>
          </a:custGeom>
          <a:ln w="47624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454413" y="425820"/>
            <a:ext cx="4117975" cy="1114425"/>
            <a:chOff x="3454413" y="425820"/>
            <a:chExt cx="4117975" cy="1114425"/>
          </a:xfrm>
        </p:grpSpPr>
        <p:sp>
          <p:nvSpPr>
            <p:cNvPr id="8" name="object 8"/>
            <p:cNvSpPr/>
            <p:nvPr/>
          </p:nvSpPr>
          <p:spPr>
            <a:xfrm>
              <a:off x="3692541" y="516772"/>
              <a:ext cx="3879850" cy="1023619"/>
            </a:xfrm>
            <a:custGeom>
              <a:avLst/>
              <a:gdLst/>
              <a:ahLst/>
              <a:cxnLst/>
              <a:rect l="l" t="t" r="r" b="b"/>
              <a:pathLst>
                <a:path w="3879850" h="1023619">
                  <a:moveTo>
                    <a:pt x="3748536" y="1023107"/>
                  </a:moveTo>
                  <a:lnTo>
                    <a:pt x="130819" y="1023107"/>
                  </a:lnTo>
                  <a:lnTo>
                    <a:pt x="79968" y="1012803"/>
                  </a:lnTo>
                  <a:lnTo>
                    <a:pt x="38378" y="984728"/>
                  </a:lnTo>
                  <a:lnTo>
                    <a:pt x="10303" y="943138"/>
                  </a:lnTo>
                  <a:lnTo>
                    <a:pt x="0" y="892287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748538" y="0"/>
                  </a:lnTo>
                  <a:lnTo>
                    <a:pt x="3799387" y="10303"/>
                  </a:lnTo>
                  <a:lnTo>
                    <a:pt x="3840978" y="38377"/>
                  </a:lnTo>
                  <a:lnTo>
                    <a:pt x="3869052" y="79967"/>
                  </a:lnTo>
                  <a:lnTo>
                    <a:pt x="3879356" y="130818"/>
                  </a:lnTo>
                  <a:lnTo>
                    <a:pt x="3879356" y="892287"/>
                  </a:lnTo>
                  <a:lnTo>
                    <a:pt x="3869052" y="943138"/>
                  </a:lnTo>
                  <a:lnTo>
                    <a:pt x="3840978" y="984728"/>
                  </a:lnTo>
                  <a:lnTo>
                    <a:pt x="3799387" y="1012803"/>
                  </a:lnTo>
                  <a:lnTo>
                    <a:pt x="3748536" y="1023107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4413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19"/>
                  </a:lnTo>
                  <a:lnTo>
                    <a:pt x="37343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3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2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3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19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636448" y="1804106"/>
            <a:ext cx="3949700" cy="1140460"/>
            <a:chOff x="4636448" y="1804106"/>
            <a:chExt cx="3949700" cy="1140460"/>
          </a:xfrm>
        </p:grpSpPr>
        <p:sp>
          <p:nvSpPr>
            <p:cNvPr id="12" name="object 12"/>
            <p:cNvSpPr/>
            <p:nvPr/>
          </p:nvSpPr>
          <p:spPr>
            <a:xfrm>
              <a:off x="4874576" y="1895057"/>
              <a:ext cx="3711575" cy="1049655"/>
            </a:xfrm>
            <a:custGeom>
              <a:avLst/>
              <a:gdLst/>
              <a:ahLst/>
              <a:cxnLst/>
              <a:rect l="l" t="t" r="r" b="b"/>
              <a:pathLst>
                <a:path w="3711575" h="1049655">
                  <a:moveTo>
                    <a:pt x="3580497" y="1049209"/>
                  </a:moveTo>
                  <a:lnTo>
                    <a:pt x="130819" y="1049209"/>
                  </a:lnTo>
                  <a:lnTo>
                    <a:pt x="79968" y="1038905"/>
                  </a:lnTo>
                  <a:lnTo>
                    <a:pt x="38378" y="1010831"/>
                  </a:lnTo>
                  <a:lnTo>
                    <a:pt x="10303" y="969240"/>
                  </a:lnTo>
                  <a:lnTo>
                    <a:pt x="0" y="918390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9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5" y="129231"/>
                  </a:lnTo>
                  <a:lnTo>
                    <a:pt x="3710995" y="919976"/>
                  </a:lnTo>
                  <a:lnTo>
                    <a:pt x="3701013" y="969240"/>
                  </a:lnTo>
                  <a:lnTo>
                    <a:pt x="3672938" y="1010831"/>
                  </a:lnTo>
                  <a:lnTo>
                    <a:pt x="3631348" y="1038905"/>
                  </a:lnTo>
                  <a:lnTo>
                    <a:pt x="3580497" y="1049209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301" y="609703"/>
            <a:ext cx="2401570" cy="8712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marR="5080" indent="-113664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4.1.2.1.</a:t>
            </a:r>
            <a:r>
              <a:rPr sz="1300" b="1" spc="-25">
                <a:latin typeface="Tahoma"/>
                <a:cs typeface="Tahoma"/>
              </a:rPr>
              <a:t> </a:t>
            </a:r>
            <a:r>
              <a:rPr sz="1300" b="1" spc="65">
                <a:latin typeface="Arial"/>
                <a:cs typeface="Arial"/>
              </a:rPr>
              <a:t>Рıчний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план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роботи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закладу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25">
                <a:latin typeface="Arial"/>
                <a:cs typeface="Arial"/>
              </a:rPr>
              <a:t>реалıзує </a:t>
            </a:r>
            <a:r>
              <a:rPr sz="1300" b="1" spc="3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стратегıю </a:t>
            </a:r>
            <a:r>
              <a:rPr sz="1300" b="1" spc="55">
                <a:latin typeface="Arial"/>
                <a:cs typeface="Arial"/>
              </a:rPr>
              <a:t>його </a:t>
            </a:r>
            <a:r>
              <a:rPr sz="1300" b="1" spc="60">
                <a:latin typeface="Arial"/>
                <a:cs typeface="Arial"/>
              </a:rPr>
              <a:t>розвитку </a:t>
            </a:r>
            <a:r>
              <a:rPr sz="1300" b="1" spc="65">
                <a:latin typeface="Arial"/>
                <a:cs typeface="Arial"/>
              </a:rPr>
              <a:t> </a:t>
            </a: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вивчення документацıї</a:t>
            </a:r>
            <a:r>
              <a:rPr sz="1300" b="1" i="1" spc="5">
                <a:latin typeface="Sitka Heading"/>
                <a:cs typeface="Sitka Heading"/>
              </a:rPr>
              <a:t>,</a:t>
            </a:r>
            <a:endParaRPr sz="1300">
              <a:latin typeface="Sitka Heading"/>
              <a:cs typeface="Sitka Heading"/>
            </a:endParaRPr>
          </a:p>
          <a:p>
            <a:pPr marL="679450">
              <a:lnSpc>
                <a:spcPts val="1265"/>
              </a:lnSpc>
            </a:pPr>
            <a:r>
              <a:rPr sz="1300" i="1" spc="10">
                <a:latin typeface="Arial"/>
                <a:cs typeface="Arial"/>
              </a:rPr>
              <a:t>опитування</a:t>
            </a:r>
            <a:r>
              <a:rPr sz="1300" b="1" spc="1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5748" y="188565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61862" y="3108805"/>
            <a:ext cx="4192270" cy="1375410"/>
            <a:chOff x="5561862" y="3108805"/>
            <a:chExt cx="4192270" cy="1375410"/>
          </a:xfrm>
        </p:grpSpPr>
        <p:sp>
          <p:nvSpPr>
            <p:cNvPr id="17" name="object 17"/>
            <p:cNvSpPr/>
            <p:nvPr/>
          </p:nvSpPr>
          <p:spPr>
            <a:xfrm>
              <a:off x="6088415" y="3108805"/>
              <a:ext cx="3665220" cy="1375410"/>
            </a:xfrm>
            <a:custGeom>
              <a:avLst/>
              <a:gdLst/>
              <a:ahLst/>
              <a:cxnLst/>
              <a:rect l="l" t="t" r="r" b="b"/>
              <a:pathLst>
                <a:path w="3665220" h="1375410">
                  <a:moveTo>
                    <a:pt x="3597023" y="1374937"/>
                  </a:moveTo>
                  <a:lnTo>
                    <a:pt x="114293" y="1374937"/>
                  </a:lnTo>
                  <a:lnTo>
                    <a:pt x="79968" y="1367981"/>
                  </a:lnTo>
                  <a:lnTo>
                    <a:pt x="38378" y="1339907"/>
                  </a:lnTo>
                  <a:lnTo>
                    <a:pt x="10303" y="1298317"/>
                  </a:lnTo>
                  <a:lnTo>
                    <a:pt x="0" y="1247466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65184" y="33143"/>
                  </a:lnTo>
                  <a:lnTo>
                    <a:pt x="3665184" y="1345142"/>
                  </a:lnTo>
                  <a:lnTo>
                    <a:pt x="3631348" y="1367981"/>
                  </a:lnTo>
                  <a:lnTo>
                    <a:pt x="3597023" y="1374937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91395" y="3159836"/>
            <a:ext cx="294259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07010">
              <a:lnSpc>
                <a:spcPts val="1350"/>
              </a:lnSpc>
              <a:spcBef>
                <a:spcPts val="420"/>
              </a:spcBef>
            </a:pPr>
            <a:r>
              <a:rPr sz="1400" b="1" spc="-60" dirty="0">
                <a:latin typeface="Tahoma"/>
                <a:cs typeface="Tahoma"/>
              </a:rPr>
              <a:t>4.1.2.3. </a:t>
            </a:r>
            <a:r>
              <a:rPr sz="1400" b="1" spc="70" dirty="0" err="1">
                <a:latin typeface="Arial"/>
                <a:cs typeface="Arial"/>
              </a:rPr>
              <a:t>Керıвник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75" dirty="0" err="1">
                <a:latin typeface="Arial"/>
                <a:cs typeface="Arial"/>
              </a:rPr>
              <a:t>та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65" dirty="0" err="1">
                <a:latin typeface="Arial"/>
                <a:cs typeface="Arial"/>
              </a:rPr>
              <a:t>органи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45" dirty="0" err="1">
                <a:latin typeface="Arial"/>
                <a:cs typeface="Arial"/>
              </a:rPr>
              <a:t>громадського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0" dirty="0" err="1">
                <a:latin typeface="Arial"/>
                <a:cs typeface="Arial"/>
              </a:rPr>
              <a:t>самоврядування</a:t>
            </a:r>
            <a:endParaRPr sz="1400" dirty="0">
              <a:latin typeface="Arial"/>
              <a:cs typeface="Arial"/>
            </a:endParaRPr>
          </a:p>
          <a:p>
            <a:pPr marL="212090" marR="204470" algn="ctr">
              <a:lnSpc>
                <a:spcPts val="1350"/>
              </a:lnSpc>
            </a:pPr>
            <a:r>
              <a:rPr sz="1400" b="1" spc="60" dirty="0" err="1">
                <a:latin typeface="Arial"/>
                <a:cs typeface="Arial"/>
              </a:rPr>
              <a:t>закладу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35" dirty="0" err="1">
                <a:latin typeface="Arial"/>
                <a:cs typeface="Arial"/>
              </a:rPr>
              <a:t>освıти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40" dirty="0" err="1">
                <a:latin typeface="Arial"/>
                <a:cs typeface="Arial"/>
              </a:rPr>
              <a:t>аналıзують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45" dirty="0" err="1">
                <a:latin typeface="Arial"/>
                <a:cs typeface="Arial"/>
              </a:rPr>
              <a:t>реалıзацıю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45" dirty="0" err="1">
                <a:latin typeface="Arial"/>
                <a:cs typeface="Arial"/>
              </a:rPr>
              <a:t>рıчного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45" dirty="0" err="1">
                <a:latin typeface="Arial"/>
                <a:cs typeface="Arial"/>
              </a:rPr>
              <a:t>плану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45" dirty="0" err="1">
                <a:latin typeface="Arial"/>
                <a:cs typeface="Arial"/>
              </a:rPr>
              <a:t>роботи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75" dirty="0" err="1">
                <a:latin typeface="Arial"/>
                <a:cs typeface="Arial"/>
              </a:rPr>
              <a:t>та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у </a:t>
            </a:r>
            <a:r>
              <a:rPr sz="1400" b="1" spc="50" dirty="0" err="1">
                <a:latin typeface="Arial"/>
                <a:cs typeface="Arial"/>
              </a:rPr>
              <a:t>разı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50" dirty="0" err="1">
                <a:latin typeface="Arial"/>
                <a:cs typeface="Arial"/>
              </a:rPr>
              <a:t>потреби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55" dirty="0" err="1">
                <a:latin typeface="Arial"/>
                <a:cs typeface="Arial"/>
              </a:rPr>
              <a:t>коригують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60" dirty="0" err="1">
                <a:latin typeface="Arial"/>
                <a:cs typeface="Arial"/>
              </a:rPr>
              <a:t>його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sz="1400" b="1" spc="10" dirty="0">
                <a:latin typeface="Tahoma"/>
                <a:cs typeface="Tahoma"/>
              </a:rPr>
              <a:t>(</a:t>
            </a:r>
            <a:r>
              <a:rPr sz="1400" i="1" spc="10" dirty="0" err="1">
                <a:latin typeface="Arial"/>
                <a:cs typeface="Arial"/>
              </a:rPr>
              <a:t>вивчення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 err="1">
                <a:latin typeface="Arial"/>
                <a:cs typeface="Arial"/>
              </a:rPr>
              <a:t>документацıї</a:t>
            </a:r>
            <a:r>
              <a:rPr sz="1400" b="1" dirty="0">
                <a:latin typeface="Tahoma"/>
                <a:cs typeface="Tahoma"/>
              </a:rPr>
              <a:t>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1459" y="3263940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 dirty="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 dirty="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36448" y="4560677"/>
            <a:ext cx="4269740" cy="1372870"/>
            <a:chOff x="4636448" y="4560677"/>
            <a:chExt cx="4269740" cy="1372870"/>
          </a:xfrm>
        </p:grpSpPr>
        <p:sp>
          <p:nvSpPr>
            <p:cNvPr id="22" name="object 22"/>
            <p:cNvSpPr/>
            <p:nvPr/>
          </p:nvSpPr>
          <p:spPr>
            <a:xfrm>
              <a:off x="4874575" y="4651628"/>
              <a:ext cx="4031615" cy="1282065"/>
            </a:xfrm>
            <a:custGeom>
              <a:avLst/>
              <a:gdLst/>
              <a:ahLst/>
              <a:cxnLst/>
              <a:rect l="l" t="t" r="r" b="b"/>
              <a:pathLst>
                <a:path w="4031615" h="1282064">
                  <a:moveTo>
                    <a:pt x="3934193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905372" y="0"/>
                  </a:lnTo>
                  <a:lnTo>
                    <a:pt x="3956223" y="10303"/>
                  </a:lnTo>
                  <a:lnTo>
                    <a:pt x="3997814" y="38377"/>
                  </a:lnTo>
                  <a:lnTo>
                    <a:pt x="4025888" y="79968"/>
                  </a:lnTo>
                  <a:lnTo>
                    <a:pt x="4031368" y="107014"/>
                  </a:lnTo>
                  <a:lnTo>
                    <a:pt x="4031368" y="1180320"/>
                  </a:lnTo>
                  <a:lnTo>
                    <a:pt x="4025888" y="1207366"/>
                  </a:lnTo>
                  <a:lnTo>
                    <a:pt x="3997814" y="1248956"/>
                  </a:lnTo>
                  <a:lnTo>
                    <a:pt x="3956223" y="1277030"/>
                  </a:lnTo>
                  <a:lnTo>
                    <a:pt x="3934193" y="1281494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7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0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0" y="333895"/>
                  </a:lnTo>
                  <a:lnTo>
                    <a:pt x="940760" y="379436"/>
                  </a:lnTo>
                  <a:lnTo>
                    <a:pt x="947961" y="426620"/>
                  </a:lnTo>
                  <a:lnTo>
                    <a:pt x="950415" y="475210"/>
                  </a:lnTo>
                  <a:lnTo>
                    <a:pt x="947961" y="523795"/>
                  </a:lnTo>
                  <a:lnTo>
                    <a:pt x="940760" y="570978"/>
                  </a:lnTo>
                  <a:lnTo>
                    <a:pt x="929050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0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07530" y="4649909"/>
            <a:ext cx="2919730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745" marR="5080" indent="-48768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4.1.2.4.</a:t>
            </a:r>
            <a:r>
              <a:rPr sz="1400" b="1" spc="-10">
                <a:latin typeface="Tahoma"/>
                <a:cs typeface="Tahoma"/>
              </a:rPr>
              <a:t> </a:t>
            </a:r>
            <a:r>
              <a:rPr sz="1400" b="1" spc="20">
                <a:latin typeface="Arial"/>
                <a:cs typeface="Arial"/>
              </a:rPr>
              <a:t>Дıяльнıсть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педагогıчної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ради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закладу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</a:t>
            </a:r>
            <a:endParaRPr sz="1400">
              <a:latin typeface="Arial"/>
              <a:cs typeface="Arial"/>
            </a:endParaRPr>
          </a:p>
          <a:p>
            <a:pPr marL="81915" marR="74295" algn="ctr">
              <a:lnSpc>
                <a:spcPts val="1350"/>
              </a:lnSpc>
            </a:pPr>
            <a:r>
              <a:rPr sz="1400" b="1" spc="10">
                <a:latin typeface="Arial"/>
                <a:cs typeface="Arial"/>
              </a:rPr>
              <a:t>спрямовується </a:t>
            </a:r>
            <a:r>
              <a:rPr sz="1400" b="1" spc="70">
                <a:latin typeface="Arial"/>
                <a:cs typeface="Arial"/>
              </a:rPr>
              <a:t>на </a:t>
            </a:r>
            <a:r>
              <a:rPr sz="1400" b="1" spc="45">
                <a:latin typeface="Arial"/>
                <a:cs typeface="Arial"/>
              </a:rPr>
              <a:t>реалıзацıю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рıчного плану роботи </a:t>
            </a:r>
            <a:r>
              <a:rPr sz="1400" b="1" spc="75">
                <a:latin typeface="Arial"/>
                <a:cs typeface="Arial"/>
              </a:rPr>
              <a:t>та </a:t>
            </a:r>
            <a:r>
              <a:rPr sz="1400" b="1" spc="8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стратегıю </a:t>
            </a:r>
            <a:r>
              <a:rPr sz="1400" b="1" spc="65">
                <a:latin typeface="Arial"/>
                <a:cs typeface="Arial"/>
              </a:rPr>
              <a:t>розвитку </a:t>
            </a:r>
            <a:r>
              <a:rPr sz="1400" b="1" spc="60">
                <a:latin typeface="Arial"/>
                <a:cs typeface="Arial"/>
              </a:rPr>
              <a:t>закладу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10">
                <a:latin typeface="Tahoma"/>
                <a:cs typeface="Tahoma"/>
              </a:rPr>
              <a:t>(</a:t>
            </a:r>
            <a:r>
              <a:rPr sz="1400" i="1" spc="10">
                <a:latin typeface="Arial"/>
                <a:cs typeface="Arial"/>
              </a:rPr>
              <a:t>вивчення </a:t>
            </a:r>
            <a:r>
              <a:rPr sz="1400" i="1" spc="5">
                <a:latin typeface="Arial"/>
                <a:cs typeface="Arial"/>
              </a:rPr>
              <a:t>документацıї</a:t>
            </a:r>
            <a:r>
              <a:rPr sz="1400" b="1" i="1" spc="5">
                <a:latin typeface="Sitka Heading"/>
                <a:cs typeface="Sitka Heading"/>
              </a:rPr>
              <a:t>, </a:t>
            </a:r>
            <a:r>
              <a:rPr sz="1400" b="1" i="1" spc="10">
                <a:latin typeface="Sitka Heading"/>
                <a:cs typeface="Sitka Heading"/>
              </a:rPr>
              <a:t> </a:t>
            </a:r>
            <a:r>
              <a:rPr sz="1400" i="1" spc="10">
                <a:latin typeface="Arial"/>
                <a:cs typeface="Arial"/>
              </a:rPr>
              <a:t>опитування</a:t>
            </a:r>
            <a:r>
              <a:rPr sz="1400" b="1" spc="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6046" y="4642226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 dirty="0">
                <a:solidFill>
                  <a:srgbClr val="F6F6F6"/>
                </a:solidFill>
                <a:latin typeface="Tahoma"/>
                <a:cs typeface="Tahoma"/>
              </a:rPr>
              <a:t>4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562" y="2930411"/>
            <a:ext cx="2282190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" marR="65405" indent="-59055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4.1.2.</a:t>
            </a:r>
            <a:r>
              <a:rPr sz="145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У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-3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рıчне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планування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endParaRPr sz="1450">
              <a:latin typeface="Arial"/>
              <a:cs typeface="Arial"/>
            </a:endParaRPr>
          </a:p>
          <a:p>
            <a:pPr marL="12065" marR="5080" indent="-635" algn="ctr">
              <a:lnSpc>
                <a:spcPts val="1430"/>
              </a:lnSpc>
              <a:spcBef>
                <a:spcPts val="10"/>
              </a:spcBef>
            </a:pP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вıдстеження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його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результативностı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здıйснюються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вıдповıдно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до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стратегıї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його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розвитку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4708" y="1940364"/>
            <a:ext cx="2477770" cy="8712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marR="5080" indent="-160655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4.1.2.2. </a:t>
            </a:r>
            <a:r>
              <a:rPr sz="1300" b="1" spc="75">
                <a:latin typeface="Arial"/>
                <a:cs typeface="Arial"/>
              </a:rPr>
              <a:t>Учасники </a:t>
            </a:r>
            <a:r>
              <a:rPr sz="1300" b="1" spc="20">
                <a:latin typeface="Arial"/>
                <a:cs typeface="Arial"/>
              </a:rPr>
              <a:t>освıтнього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процесу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залучаються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до</a:t>
            </a:r>
            <a:endParaRPr sz="1300">
              <a:latin typeface="Arial"/>
              <a:cs typeface="Arial"/>
            </a:endParaRPr>
          </a:p>
          <a:p>
            <a:pPr marL="40005" marR="33020" algn="ctr">
              <a:lnSpc>
                <a:spcPct val="81700"/>
              </a:lnSpc>
            </a:pPr>
            <a:r>
              <a:rPr sz="1300" b="1" spc="30">
                <a:latin typeface="Arial"/>
                <a:cs typeface="Arial"/>
              </a:rPr>
              <a:t>розроблення </a:t>
            </a:r>
            <a:r>
              <a:rPr sz="1300" b="1" spc="40">
                <a:latin typeface="Arial"/>
                <a:cs typeface="Arial"/>
              </a:rPr>
              <a:t>рıчного плану </a:t>
            </a:r>
            <a:r>
              <a:rPr sz="1300" b="1" spc="-35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роботи </a:t>
            </a:r>
            <a:r>
              <a:rPr sz="1300" b="1" spc="55">
                <a:latin typeface="Arial"/>
                <a:cs typeface="Arial"/>
              </a:rPr>
              <a:t>закладу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опитування</a:t>
            </a:r>
            <a:r>
              <a:rPr sz="1300" b="1" spc="5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531" y="19960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39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46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67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39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54413" y="425821"/>
            <a:ext cx="4117975" cy="1114425"/>
            <a:chOff x="3454413" y="425821"/>
            <a:chExt cx="4117975" cy="1114425"/>
          </a:xfrm>
        </p:grpSpPr>
        <p:sp>
          <p:nvSpPr>
            <p:cNvPr id="7" name="object 7"/>
            <p:cNvSpPr/>
            <p:nvPr/>
          </p:nvSpPr>
          <p:spPr>
            <a:xfrm>
              <a:off x="3692541" y="516771"/>
              <a:ext cx="3879850" cy="1023619"/>
            </a:xfrm>
            <a:custGeom>
              <a:avLst/>
              <a:gdLst/>
              <a:ahLst/>
              <a:cxnLst/>
              <a:rect l="l" t="t" r="r" b="b"/>
              <a:pathLst>
                <a:path w="3879850" h="1023619">
                  <a:moveTo>
                    <a:pt x="3748536" y="1023107"/>
                  </a:moveTo>
                  <a:lnTo>
                    <a:pt x="130819" y="1023107"/>
                  </a:lnTo>
                  <a:lnTo>
                    <a:pt x="79968" y="1012803"/>
                  </a:lnTo>
                  <a:lnTo>
                    <a:pt x="38378" y="984728"/>
                  </a:lnTo>
                  <a:lnTo>
                    <a:pt x="10303" y="943138"/>
                  </a:lnTo>
                  <a:lnTo>
                    <a:pt x="0" y="892287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748538" y="0"/>
                  </a:lnTo>
                  <a:lnTo>
                    <a:pt x="3799387" y="10303"/>
                  </a:lnTo>
                  <a:lnTo>
                    <a:pt x="3840978" y="38377"/>
                  </a:lnTo>
                  <a:lnTo>
                    <a:pt x="3869052" y="79967"/>
                  </a:lnTo>
                  <a:lnTo>
                    <a:pt x="3879356" y="130818"/>
                  </a:lnTo>
                  <a:lnTo>
                    <a:pt x="3879356" y="892287"/>
                  </a:lnTo>
                  <a:lnTo>
                    <a:pt x="3869052" y="943138"/>
                  </a:lnTo>
                  <a:lnTo>
                    <a:pt x="3840978" y="984728"/>
                  </a:lnTo>
                  <a:lnTo>
                    <a:pt x="3799387" y="1012803"/>
                  </a:lnTo>
                  <a:lnTo>
                    <a:pt x="3748536" y="1023107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4413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1804106"/>
            <a:ext cx="3949700" cy="1889125"/>
            <a:chOff x="4636448" y="1804106"/>
            <a:chExt cx="3949700" cy="1889125"/>
          </a:xfrm>
        </p:grpSpPr>
        <p:sp>
          <p:nvSpPr>
            <p:cNvPr id="11" name="object 11"/>
            <p:cNvSpPr/>
            <p:nvPr/>
          </p:nvSpPr>
          <p:spPr>
            <a:xfrm>
              <a:off x="4874576" y="1895058"/>
              <a:ext cx="3711575" cy="1797685"/>
            </a:xfrm>
            <a:custGeom>
              <a:avLst/>
              <a:gdLst/>
              <a:ahLst/>
              <a:cxnLst/>
              <a:rect l="l" t="t" r="r" b="b"/>
              <a:pathLst>
                <a:path w="3711575" h="1797685">
                  <a:moveTo>
                    <a:pt x="3580497" y="1797664"/>
                  </a:moveTo>
                  <a:lnTo>
                    <a:pt x="130819" y="1797664"/>
                  </a:lnTo>
                  <a:lnTo>
                    <a:pt x="79968" y="1787360"/>
                  </a:lnTo>
                  <a:lnTo>
                    <a:pt x="38378" y="1759285"/>
                  </a:lnTo>
                  <a:lnTo>
                    <a:pt x="10303" y="1717695"/>
                  </a:lnTo>
                  <a:lnTo>
                    <a:pt x="0" y="1666844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9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5" y="129231"/>
                  </a:lnTo>
                  <a:lnTo>
                    <a:pt x="3710995" y="1668431"/>
                  </a:lnTo>
                  <a:lnTo>
                    <a:pt x="3701013" y="1717695"/>
                  </a:lnTo>
                  <a:lnTo>
                    <a:pt x="3672938" y="1759285"/>
                  </a:lnTo>
                  <a:lnTo>
                    <a:pt x="3631348" y="1787360"/>
                  </a:lnTo>
                  <a:lnTo>
                    <a:pt x="3580497" y="179766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79706" y="1944258"/>
            <a:ext cx="2769235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marR="103505" indent="25146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4.1.3.2.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здıйснюється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перıодичне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5">
                <a:latin typeface="Tahoma"/>
                <a:cs typeface="Tahoma"/>
              </a:rPr>
              <a:t>(</a:t>
            </a:r>
            <a:r>
              <a:rPr sz="1300" b="1" spc="15">
                <a:latin typeface="Arial"/>
                <a:cs typeface="Arial"/>
              </a:rPr>
              <a:t>не</a:t>
            </a:r>
            <a:endParaRPr sz="1300">
              <a:latin typeface="Arial"/>
              <a:cs typeface="Arial"/>
            </a:endParaRPr>
          </a:p>
          <a:p>
            <a:pPr marL="12700" marR="5080" indent="-635" algn="ctr">
              <a:lnSpc>
                <a:spcPct val="81700"/>
              </a:lnSpc>
            </a:pPr>
            <a:r>
              <a:rPr sz="1300" b="1" spc="60">
                <a:latin typeface="Arial"/>
                <a:cs typeface="Arial"/>
              </a:rPr>
              <a:t>рıдше </a:t>
            </a:r>
            <a:r>
              <a:rPr sz="1300" b="1" spc="30">
                <a:latin typeface="Arial"/>
                <a:cs typeface="Arial"/>
              </a:rPr>
              <a:t>одного </a:t>
            </a:r>
            <a:r>
              <a:rPr sz="1300" b="1" spc="40">
                <a:latin typeface="Arial"/>
                <a:cs typeface="Arial"/>
              </a:rPr>
              <a:t>разу </a:t>
            </a:r>
            <a:r>
              <a:rPr sz="1300" b="1" spc="65">
                <a:latin typeface="Arial"/>
                <a:cs typeface="Arial"/>
              </a:rPr>
              <a:t>на </a:t>
            </a:r>
            <a:r>
              <a:rPr sz="1300" b="1" spc="35">
                <a:latin typeface="Arial"/>
                <a:cs typeface="Arial"/>
              </a:rPr>
              <a:t>рıк</a:t>
            </a:r>
            <a:r>
              <a:rPr sz="1300" b="1" spc="35">
                <a:latin typeface="Tahoma"/>
                <a:cs typeface="Tahoma"/>
              </a:rPr>
              <a:t>) </a:t>
            </a:r>
            <a:r>
              <a:rPr sz="1300" b="1" spc="40">
                <a:latin typeface="Tahoma"/>
                <a:cs typeface="Tahoma"/>
              </a:rPr>
              <a:t> </a:t>
            </a:r>
            <a:r>
              <a:rPr sz="1300" b="1" spc="40">
                <a:latin typeface="Arial"/>
                <a:cs typeface="Arial"/>
              </a:rPr>
              <a:t>самооцıнювання </a:t>
            </a:r>
            <a:r>
              <a:rPr sz="1300" b="1" spc="35">
                <a:latin typeface="Arial"/>
                <a:cs typeface="Arial"/>
              </a:rPr>
              <a:t>якостı </a:t>
            </a:r>
            <a:r>
              <a:rPr sz="1300" b="1" spc="4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освıтньої </a:t>
            </a:r>
            <a:r>
              <a:rPr sz="1300" b="1" spc="20">
                <a:latin typeface="Arial"/>
                <a:cs typeface="Arial"/>
              </a:rPr>
              <a:t>дıяльностı </a:t>
            </a:r>
            <a:r>
              <a:rPr sz="1300" b="1" spc="30">
                <a:latin typeface="Arial"/>
                <a:cs typeface="Arial"/>
              </a:rPr>
              <a:t>вıдповıдно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до </a:t>
            </a:r>
            <a:r>
              <a:rPr sz="1300" b="1" spc="35">
                <a:latin typeface="Arial"/>
                <a:cs typeface="Arial"/>
              </a:rPr>
              <a:t>розроблених </a:t>
            </a:r>
            <a:r>
              <a:rPr sz="1300" b="1" spc="20">
                <a:latin typeface="Arial"/>
                <a:cs typeface="Arial"/>
              </a:rPr>
              <a:t>або </a:t>
            </a:r>
            <a:r>
              <a:rPr sz="1300" b="1" spc="25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адаптованих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7436" y="3077733"/>
            <a:ext cx="8337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spc="55">
                <a:latin typeface="Arial"/>
                <a:cs typeface="Arial"/>
              </a:rPr>
              <a:t>п</a:t>
            </a:r>
            <a:r>
              <a:rPr sz="1300" b="1" spc="20">
                <a:latin typeface="Arial"/>
                <a:cs typeface="Arial"/>
              </a:rPr>
              <a:t>р</a:t>
            </a:r>
            <a:r>
              <a:rPr sz="1300" b="1" spc="5">
                <a:latin typeface="Arial"/>
                <a:cs typeface="Arial"/>
              </a:rPr>
              <a:t>о</a:t>
            </a:r>
            <a:r>
              <a:rPr sz="1300" b="1" spc="90">
                <a:latin typeface="Arial"/>
                <a:cs typeface="Arial"/>
              </a:rPr>
              <a:t>ц</a:t>
            </a:r>
            <a:r>
              <a:rPr sz="1300" b="1" spc="40">
                <a:latin typeface="Arial"/>
                <a:cs typeface="Arial"/>
              </a:rPr>
              <a:t>е</a:t>
            </a:r>
            <a:r>
              <a:rPr sz="1300" b="1" spc="30">
                <a:latin typeface="Arial"/>
                <a:cs typeface="Arial"/>
              </a:rPr>
              <a:t>д</a:t>
            </a:r>
            <a:r>
              <a:rPr sz="1300" b="1" spc="10">
                <a:latin typeface="Arial"/>
                <a:cs typeface="Arial"/>
              </a:rPr>
              <a:t>у</a:t>
            </a:r>
            <a:r>
              <a:rPr sz="1300" b="1" spc="25">
                <a:latin typeface="Arial"/>
                <a:cs typeface="Arial"/>
              </a:rPr>
              <a:t>р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09919" y="3239658"/>
            <a:ext cx="11214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15748" y="188565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36448" y="4560677"/>
            <a:ext cx="3949700" cy="1372870"/>
            <a:chOff x="4636448" y="4560677"/>
            <a:chExt cx="3949700" cy="1372870"/>
          </a:xfrm>
        </p:grpSpPr>
        <p:sp>
          <p:nvSpPr>
            <p:cNvPr id="18" name="object 18"/>
            <p:cNvSpPr/>
            <p:nvPr/>
          </p:nvSpPr>
          <p:spPr>
            <a:xfrm>
              <a:off x="4874575" y="465162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8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8" y="1281494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7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0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0" y="333895"/>
                  </a:lnTo>
                  <a:lnTo>
                    <a:pt x="940760" y="379436"/>
                  </a:lnTo>
                  <a:lnTo>
                    <a:pt x="947961" y="426620"/>
                  </a:lnTo>
                  <a:lnTo>
                    <a:pt x="950415" y="475210"/>
                  </a:lnTo>
                  <a:lnTo>
                    <a:pt x="947961" y="523795"/>
                  </a:lnTo>
                  <a:lnTo>
                    <a:pt x="940760" y="570978"/>
                  </a:lnTo>
                  <a:lnTo>
                    <a:pt x="929050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0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94730" y="4649909"/>
            <a:ext cx="2665095" cy="1096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785" marR="5080" indent="-17272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4.1.3.3.</a:t>
            </a:r>
            <a:r>
              <a:rPr sz="1400" b="1">
                <a:latin typeface="Tahoma"/>
                <a:cs typeface="Tahoma"/>
              </a:rPr>
              <a:t> </a:t>
            </a:r>
            <a:r>
              <a:rPr sz="1400" b="1" spc="80">
                <a:latin typeface="Arial"/>
                <a:cs typeface="Arial"/>
              </a:rPr>
              <a:t>Учасники</a:t>
            </a:r>
            <a:r>
              <a:rPr sz="1400" b="1" spc="20">
                <a:latin typeface="Arial"/>
                <a:cs typeface="Arial"/>
              </a:rPr>
              <a:t> освıтнього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процесу </a:t>
            </a:r>
            <a:r>
              <a:rPr sz="1400" b="1" spc="30">
                <a:latin typeface="Arial"/>
                <a:cs typeface="Arial"/>
              </a:rPr>
              <a:t>залучаються </a:t>
            </a:r>
            <a:r>
              <a:rPr sz="1400" b="1" spc="20">
                <a:latin typeface="Arial"/>
                <a:cs typeface="Arial"/>
              </a:rPr>
              <a:t>до 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самооцıнювання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якостı</a:t>
            </a:r>
            <a:endParaRPr sz="1400">
              <a:latin typeface="Arial"/>
              <a:cs typeface="Arial"/>
            </a:endParaRPr>
          </a:p>
          <a:p>
            <a:pPr marL="278765" marR="270510" indent="-635" algn="ctr">
              <a:lnSpc>
                <a:spcPts val="1350"/>
              </a:lnSpc>
            </a:pPr>
            <a:r>
              <a:rPr sz="1400" b="1" spc="20">
                <a:latin typeface="Arial"/>
                <a:cs typeface="Arial"/>
              </a:rPr>
              <a:t>освıтньої дıяльностı </a:t>
            </a:r>
            <a:r>
              <a:rPr sz="1400" b="1" spc="25">
                <a:latin typeface="Arial"/>
                <a:cs typeface="Arial"/>
              </a:rPr>
              <a:t> </a:t>
            </a:r>
            <a:r>
              <a:rPr sz="1400" b="1" spc="10">
                <a:latin typeface="Tahoma"/>
                <a:cs typeface="Tahoma"/>
              </a:rPr>
              <a:t>(</a:t>
            </a:r>
            <a:r>
              <a:rPr sz="1400" i="1" spc="10">
                <a:latin typeface="Arial"/>
                <a:cs typeface="Arial"/>
              </a:rPr>
              <a:t>вивчення </a:t>
            </a:r>
            <a:r>
              <a:rPr sz="1400" i="1" spc="5">
                <a:latin typeface="Arial"/>
                <a:cs typeface="Arial"/>
              </a:rPr>
              <a:t>документацıї</a:t>
            </a:r>
            <a:r>
              <a:rPr sz="1400" b="1" i="1" spc="5">
                <a:latin typeface="Sitka Heading"/>
                <a:cs typeface="Sitka Heading"/>
              </a:rPr>
              <a:t>, </a:t>
            </a:r>
            <a:r>
              <a:rPr sz="1400" b="1" i="1" spc="-335">
                <a:latin typeface="Sitka Heading"/>
                <a:cs typeface="Sitka Heading"/>
              </a:rPr>
              <a:t> </a:t>
            </a:r>
            <a:r>
              <a:rPr sz="1400" i="1" spc="10">
                <a:latin typeface="Arial"/>
                <a:cs typeface="Arial"/>
              </a:rPr>
              <a:t>опитування</a:t>
            </a:r>
            <a:r>
              <a:rPr sz="1400" b="1" spc="1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6046" y="4642225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4156" y="2940596"/>
            <a:ext cx="2324735" cy="15240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marR="86360" indent="-408940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4.1.3.</a:t>
            </a:r>
            <a:r>
              <a:rPr sz="1450" b="1" spc="-3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У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r>
              <a:rPr sz="14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здıйснюється</a:t>
            </a:r>
            <a:endParaRPr sz="1450">
              <a:latin typeface="Arial"/>
              <a:cs typeface="Arial"/>
            </a:endParaRPr>
          </a:p>
          <a:p>
            <a:pPr marL="12065" marR="5080" algn="ctr">
              <a:lnSpc>
                <a:spcPts val="1430"/>
              </a:lnSpc>
              <a:spcBef>
                <a:spcPts val="10"/>
              </a:spcBef>
            </a:pP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самооцıнювання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якостı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освıтньої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дıяльностı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на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0">
                <a:solidFill>
                  <a:srgbClr val="F6F6F6"/>
                </a:solidFill>
                <a:latin typeface="Arial"/>
                <a:cs typeface="Arial"/>
              </a:rPr>
              <a:t>основı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стратегıї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Tahoma"/>
                <a:cs typeface="Tahoma"/>
              </a:rPr>
              <a:t>(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полıтики</a:t>
            </a:r>
            <a:r>
              <a:rPr sz="1450" b="1" spc="55">
                <a:solidFill>
                  <a:srgbClr val="F6F6F6"/>
                </a:solidFill>
                <a:latin typeface="Tahoma"/>
                <a:cs typeface="Tahoma"/>
              </a:rPr>
              <a:t>)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процедур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забезпечення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якостı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8471" y="507400"/>
            <a:ext cx="3072130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0795" indent="-325120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4.1.3.1. </a:t>
            </a:r>
            <a:r>
              <a:rPr sz="1300" b="1" spc="55">
                <a:latin typeface="Arial"/>
                <a:cs typeface="Arial"/>
              </a:rPr>
              <a:t>Заклад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10">
                <a:latin typeface="Arial"/>
                <a:cs typeface="Arial"/>
              </a:rPr>
              <a:t>розробляє </a:t>
            </a: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оприлюднює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документ</a:t>
            </a:r>
            <a:r>
              <a:rPr sz="1300" b="1" spc="50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90">
                <a:latin typeface="Arial"/>
                <a:cs typeface="Arial"/>
              </a:rPr>
              <a:t>що</a:t>
            </a:r>
            <a:endParaRPr sz="1300">
              <a:latin typeface="Arial"/>
              <a:cs typeface="Arial"/>
            </a:endParaRPr>
          </a:p>
          <a:p>
            <a:pPr marL="142240" marR="134620" indent="-635" algn="ctr">
              <a:lnSpc>
                <a:spcPct val="81700"/>
              </a:lnSpc>
            </a:pPr>
            <a:r>
              <a:rPr sz="1300" b="1" spc="55">
                <a:latin typeface="Arial"/>
                <a:cs typeface="Arial"/>
              </a:rPr>
              <a:t>визначає </a:t>
            </a:r>
            <a:r>
              <a:rPr sz="1300" b="1" spc="35">
                <a:latin typeface="Arial"/>
                <a:cs typeface="Arial"/>
              </a:rPr>
              <a:t>стратегıю </a:t>
            </a:r>
            <a:r>
              <a:rPr sz="1300" b="1" spc="30">
                <a:latin typeface="Tahoma"/>
                <a:cs typeface="Tahoma"/>
              </a:rPr>
              <a:t>(</a:t>
            </a:r>
            <a:r>
              <a:rPr sz="1300" b="1" spc="30">
                <a:latin typeface="Arial"/>
                <a:cs typeface="Arial"/>
              </a:rPr>
              <a:t>полıтику</a:t>
            </a:r>
            <a:r>
              <a:rPr sz="1300" b="1" spc="30">
                <a:latin typeface="Tahoma"/>
                <a:cs typeface="Tahoma"/>
              </a:rPr>
              <a:t>) </a:t>
            </a:r>
            <a:r>
              <a:rPr sz="1300" b="1" spc="35">
                <a:latin typeface="Arial"/>
                <a:cs typeface="Arial"/>
              </a:rPr>
              <a:t>ı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процедури </a:t>
            </a:r>
            <a:r>
              <a:rPr sz="1300" b="1" spc="50">
                <a:latin typeface="Arial"/>
                <a:cs typeface="Arial"/>
              </a:rPr>
              <a:t>забезпечення </a:t>
            </a:r>
            <a:r>
              <a:rPr sz="1300" b="1" spc="35">
                <a:latin typeface="Arial"/>
                <a:cs typeface="Arial"/>
              </a:rPr>
              <a:t>якостı </a:t>
            </a:r>
            <a:r>
              <a:rPr sz="1300" b="1" spc="-35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освıти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вивчення документацıї</a:t>
            </a:r>
            <a:r>
              <a:rPr sz="1300" b="1" i="1" spc="5">
                <a:latin typeface="Sitka Heading"/>
                <a:cs typeface="Sitka Heading"/>
              </a:rPr>
              <a:t>,</a:t>
            </a:r>
            <a:r>
              <a:rPr sz="1300" b="1" i="1" spc="45">
                <a:latin typeface="Sitka Heading"/>
                <a:cs typeface="Sitka Heading"/>
              </a:rPr>
              <a:t> </a:t>
            </a:r>
            <a:r>
              <a:rPr sz="1300" i="1" spc="10">
                <a:latin typeface="Arial"/>
                <a:cs typeface="Arial"/>
              </a:rPr>
              <a:t>опитування</a:t>
            </a:r>
            <a:r>
              <a:rPr sz="1300" b="1" spc="1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8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7"/>
            <a:ext cx="3949700" cy="2186940"/>
            <a:chOff x="4636448" y="1804107"/>
            <a:chExt cx="3949700" cy="2186940"/>
          </a:xfrm>
        </p:grpSpPr>
        <p:sp>
          <p:nvSpPr>
            <p:cNvPr id="5" name="object 5"/>
            <p:cNvSpPr/>
            <p:nvPr/>
          </p:nvSpPr>
          <p:spPr>
            <a:xfrm>
              <a:off x="4874576" y="1895058"/>
              <a:ext cx="3711575" cy="2096135"/>
            </a:xfrm>
            <a:custGeom>
              <a:avLst/>
              <a:gdLst/>
              <a:ahLst/>
              <a:cxnLst/>
              <a:rect l="l" t="t" r="r" b="b"/>
              <a:pathLst>
                <a:path w="3711575" h="2096135">
                  <a:moveTo>
                    <a:pt x="3612449" y="2095777"/>
                  </a:moveTo>
                  <a:lnTo>
                    <a:pt x="98867" y="2095777"/>
                  </a:lnTo>
                  <a:lnTo>
                    <a:pt x="79968" y="2091948"/>
                  </a:lnTo>
                  <a:lnTo>
                    <a:pt x="38378" y="2063873"/>
                  </a:lnTo>
                  <a:lnTo>
                    <a:pt x="10303" y="2022283"/>
                  </a:lnTo>
                  <a:lnTo>
                    <a:pt x="0" y="1971432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9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5" y="129231"/>
                  </a:lnTo>
                  <a:lnTo>
                    <a:pt x="3710995" y="1973019"/>
                  </a:lnTo>
                  <a:lnTo>
                    <a:pt x="3701013" y="2022283"/>
                  </a:lnTo>
                  <a:lnTo>
                    <a:pt x="3672938" y="2063873"/>
                  </a:lnTo>
                  <a:lnTo>
                    <a:pt x="3631348" y="2091948"/>
                  </a:lnTo>
                  <a:lnTo>
                    <a:pt x="3612449" y="2095777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72723" y="1944261"/>
            <a:ext cx="2583180" cy="18427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marR="41910" indent="-83185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4.1.4.1. </a:t>
            </a:r>
            <a:r>
              <a:rPr sz="1300" b="1" spc="50">
                <a:latin typeface="Arial"/>
                <a:cs typeface="Arial"/>
              </a:rPr>
              <a:t>Керıвництво </a:t>
            </a:r>
            <a:r>
              <a:rPr sz="1300" b="1" spc="55">
                <a:latin typeface="Arial"/>
                <a:cs typeface="Arial"/>
              </a:rPr>
              <a:t>закладу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60">
                <a:latin typeface="Arial"/>
                <a:cs typeface="Arial"/>
              </a:rPr>
              <a:t>вживає </a:t>
            </a:r>
            <a:r>
              <a:rPr sz="1300" b="1" spc="30">
                <a:latin typeface="Arial"/>
                <a:cs typeface="Arial"/>
              </a:rPr>
              <a:t>заходıв </a:t>
            </a:r>
            <a:r>
              <a:rPr sz="1300" b="1" spc="15">
                <a:latin typeface="Arial"/>
                <a:cs typeface="Arial"/>
              </a:rPr>
              <a:t>для </a:t>
            </a:r>
            <a:r>
              <a:rPr sz="1300" b="1" spc="20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створення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75">
                <a:latin typeface="Arial"/>
                <a:cs typeface="Arial"/>
              </a:rPr>
              <a:t>належних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умов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300" b="1" spc="20">
                <a:latin typeface="Arial"/>
                <a:cs typeface="Arial"/>
              </a:rPr>
              <a:t>дıяльностı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закладу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35">
                <a:latin typeface="Tahoma"/>
                <a:cs typeface="Tahoma"/>
              </a:rPr>
              <a:t>(</a:t>
            </a:r>
            <a:r>
              <a:rPr sz="1300" b="1" spc="35">
                <a:latin typeface="Arial"/>
                <a:cs typeface="Arial"/>
              </a:rPr>
              <a:t>зокрема</a:t>
            </a:r>
            <a:r>
              <a:rPr sz="1300" b="1" spc="35">
                <a:latin typeface="Tahoma"/>
                <a:cs typeface="Tahoma"/>
              </a:rPr>
              <a:t>,</a:t>
            </a:r>
            <a:endParaRPr sz="1300">
              <a:latin typeface="Tahoma"/>
              <a:cs typeface="Tahoma"/>
            </a:endParaRPr>
          </a:p>
          <a:p>
            <a:pPr marL="12700" marR="5080" indent="-635" algn="ctr">
              <a:lnSpc>
                <a:spcPts val="1280"/>
              </a:lnSpc>
              <a:spcBef>
                <a:spcPts val="135"/>
              </a:spcBef>
            </a:pPr>
            <a:r>
              <a:rPr sz="1300" b="1" spc="45">
                <a:latin typeface="Arial"/>
                <a:cs typeface="Arial"/>
              </a:rPr>
              <a:t>вивчає </a:t>
            </a:r>
            <a:r>
              <a:rPr sz="1300" b="1" spc="35">
                <a:latin typeface="Arial"/>
                <a:cs typeface="Arial"/>
              </a:rPr>
              <a:t>стан </a:t>
            </a:r>
            <a:r>
              <a:rPr sz="1300" b="1" spc="40">
                <a:latin typeface="Arial"/>
                <a:cs typeface="Arial"/>
              </a:rPr>
              <a:t>матерıально</a:t>
            </a:r>
            <a:r>
              <a:rPr sz="1300" b="1" spc="40">
                <a:latin typeface="Tahoma"/>
                <a:cs typeface="Tahoma"/>
              </a:rPr>
              <a:t>- </a:t>
            </a:r>
            <a:r>
              <a:rPr sz="1300" b="1" spc="45">
                <a:latin typeface="Tahoma"/>
                <a:cs typeface="Tahoma"/>
              </a:rPr>
              <a:t> </a:t>
            </a:r>
            <a:r>
              <a:rPr sz="1300" b="1" spc="45">
                <a:latin typeface="Arial"/>
                <a:cs typeface="Arial"/>
              </a:rPr>
              <a:t>технıчної </a:t>
            </a:r>
            <a:r>
              <a:rPr sz="1300" b="1" spc="40">
                <a:latin typeface="Arial"/>
                <a:cs typeface="Arial"/>
              </a:rPr>
              <a:t>бази</a:t>
            </a:r>
            <a:r>
              <a:rPr sz="1300" b="1" spc="40">
                <a:latin typeface="Tahoma"/>
                <a:cs typeface="Tahoma"/>
              </a:rPr>
              <a:t>, </a:t>
            </a:r>
            <a:r>
              <a:rPr sz="1300" b="1" spc="25">
                <a:latin typeface="Arial"/>
                <a:cs typeface="Arial"/>
              </a:rPr>
              <a:t>планує </a:t>
            </a:r>
            <a:r>
              <a:rPr sz="1300" b="1" spc="30">
                <a:latin typeface="Arial"/>
                <a:cs typeface="Arial"/>
              </a:rPr>
              <a:t>її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розвиток</a:t>
            </a:r>
            <a:r>
              <a:rPr sz="1300" b="1" spc="45">
                <a:latin typeface="Tahoma"/>
                <a:cs typeface="Tahoma"/>
              </a:rPr>
              <a:t>, </a:t>
            </a:r>
            <a:r>
              <a:rPr sz="1300" b="1" spc="20">
                <a:latin typeface="Arial"/>
                <a:cs typeface="Arial"/>
              </a:rPr>
              <a:t>звертається </a:t>
            </a:r>
            <a:r>
              <a:rPr sz="1300" b="1" spc="55">
                <a:latin typeface="Arial"/>
                <a:cs typeface="Arial"/>
              </a:rPr>
              <a:t>ıз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вıдповıдними </a:t>
            </a:r>
            <a:r>
              <a:rPr sz="1300" b="1" spc="60">
                <a:latin typeface="Arial"/>
                <a:cs typeface="Arial"/>
              </a:rPr>
              <a:t>клопотаннями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до </a:t>
            </a:r>
            <a:r>
              <a:rPr sz="1300" b="1" spc="45">
                <a:latin typeface="Arial"/>
                <a:cs typeface="Arial"/>
              </a:rPr>
              <a:t>засновника</a:t>
            </a:r>
            <a:r>
              <a:rPr sz="1300" b="1" spc="45">
                <a:latin typeface="Tahoma"/>
                <a:cs typeface="Tahoma"/>
              </a:rPr>
              <a:t>, </a:t>
            </a:r>
            <a:r>
              <a:rPr sz="1300" b="1" spc="30">
                <a:latin typeface="Arial"/>
                <a:cs typeface="Arial"/>
              </a:rPr>
              <a:t>здıйснює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проектну </a:t>
            </a:r>
            <a:r>
              <a:rPr sz="1300" b="1" spc="20">
                <a:latin typeface="Arial"/>
                <a:cs typeface="Arial"/>
              </a:rPr>
              <a:t>дıяльнıсть </a:t>
            </a:r>
            <a:r>
              <a:rPr sz="1300" b="1" spc="40">
                <a:latin typeface="Arial"/>
                <a:cs typeface="Arial"/>
              </a:rPr>
              <a:t>тощо</a:t>
            </a:r>
            <a:r>
              <a:rPr sz="1300" b="1" spc="40">
                <a:latin typeface="Tahoma"/>
                <a:cs typeface="Tahoma"/>
              </a:rPr>
              <a:t>) </a:t>
            </a:r>
            <a:r>
              <a:rPr sz="1300" b="1" spc="45">
                <a:latin typeface="Tahoma"/>
                <a:cs typeface="Tahoma"/>
              </a:rPr>
              <a:t> </a:t>
            </a: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497" y="2909973"/>
            <a:ext cx="2224405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05740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4.1.4.</a:t>
            </a:r>
            <a:r>
              <a:rPr sz="1450" b="1" spc="-2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Керıвництво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 закладу</a:t>
            </a:r>
            <a:r>
              <a:rPr sz="14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4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планує</a:t>
            </a:r>
            <a:endParaRPr sz="1450">
              <a:latin typeface="Arial"/>
              <a:cs typeface="Arial"/>
            </a:endParaRPr>
          </a:p>
          <a:p>
            <a:pPr marL="44450" marR="37465" algn="ctr">
              <a:lnSpc>
                <a:spcPts val="1430"/>
              </a:lnSpc>
              <a:spcBef>
                <a:spcPts val="10"/>
              </a:spcBef>
            </a:pP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здıйснює </a:t>
            </a:r>
            <a:r>
              <a:rPr sz="1450" b="1" spc="65">
                <a:solidFill>
                  <a:srgbClr val="F6F6F6"/>
                </a:solidFill>
                <a:latin typeface="Arial"/>
                <a:cs typeface="Arial"/>
              </a:rPr>
              <a:t>заходи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 щодо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утримання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належному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станı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будıвель</a:t>
            </a:r>
            <a:r>
              <a:rPr sz="1450" b="1" spc="1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примıщень</a:t>
            </a:r>
            <a:r>
              <a:rPr sz="1450" b="1" spc="7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-409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обладнання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0670" y="2852739"/>
            <a:ext cx="1371600" cy="33655"/>
          </a:xfrm>
          <a:custGeom>
            <a:avLst/>
            <a:gdLst/>
            <a:ahLst/>
            <a:cxnLst/>
            <a:rect l="l" t="t" r="r" b="b"/>
            <a:pathLst>
              <a:path w="1371600" h="33655">
                <a:moveTo>
                  <a:pt x="0" y="33119"/>
                </a:moveTo>
                <a:lnTo>
                  <a:pt x="1371299" y="0"/>
                </a:lnTo>
              </a:path>
            </a:pathLst>
          </a:custGeom>
          <a:ln w="47624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6343" y="4304392"/>
            <a:ext cx="1680210" cy="699770"/>
          </a:xfrm>
          <a:custGeom>
            <a:avLst/>
            <a:gdLst/>
            <a:ahLst/>
            <a:cxnLst/>
            <a:rect l="l" t="t" r="r" b="b"/>
            <a:pathLst>
              <a:path w="1680210" h="699770">
                <a:moveTo>
                  <a:pt x="0" y="0"/>
                </a:moveTo>
                <a:lnTo>
                  <a:pt x="1679617" y="699357"/>
                </a:lnTo>
              </a:path>
            </a:pathLst>
          </a:custGeom>
          <a:ln w="4760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54413" y="425821"/>
            <a:ext cx="4117975" cy="1487805"/>
            <a:chOff x="3454413" y="425821"/>
            <a:chExt cx="4117975" cy="1487805"/>
          </a:xfrm>
        </p:grpSpPr>
        <p:sp>
          <p:nvSpPr>
            <p:cNvPr id="7" name="object 7"/>
            <p:cNvSpPr/>
            <p:nvPr/>
          </p:nvSpPr>
          <p:spPr>
            <a:xfrm>
              <a:off x="3692541" y="516769"/>
              <a:ext cx="3879850" cy="1397000"/>
            </a:xfrm>
            <a:custGeom>
              <a:avLst/>
              <a:gdLst/>
              <a:ahLst/>
              <a:cxnLst/>
              <a:rect l="l" t="t" r="r" b="b"/>
              <a:pathLst>
                <a:path w="3879850" h="1397000">
                  <a:moveTo>
                    <a:pt x="3748536" y="1396822"/>
                  </a:moveTo>
                  <a:lnTo>
                    <a:pt x="130819" y="1396822"/>
                  </a:lnTo>
                  <a:lnTo>
                    <a:pt x="79968" y="1386518"/>
                  </a:lnTo>
                  <a:lnTo>
                    <a:pt x="38378" y="1358444"/>
                  </a:lnTo>
                  <a:lnTo>
                    <a:pt x="10303" y="1316854"/>
                  </a:lnTo>
                  <a:lnTo>
                    <a:pt x="0" y="1266003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748538" y="0"/>
                  </a:lnTo>
                  <a:lnTo>
                    <a:pt x="3799387" y="10303"/>
                  </a:lnTo>
                  <a:lnTo>
                    <a:pt x="3840978" y="38377"/>
                  </a:lnTo>
                  <a:lnTo>
                    <a:pt x="3869052" y="79967"/>
                  </a:lnTo>
                  <a:lnTo>
                    <a:pt x="3879356" y="130818"/>
                  </a:lnTo>
                  <a:lnTo>
                    <a:pt x="3879356" y="1266003"/>
                  </a:lnTo>
                  <a:lnTo>
                    <a:pt x="3869052" y="1316854"/>
                  </a:lnTo>
                  <a:lnTo>
                    <a:pt x="3840978" y="1358444"/>
                  </a:lnTo>
                  <a:lnTo>
                    <a:pt x="3799387" y="1386518"/>
                  </a:lnTo>
                  <a:lnTo>
                    <a:pt x="3748536" y="1396822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4413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34011" y="507367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1803" y="2579855"/>
            <a:ext cx="4676775" cy="1715770"/>
            <a:chOff x="4681803" y="2579855"/>
            <a:chExt cx="4676775" cy="1715770"/>
          </a:xfrm>
        </p:grpSpPr>
        <p:sp>
          <p:nvSpPr>
            <p:cNvPr id="11" name="object 11"/>
            <p:cNvSpPr/>
            <p:nvPr/>
          </p:nvSpPr>
          <p:spPr>
            <a:xfrm>
              <a:off x="5086653" y="2629766"/>
              <a:ext cx="4271645" cy="1665605"/>
            </a:xfrm>
            <a:custGeom>
              <a:avLst/>
              <a:gdLst/>
              <a:ahLst/>
              <a:cxnLst/>
              <a:rect l="l" t="t" r="r" b="b"/>
              <a:pathLst>
                <a:path w="4271645" h="1665604">
                  <a:moveTo>
                    <a:pt x="4140627" y="1665495"/>
                  </a:moveTo>
                  <a:lnTo>
                    <a:pt x="130819" y="1665495"/>
                  </a:lnTo>
                  <a:lnTo>
                    <a:pt x="79968" y="1655191"/>
                  </a:lnTo>
                  <a:lnTo>
                    <a:pt x="38378" y="1627117"/>
                  </a:lnTo>
                  <a:lnTo>
                    <a:pt x="10303" y="1585526"/>
                  </a:lnTo>
                  <a:lnTo>
                    <a:pt x="0" y="1534675"/>
                  </a:lnTo>
                  <a:lnTo>
                    <a:pt x="0" y="130818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4140627" y="0"/>
                  </a:lnTo>
                  <a:lnTo>
                    <a:pt x="4191477" y="10303"/>
                  </a:lnTo>
                  <a:lnTo>
                    <a:pt x="4233067" y="38377"/>
                  </a:lnTo>
                  <a:lnTo>
                    <a:pt x="4261142" y="79968"/>
                  </a:lnTo>
                  <a:lnTo>
                    <a:pt x="4271445" y="130818"/>
                  </a:lnTo>
                  <a:lnTo>
                    <a:pt x="4271445" y="1534675"/>
                  </a:lnTo>
                  <a:lnTo>
                    <a:pt x="4261142" y="1585526"/>
                  </a:lnTo>
                  <a:lnTo>
                    <a:pt x="4233067" y="1627117"/>
                  </a:lnTo>
                  <a:lnTo>
                    <a:pt x="4191477" y="1655191"/>
                  </a:lnTo>
                  <a:lnTo>
                    <a:pt x="4140627" y="1665495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1803" y="2579855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2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2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49439" y="2689432"/>
            <a:ext cx="3131185" cy="1356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53086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4.2.1.2.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забезпечується </a:t>
            </a:r>
            <a:r>
              <a:rPr sz="1300" b="1" spc="20">
                <a:latin typeface="Arial"/>
                <a:cs typeface="Arial"/>
              </a:rPr>
              <a:t>доступ </a:t>
            </a:r>
            <a:r>
              <a:rPr sz="1300" b="1" spc="55">
                <a:latin typeface="Arial"/>
                <a:cs typeface="Arial"/>
              </a:rPr>
              <a:t>учасникıв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освıтнього </a:t>
            </a:r>
            <a:r>
              <a:rPr sz="1300" b="1" spc="15">
                <a:latin typeface="Arial"/>
                <a:cs typeface="Arial"/>
              </a:rPr>
              <a:t>процесу</a:t>
            </a:r>
            <a:r>
              <a:rPr sz="1300" b="1" spc="15">
                <a:latin typeface="Tahoma"/>
                <a:cs typeface="Tahoma"/>
              </a:rPr>
              <a:t>, </a:t>
            </a:r>
            <a:r>
              <a:rPr sz="1300" b="1" spc="45">
                <a:latin typeface="Arial"/>
                <a:cs typeface="Arial"/>
              </a:rPr>
              <a:t>представникıв </a:t>
            </a:r>
            <a:r>
              <a:rPr sz="1300" b="1" spc="5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мıсцевої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громади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до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спıлкування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ıз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керıвництвом </a:t>
            </a:r>
            <a:r>
              <a:rPr sz="1300" b="1" spc="30">
                <a:latin typeface="Tahoma"/>
                <a:cs typeface="Tahoma"/>
              </a:rPr>
              <a:t>(</a:t>
            </a:r>
            <a:r>
              <a:rPr sz="1300" b="1" spc="30">
                <a:latin typeface="Arial"/>
                <a:cs typeface="Arial"/>
              </a:rPr>
              <a:t>особистий </a:t>
            </a:r>
            <a:r>
              <a:rPr sz="1300" b="1" spc="60">
                <a:latin typeface="Arial"/>
                <a:cs typeface="Arial"/>
              </a:rPr>
              <a:t>прийом</a:t>
            </a:r>
            <a:r>
              <a:rPr sz="1300" b="1" spc="60">
                <a:latin typeface="Tahoma"/>
                <a:cs typeface="Tahoma"/>
              </a:rPr>
              <a:t>, </a:t>
            </a:r>
            <a:r>
              <a:rPr sz="1300" b="1" spc="-370">
                <a:latin typeface="Tahoma"/>
                <a:cs typeface="Tahoma"/>
              </a:rPr>
              <a:t> </a:t>
            </a:r>
            <a:r>
              <a:rPr sz="1300" b="1" spc="35">
                <a:latin typeface="Arial"/>
                <a:cs typeface="Arial"/>
              </a:rPr>
              <a:t>звернення</a:t>
            </a:r>
            <a:r>
              <a:rPr sz="1300" b="1" spc="35">
                <a:latin typeface="Tahoma"/>
                <a:cs typeface="Tahoma"/>
              </a:rPr>
              <a:t>,</a:t>
            </a:r>
            <a:r>
              <a:rPr sz="1300" b="1" spc="-20">
                <a:latin typeface="Tahoma"/>
                <a:cs typeface="Tahoma"/>
              </a:rPr>
              <a:t> </a:t>
            </a:r>
            <a:r>
              <a:rPr sz="1300" b="1" spc="55">
                <a:latin typeface="Arial"/>
                <a:cs typeface="Arial"/>
              </a:rPr>
              <a:t>використання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сучасних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10"/>
              </a:lnSpc>
            </a:pPr>
            <a:r>
              <a:rPr sz="1300" b="1" spc="15">
                <a:latin typeface="Arial"/>
                <a:cs typeface="Arial"/>
              </a:rPr>
              <a:t>засобıв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комунıкацıї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тощо</a:t>
            </a:r>
            <a:r>
              <a:rPr sz="1300" b="1" spc="4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420"/>
              </a:lnSpc>
            </a:pP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вивчення документацıї</a:t>
            </a:r>
            <a:r>
              <a:rPr sz="1300" b="1" i="1" spc="5">
                <a:latin typeface="Sitka Heading"/>
                <a:cs typeface="Sitka Heading"/>
              </a:rPr>
              <a:t>,</a:t>
            </a:r>
            <a:r>
              <a:rPr sz="1300" b="1" i="1" spc="45">
                <a:latin typeface="Sitka Heading"/>
                <a:cs typeface="Sitka Heading"/>
              </a:rPr>
              <a:t> </a:t>
            </a:r>
            <a:r>
              <a:rPr sz="1300" i="1" spc="10">
                <a:latin typeface="Arial"/>
                <a:cs typeface="Arial"/>
              </a:rPr>
              <a:t>опитування</a:t>
            </a:r>
            <a:r>
              <a:rPr sz="1300" b="1" spc="1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6105" y="268939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86653" y="4790911"/>
            <a:ext cx="4211320" cy="1372235"/>
            <a:chOff x="5086653" y="4790911"/>
            <a:chExt cx="4211320" cy="1372235"/>
          </a:xfrm>
        </p:grpSpPr>
        <p:sp>
          <p:nvSpPr>
            <p:cNvPr id="16" name="object 16"/>
            <p:cNvSpPr/>
            <p:nvPr/>
          </p:nvSpPr>
          <p:spPr>
            <a:xfrm>
              <a:off x="5586864" y="5014596"/>
              <a:ext cx="3711575" cy="1148080"/>
            </a:xfrm>
            <a:custGeom>
              <a:avLst/>
              <a:gdLst/>
              <a:ahLst/>
              <a:cxnLst/>
              <a:rect l="l" t="t" r="r" b="b"/>
              <a:pathLst>
                <a:path w="3711575" h="1148079">
                  <a:moveTo>
                    <a:pt x="3599915" y="1148005"/>
                  </a:moveTo>
                  <a:lnTo>
                    <a:pt x="111402" y="1148005"/>
                  </a:lnTo>
                  <a:lnTo>
                    <a:pt x="79968" y="1141636"/>
                  </a:lnTo>
                  <a:lnTo>
                    <a:pt x="38378" y="1113561"/>
                  </a:lnTo>
                  <a:lnTo>
                    <a:pt x="10303" y="1071971"/>
                  </a:lnTo>
                  <a:lnTo>
                    <a:pt x="0" y="1021120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9" y="38378"/>
                  </a:lnTo>
                  <a:lnTo>
                    <a:pt x="3701013" y="79968"/>
                  </a:lnTo>
                  <a:lnTo>
                    <a:pt x="3710994" y="129228"/>
                  </a:lnTo>
                  <a:lnTo>
                    <a:pt x="3710994" y="1022711"/>
                  </a:lnTo>
                  <a:lnTo>
                    <a:pt x="3701013" y="1071971"/>
                  </a:lnTo>
                  <a:lnTo>
                    <a:pt x="3672939" y="1113561"/>
                  </a:lnTo>
                  <a:lnTo>
                    <a:pt x="3631348" y="1141636"/>
                  </a:lnTo>
                  <a:lnTo>
                    <a:pt x="3599915" y="1148005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6653" y="4790911"/>
              <a:ext cx="950594" cy="927100"/>
            </a:xfrm>
            <a:custGeom>
              <a:avLst/>
              <a:gdLst/>
              <a:ahLst/>
              <a:cxnLst/>
              <a:rect l="l" t="t" r="r" b="b"/>
              <a:pathLst>
                <a:path w="950594" h="927100">
                  <a:moveTo>
                    <a:pt x="475209" y="926813"/>
                  </a:moveTo>
                  <a:lnTo>
                    <a:pt x="426620" y="924421"/>
                  </a:lnTo>
                  <a:lnTo>
                    <a:pt x="379436" y="917398"/>
                  </a:lnTo>
                  <a:lnTo>
                    <a:pt x="333895" y="905979"/>
                  </a:lnTo>
                  <a:lnTo>
                    <a:pt x="290235" y="890396"/>
                  </a:lnTo>
                  <a:lnTo>
                    <a:pt x="248695" y="870883"/>
                  </a:lnTo>
                  <a:lnTo>
                    <a:pt x="209514" y="847671"/>
                  </a:lnTo>
                  <a:lnTo>
                    <a:pt x="172931" y="820994"/>
                  </a:lnTo>
                  <a:lnTo>
                    <a:pt x="139185" y="791085"/>
                  </a:lnTo>
                  <a:lnTo>
                    <a:pt x="108514" y="758176"/>
                  </a:lnTo>
                  <a:lnTo>
                    <a:pt x="81157" y="722502"/>
                  </a:lnTo>
                  <a:lnTo>
                    <a:pt x="57354" y="684294"/>
                  </a:lnTo>
                  <a:lnTo>
                    <a:pt x="37344" y="643785"/>
                  </a:lnTo>
                  <a:lnTo>
                    <a:pt x="21364" y="601210"/>
                  </a:lnTo>
                  <a:lnTo>
                    <a:pt x="9654" y="556799"/>
                  </a:lnTo>
                  <a:lnTo>
                    <a:pt x="2453" y="510787"/>
                  </a:lnTo>
                  <a:lnTo>
                    <a:pt x="0" y="463404"/>
                  </a:lnTo>
                  <a:lnTo>
                    <a:pt x="2453" y="416026"/>
                  </a:lnTo>
                  <a:lnTo>
                    <a:pt x="9654" y="370014"/>
                  </a:lnTo>
                  <a:lnTo>
                    <a:pt x="21364" y="325603"/>
                  </a:lnTo>
                  <a:lnTo>
                    <a:pt x="37344" y="283028"/>
                  </a:lnTo>
                  <a:lnTo>
                    <a:pt x="57354" y="242519"/>
                  </a:lnTo>
                  <a:lnTo>
                    <a:pt x="81157" y="204311"/>
                  </a:lnTo>
                  <a:lnTo>
                    <a:pt x="108514" y="168637"/>
                  </a:lnTo>
                  <a:lnTo>
                    <a:pt x="139185" y="135728"/>
                  </a:lnTo>
                  <a:lnTo>
                    <a:pt x="172931" y="105819"/>
                  </a:lnTo>
                  <a:lnTo>
                    <a:pt x="209514" y="79142"/>
                  </a:lnTo>
                  <a:lnTo>
                    <a:pt x="248695" y="55930"/>
                  </a:lnTo>
                  <a:lnTo>
                    <a:pt x="290235" y="36416"/>
                  </a:lnTo>
                  <a:lnTo>
                    <a:pt x="333895" y="20833"/>
                  </a:lnTo>
                  <a:lnTo>
                    <a:pt x="379436" y="9414"/>
                  </a:lnTo>
                  <a:lnTo>
                    <a:pt x="426620" y="2392"/>
                  </a:lnTo>
                  <a:lnTo>
                    <a:pt x="475207" y="0"/>
                  </a:lnTo>
                  <a:lnTo>
                    <a:pt x="523794" y="2392"/>
                  </a:lnTo>
                  <a:lnTo>
                    <a:pt x="570978" y="9414"/>
                  </a:lnTo>
                  <a:lnTo>
                    <a:pt x="616520" y="20833"/>
                  </a:lnTo>
                  <a:lnTo>
                    <a:pt x="660180" y="36416"/>
                  </a:lnTo>
                  <a:lnTo>
                    <a:pt x="701720" y="55930"/>
                  </a:lnTo>
                  <a:lnTo>
                    <a:pt x="740901" y="79142"/>
                  </a:lnTo>
                  <a:lnTo>
                    <a:pt x="777484" y="105819"/>
                  </a:lnTo>
                  <a:lnTo>
                    <a:pt x="811230" y="135728"/>
                  </a:lnTo>
                  <a:lnTo>
                    <a:pt x="841901" y="168637"/>
                  </a:lnTo>
                  <a:lnTo>
                    <a:pt x="869257" y="204311"/>
                  </a:lnTo>
                  <a:lnTo>
                    <a:pt x="893060" y="242519"/>
                  </a:lnTo>
                  <a:lnTo>
                    <a:pt x="913071" y="283028"/>
                  </a:lnTo>
                  <a:lnTo>
                    <a:pt x="929051" y="325603"/>
                  </a:lnTo>
                  <a:lnTo>
                    <a:pt x="940761" y="370014"/>
                  </a:lnTo>
                  <a:lnTo>
                    <a:pt x="947962" y="416026"/>
                  </a:lnTo>
                  <a:lnTo>
                    <a:pt x="950415" y="463408"/>
                  </a:lnTo>
                  <a:lnTo>
                    <a:pt x="947962" y="510787"/>
                  </a:lnTo>
                  <a:lnTo>
                    <a:pt x="940761" y="556799"/>
                  </a:lnTo>
                  <a:lnTo>
                    <a:pt x="929051" y="601210"/>
                  </a:lnTo>
                  <a:lnTo>
                    <a:pt x="913071" y="643785"/>
                  </a:lnTo>
                  <a:lnTo>
                    <a:pt x="893060" y="684294"/>
                  </a:lnTo>
                  <a:lnTo>
                    <a:pt x="869257" y="722502"/>
                  </a:lnTo>
                  <a:lnTo>
                    <a:pt x="841901" y="758176"/>
                  </a:lnTo>
                  <a:lnTo>
                    <a:pt x="811230" y="791085"/>
                  </a:lnTo>
                  <a:lnTo>
                    <a:pt x="777484" y="820994"/>
                  </a:lnTo>
                  <a:lnTo>
                    <a:pt x="740901" y="847671"/>
                  </a:lnTo>
                  <a:lnTo>
                    <a:pt x="701720" y="870883"/>
                  </a:lnTo>
                  <a:lnTo>
                    <a:pt x="660180" y="890396"/>
                  </a:lnTo>
                  <a:lnTo>
                    <a:pt x="616520" y="905979"/>
                  </a:lnTo>
                  <a:lnTo>
                    <a:pt x="570978" y="917398"/>
                  </a:lnTo>
                  <a:lnTo>
                    <a:pt x="523794" y="924421"/>
                  </a:lnTo>
                  <a:lnTo>
                    <a:pt x="475209" y="92681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81901" y="2557908"/>
            <a:ext cx="1875789" cy="21805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765" marR="17145" indent="169545">
              <a:lnSpc>
                <a:spcPts val="1190"/>
              </a:lnSpc>
              <a:spcBef>
                <a:spcPts val="365"/>
              </a:spcBef>
            </a:pPr>
            <a:r>
              <a:rPr sz="1200" b="1" spc="-40">
                <a:solidFill>
                  <a:srgbClr val="F6F6F6"/>
                </a:solidFill>
                <a:latin typeface="Tahoma"/>
                <a:cs typeface="Tahoma"/>
              </a:rPr>
              <a:t>4.2.1.</a:t>
            </a:r>
            <a:r>
              <a:rPr sz="1200" b="1" spc="-1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200" b="1" spc="55">
                <a:solidFill>
                  <a:srgbClr val="F6F6F6"/>
                </a:solidFill>
                <a:latin typeface="Arial"/>
                <a:cs typeface="Arial"/>
              </a:rPr>
              <a:t>Керıвництво </a:t>
            </a:r>
            <a:r>
              <a:rPr sz="1200" b="1" spc="60">
                <a:solidFill>
                  <a:srgbClr val="F6F6F6"/>
                </a:solidFill>
                <a:latin typeface="Arial"/>
                <a:cs typeface="Arial"/>
              </a:rPr>
              <a:t> закладу</a:t>
            </a:r>
            <a:r>
              <a:rPr sz="12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40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2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25">
                <a:solidFill>
                  <a:srgbClr val="F6F6F6"/>
                </a:solidFill>
                <a:latin typeface="Arial"/>
                <a:cs typeface="Arial"/>
              </a:rPr>
              <a:t>сприяє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  <a:spcBef>
                <a:spcPts val="5"/>
              </a:spcBef>
            </a:pPr>
            <a:r>
              <a:rPr sz="1200" b="1" spc="35">
                <a:solidFill>
                  <a:srgbClr val="F6F6F6"/>
                </a:solidFill>
                <a:latin typeface="Arial"/>
                <a:cs typeface="Arial"/>
              </a:rPr>
              <a:t>створенню </a:t>
            </a:r>
            <a:r>
              <a:rPr sz="1200" b="1" spc="40">
                <a:solidFill>
                  <a:srgbClr val="F6F6F6"/>
                </a:solidFill>
                <a:latin typeface="Arial"/>
                <a:cs typeface="Arial"/>
              </a:rPr>
              <a:t> психологıчно </a:t>
            </a:r>
            <a:r>
              <a:rPr sz="1200" b="1" spc="45">
                <a:solidFill>
                  <a:srgbClr val="F6F6F6"/>
                </a:solidFill>
                <a:latin typeface="Arial"/>
                <a:cs typeface="Arial"/>
              </a:rPr>
              <a:t> комфортного </a:t>
            </a:r>
            <a:r>
              <a:rPr sz="12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40">
                <a:solidFill>
                  <a:srgbClr val="F6F6F6"/>
                </a:solidFill>
                <a:latin typeface="Arial"/>
                <a:cs typeface="Arial"/>
              </a:rPr>
              <a:t>середовища</a:t>
            </a:r>
            <a:r>
              <a:rPr sz="1200" b="1" spc="4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200" b="1" spc="70">
                <a:solidFill>
                  <a:srgbClr val="F6F6F6"/>
                </a:solidFill>
                <a:latin typeface="Arial"/>
                <a:cs typeface="Arial"/>
              </a:rPr>
              <a:t>яке </a:t>
            </a:r>
            <a:r>
              <a:rPr sz="1200" b="1" spc="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45">
                <a:solidFill>
                  <a:srgbClr val="F6F6F6"/>
                </a:solidFill>
                <a:latin typeface="Arial"/>
                <a:cs typeface="Arial"/>
              </a:rPr>
              <a:t>забезпечує </a:t>
            </a:r>
            <a:r>
              <a:rPr sz="12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60">
                <a:solidFill>
                  <a:srgbClr val="F6F6F6"/>
                </a:solidFill>
                <a:latin typeface="Arial"/>
                <a:cs typeface="Arial"/>
              </a:rPr>
              <a:t>конструктивну </a:t>
            </a:r>
            <a:r>
              <a:rPr sz="120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40">
                <a:solidFill>
                  <a:srgbClr val="F6F6F6"/>
                </a:solidFill>
                <a:latin typeface="Arial"/>
                <a:cs typeface="Arial"/>
              </a:rPr>
              <a:t>взаємодıю здобувачıв </a:t>
            </a:r>
            <a:r>
              <a:rPr sz="1200" b="1" spc="-3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2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200" b="1" spc="2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200" b="1" spc="30">
                <a:solidFill>
                  <a:srgbClr val="F6F6F6"/>
                </a:solidFill>
                <a:latin typeface="Arial"/>
                <a:cs typeface="Arial"/>
              </a:rPr>
              <a:t>їх </a:t>
            </a:r>
            <a:r>
              <a:rPr sz="1200" b="1" spc="40">
                <a:solidFill>
                  <a:srgbClr val="F6F6F6"/>
                </a:solidFill>
                <a:latin typeface="Arial"/>
                <a:cs typeface="Arial"/>
              </a:rPr>
              <a:t>батькıв</a:t>
            </a:r>
            <a:r>
              <a:rPr sz="1200" b="1" spc="4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200" b="1" spc="4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200" b="1" spc="60">
                <a:solidFill>
                  <a:srgbClr val="F6F6F6"/>
                </a:solidFill>
                <a:latin typeface="Arial"/>
                <a:cs typeface="Arial"/>
              </a:rPr>
              <a:t>педагогıчних</a:t>
            </a:r>
            <a:r>
              <a:rPr sz="120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70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20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90">
                <a:solidFill>
                  <a:srgbClr val="F6F6F6"/>
                </a:solidFill>
                <a:latin typeface="Arial"/>
                <a:cs typeface="Arial"/>
              </a:rPr>
              <a:t>ıнших </a:t>
            </a:r>
            <a:r>
              <a:rPr sz="1200" b="1" spc="-3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65">
                <a:solidFill>
                  <a:srgbClr val="F6F6F6"/>
                </a:solidFill>
                <a:latin typeface="Arial"/>
                <a:cs typeface="Arial"/>
              </a:rPr>
              <a:t>працıвникıв </a:t>
            </a:r>
            <a:r>
              <a:rPr sz="1200" b="1" spc="60">
                <a:solidFill>
                  <a:srgbClr val="F6F6F6"/>
                </a:solidFill>
                <a:latin typeface="Arial"/>
                <a:cs typeface="Arial"/>
              </a:rPr>
              <a:t>закладу </a:t>
            </a:r>
            <a:r>
              <a:rPr sz="120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4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200" b="1" spc="7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200" b="1" spc="50">
                <a:solidFill>
                  <a:srgbClr val="F6F6F6"/>
                </a:solidFill>
                <a:latin typeface="Arial"/>
                <a:cs typeface="Arial"/>
              </a:rPr>
              <a:t>взаємну </a:t>
            </a:r>
            <a:r>
              <a:rPr sz="12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200" b="1" spc="25">
                <a:solidFill>
                  <a:srgbClr val="F6F6F6"/>
                </a:solidFill>
                <a:latin typeface="Arial"/>
                <a:cs typeface="Arial"/>
              </a:rPr>
              <a:t>довıру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02993" y="507400"/>
            <a:ext cx="3103245" cy="1356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" marR="22225" indent="44958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4.2.1.1. </a:t>
            </a:r>
            <a:r>
              <a:rPr sz="1300" b="1" spc="50">
                <a:latin typeface="Arial"/>
                <a:cs typeface="Arial"/>
              </a:rPr>
              <a:t>Частка </a:t>
            </a:r>
            <a:r>
              <a:rPr sz="1300" b="1" spc="55">
                <a:latin typeface="Arial"/>
                <a:cs typeface="Arial"/>
              </a:rPr>
              <a:t>учасникıв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освıтнього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процесу</a:t>
            </a:r>
            <a:r>
              <a:rPr sz="1300" b="1" spc="15">
                <a:latin typeface="Tahoma"/>
                <a:cs typeface="Tahoma"/>
              </a:rPr>
              <a:t>,</a:t>
            </a:r>
            <a:r>
              <a:rPr sz="1300" b="1" spc="-10">
                <a:latin typeface="Tahoma"/>
                <a:cs typeface="Tahoma"/>
              </a:rPr>
              <a:t> </a:t>
            </a:r>
            <a:r>
              <a:rPr sz="1300" b="1" spc="60">
                <a:latin typeface="Arial"/>
                <a:cs typeface="Arial"/>
              </a:rPr>
              <a:t>якı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задоволенı</a:t>
            </a:r>
            <a:endParaRPr sz="1300">
              <a:latin typeface="Arial"/>
              <a:cs typeface="Arial"/>
            </a:endParaRPr>
          </a:p>
          <a:p>
            <a:pPr marL="12065" marR="5080" algn="ctr">
              <a:lnSpc>
                <a:spcPct val="81700"/>
              </a:lnSpc>
            </a:pPr>
            <a:r>
              <a:rPr sz="1300" b="1" spc="65">
                <a:latin typeface="Arial"/>
                <a:cs typeface="Arial"/>
              </a:rPr>
              <a:t>загальним </a:t>
            </a:r>
            <a:r>
              <a:rPr sz="1300" b="1" spc="50">
                <a:latin typeface="Arial"/>
                <a:cs typeface="Arial"/>
              </a:rPr>
              <a:t>психологıчним </a:t>
            </a:r>
            <a:r>
              <a:rPr sz="1300" b="1" spc="55">
                <a:latin typeface="Arial"/>
                <a:cs typeface="Arial"/>
              </a:rPr>
              <a:t> </a:t>
            </a:r>
            <a:r>
              <a:rPr sz="1300" b="1" spc="70">
                <a:latin typeface="Arial"/>
                <a:cs typeface="Arial"/>
              </a:rPr>
              <a:t>клıматом </a:t>
            </a:r>
            <a:r>
              <a:rPr sz="1300" b="1" spc="15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ı </a:t>
            </a:r>
            <a:r>
              <a:rPr sz="1300" b="1" spc="65">
                <a:latin typeface="Arial"/>
                <a:cs typeface="Arial"/>
              </a:rPr>
              <a:t>дıями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керıвництва </a:t>
            </a:r>
            <a:r>
              <a:rPr sz="1300" b="1" spc="55">
                <a:latin typeface="Arial"/>
                <a:cs typeface="Arial"/>
              </a:rPr>
              <a:t>щодо </a:t>
            </a:r>
            <a:r>
              <a:rPr sz="1300" b="1" spc="30">
                <a:latin typeface="Arial"/>
                <a:cs typeface="Arial"/>
              </a:rPr>
              <a:t>формування </a:t>
            </a:r>
            <a:r>
              <a:rPr sz="1300" b="1" spc="35">
                <a:latin typeface="Arial"/>
                <a:cs typeface="Arial"/>
              </a:rPr>
              <a:t> вıдносин </a:t>
            </a:r>
            <a:r>
              <a:rPr sz="1300" b="1" spc="40">
                <a:latin typeface="Arial"/>
                <a:cs typeface="Arial"/>
              </a:rPr>
              <a:t>довıри </a:t>
            </a: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50">
                <a:latin typeface="Arial"/>
                <a:cs typeface="Arial"/>
              </a:rPr>
              <a:t>конструктивної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спıвпрацı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25">
                <a:latin typeface="Arial"/>
                <a:cs typeface="Arial"/>
              </a:rPr>
              <a:t>мıж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114">
                <a:latin typeface="Arial"/>
                <a:cs typeface="Arial"/>
              </a:rPr>
              <a:t>ними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опитування</a:t>
            </a:r>
            <a:r>
              <a:rPr sz="1300" b="1" spc="5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74947" y="406834"/>
            <a:ext cx="288226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14020" marR="65405" indent="-340995">
              <a:lnSpc>
                <a:spcPts val="1650"/>
              </a:lnSpc>
              <a:spcBef>
                <a:spcPts val="180"/>
              </a:spcBef>
            </a:pPr>
            <a:r>
              <a:rPr sz="1400" spc="-55">
                <a:solidFill>
                  <a:srgbClr val="FF904D"/>
                </a:solidFill>
              </a:rPr>
              <a:t>4.2.</a:t>
            </a:r>
            <a:r>
              <a:rPr sz="1400" spc="-35">
                <a:solidFill>
                  <a:srgbClr val="FF904D"/>
                </a:solidFill>
              </a:rPr>
              <a:t> </a:t>
            </a:r>
            <a:r>
              <a:rPr sz="1400" spc="5">
                <a:solidFill>
                  <a:srgbClr val="FF904D"/>
                </a:solidFill>
                <a:latin typeface="Arial"/>
                <a:cs typeface="Arial"/>
              </a:rPr>
              <a:t>ФОРМУВАННЯ</a:t>
            </a:r>
            <a:r>
              <a:rPr sz="1400" spc="-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spc="35">
                <a:solidFill>
                  <a:srgbClr val="FF904D"/>
                </a:solidFill>
                <a:latin typeface="Arial"/>
                <a:cs typeface="Arial"/>
              </a:rPr>
              <a:t>ВІДНОСИН </a:t>
            </a:r>
            <a:r>
              <a:rPr sz="1400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spc="25">
                <a:solidFill>
                  <a:srgbClr val="FF904D"/>
                </a:solidFill>
                <a:latin typeface="Arial"/>
                <a:cs typeface="Arial"/>
              </a:rPr>
              <a:t>ДОВІРИ</a:t>
            </a:r>
            <a:r>
              <a:rPr sz="1400" spc="25">
                <a:solidFill>
                  <a:srgbClr val="FF904D"/>
                </a:solidFill>
              </a:rPr>
              <a:t>,</a:t>
            </a:r>
            <a:r>
              <a:rPr sz="1400" spc="-15">
                <a:solidFill>
                  <a:srgbClr val="FF904D"/>
                </a:solidFill>
              </a:rPr>
              <a:t> </a:t>
            </a:r>
            <a:r>
              <a:rPr sz="1400" spc="-10">
                <a:solidFill>
                  <a:srgbClr val="FF904D"/>
                </a:solidFill>
                <a:latin typeface="Arial"/>
                <a:cs typeface="Arial"/>
              </a:rPr>
              <a:t>ПРОЗОРОСТІ</a:t>
            </a:r>
            <a:r>
              <a:rPr sz="1400" spc="-10">
                <a:solidFill>
                  <a:srgbClr val="FF904D"/>
                </a:solidFill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400" spc="25">
                <a:solidFill>
                  <a:srgbClr val="FF904D"/>
                </a:solidFill>
                <a:latin typeface="Arial"/>
                <a:cs typeface="Arial"/>
              </a:rPr>
              <a:t>ДОТРИМАННЯ</a:t>
            </a:r>
            <a:r>
              <a:rPr sz="1400" spc="-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spc="20">
                <a:solidFill>
                  <a:srgbClr val="FF904D"/>
                </a:solidFill>
                <a:latin typeface="Arial"/>
                <a:cs typeface="Arial"/>
              </a:rPr>
              <a:t>ЕТИЧНИХ</a:t>
            </a:r>
            <a:r>
              <a:rPr sz="1400" spc="-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spc="40">
                <a:solidFill>
                  <a:srgbClr val="FF904D"/>
                </a:solidFill>
                <a:latin typeface="Arial"/>
                <a:cs typeface="Arial"/>
              </a:rPr>
              <a:t>НОРМ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5854" y="4696802"/>
            <a:ext cx="3792220" cy="13157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802005" marR="30480" indent="-764540">
              <a:lnSpc>
                <a:spcPct val="66800"/>
              </a:lnSpc>
            </a:pPr>
            <a:r>
              <a:rPr sz="7200" b="1" spc="-270" baseline="-15046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7200" b="1" spc="330" baseline="-15046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00" b="1" spc="-50">
                <a:latin typeface="Tahoma"/>
                <a:cs typeface="Tahoma"/>
              </a:rPr>
              <a:t>4.2.1.3.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Керıвництво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закладу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вчасно </a:t>
            </a:r>
            <a:r>
              <a:rPr sz="1300" b="1" spc="-34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розглядає </a:t>
            </a:r>
            <a:r>
              <a:rPr sz="1300" b="1" spc="45">
                <a:latin typeface="Arial"/>
                <a:cs typeface="Arial"/>
              </a:rPr>
              <a:t>звернення </a:t>
            </a:r>
            <a:r>
              <a:rPr sz="1300" b="1" spc="55">
                <a:latin typeface="Arial"/>
                <a:cs typeface="Arial"/>
              </a:rPr>
              <a:t>учасникıв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освıтнього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процесу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вживає</a:t>
            </a:r>
            <a:endParaRPr sz="1300">
              <a:latin typeface="Arial"/>
              <a:cs typeface="Arial"/>
            </a:endParaRPr>
          </a:p>
          <a:p>
            <a:pPr marL="576580" algn="ctr">
              <a:lnSpc>
                <a:spcPts val="1135"/>
              </a:lnSpc>
            </a:pPr>
            <a:r>
              <a:rPr sz="1300" b="1" spc="40">
                <a:latin typeface="Arial"/>
                <a:cs typeface="Arial"/>
              </a:rPr>
              <a:t>вıдповıдних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заходıв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реагування</a:t>
            </a:r>
            <a:endParaRPr sz="1300">
              <a:latin typeface="Arial"/>
              <a:cs typeface="Arial"/>
            </a:endParaRPr>
          </a:p>
          <a:p>
            <a:pPr marL="576580" algn="ctr">
              <a:lnSpc>
                <a:spcPts val="1415"/>
              </a:lnSpc>
            </a:pPr>
            <a:r>
              <a:rPr sz="1300" b="1" spc="5">
                <a:latin typeface="Tahoma"/>
                <a:cs typeface="Tahoma"/>
              </a:rPr>
              <a:t>(</a:t>
            </a:r>
            <a:r>
              <a:rPr sz="1300" i="1" spc="5">
                <a:latin typeface="Arial"/>
                <a:cs typeface="Arial"/>
              </a:rPr>
              <a:t>вивчення документацıї</a:t>
            </a:r>
            <a:r>
              <a:rPr sz="1300" b="1" i="1" spc="5">
                <a:latin typeface="Sitka Heading"/>
                <a:cs typeface="Sitka Heading"/>
              </a:rPr>
              <a:t>,</a:t>
            </a:r>
            <a:r>
              <a:rPr sz="1300" b="1" i="1" spc="45">
                <a:latin typeface="Sitka Heading"/>
                <a:cs typeface="Sitka Heading"/>
              </a:rPr>
              <a:t> </a:t>
            </a:r>
            <a:r>
              <a:rPr sz="1300" i="1" spc="10">
                <a:latin typeface="Arial"/>
                <a:cs typeface="Arial"/>
              </a:rPr>
              <a:t>опитування</a:t>
            </a:r>
            <a:r>
              <a:rPr sz="1300" b="1" spc="1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050665" cy="2186940"/>
            <a:chOff x="4636448" y="1804106"/>
            <a:chExt cx="4050665" cy="2186940"/>
          </a:xfrm>
        </p:grpSpPr>
        <p:sp>
          <p:nvSpPr>
            <p:cNvPr id="5" name="object 5"/>
            <p:cNvSpPr/>
            <p:nvPr/>
          </p:nvSpPr>
          <p:spPr>
            <a:xfrm>
              <a:off x="4874576" y="1895057"/>
              <a:ext cx="3812540" cy="2096135"/>
            </a:xfrm>
            <a:custGeom>
              <a:avLst/>
              <a:gdLst/>
              <a:ahLst/>
              <a:cxnLst/>
              <a:rect l="l" t="t" r="r" b="b"/>
              <a:pathLst>
                <a:path w="3812540" h="2096135">
                  <a:moveTo>
                    <a:pt x="3713273" y="2095777"/>
                  </a:moveTo>
                  <a:lnTo>
                    <a:pt x="98866" y="2095777"/>
                  </a:lnTo>
                  <a:lnTo>
                    <a:pt x="79968" y="2091948"/>
                  </a:lnTo>
                  <a:lnTo>
                    <a:pt x="38378" y="2063874"/>
                  </a:lnTo>
                  <a:lnTo>
                    <a:pt x="10303" y="2022284"/>
                  </a:lnTo>
                  <a:lnTo>
                    <a:pt x="0" y="1971433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681321" y="0"/>
                  </a:lnTo>
                  <a:lnTo>
                    <a:pt x="3732171" y="10303"/>
                  </a:lnTo>
                  <a:lnTo>
                    <a:pt x="3773762" y="38377"/>
                  </a:lnTo>
                  <a:lnTo>
                    <a:pt x="3801836" y="79968"/>
                  </a:lnTo>
                  <a:lnTo>
                    <a:pt x="3812140" y="130819"/>
                  </a:lnTo>
                  <a:lnTo>
                    <a:pt x="3812140" y="1971433"/>
                  </a:lnTo>
                  <a:lnTo>
                    <a:pt x="3801836" y="2022284"/>
                  </a:lnTo>
                  <a:lnTo>
                    <a:pt x="3773762" y="2063874"/>
                  </a:lnTo>
                  <a:lnTo>
                    <a:pt x="3732171" y="2091948"/>
                  </a:lnTo>
                  <a:lnTo>
                    <a:pt x="3713273" y="2095777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54178" y="1942929"/>
            <a:ext cx="3039745" cy="18256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marR="459105" indent="46355" algn="just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4.2.2.1. </a:t>
            </a:r>
            <a:r>
              <a:rPr sz="1400" b="1" spc="65">
                <a:latin typeface="Arial"/>
                <a:cs typeface="Arial"/>
              </a:rPr>
              <a:t>Заклад </a:t>
            </a:r>
            <a:r>
              <a:rPr sz="1400" b="1" spc="45">
                <a:latin typeface="Arial"/>
                <a:cs typeface="Arial"/>
              </a:rPr>
              <a:t>освıти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забезпечує змıстовне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наповнення</a:t>
            </a:r>
            <a:r>
              <a:rPr sz="1400" b="1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та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вчасне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235"/>
              </a:lnSpc>
            </a:pPr>
            <a:r>
              <a:rPr sz="1400" b="1" spc="40">
                <a:latin typeface="Arial"/>
                <a:cs typeface="Arial"/>
              </a:rPr>
              <a:t>оновлення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ıнформацıйних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390"/>
              </a:lnSpc>
              <a:spcBef>
                <a:spcPts val="140"/>
              </a:spcBef>
            </a:pPr>
            <a:r>
              <a:rPr sz="1400" b="1" spc="10">
                <a:latin typeface="Arial"/>
                <a:cs typeface="Arial"/>
              </a:rPr>
              <a:t>ресурсıв </a:t>
            </a:r>
            <a:r>
              <a:rPr sz="1400" b="1" spc="65">
                <a:latin typeface="Arial"/>
                <a:cs typeface="Arial"/>
              </a:rPr>
              <a:t>закладу </a:t>
            </a:r>
            <a:r>
              <a:rPr sz="1400" b="1" spc="50">
                <a:latin typeface="Tahoma"/>
                <a:cs typeface="Tahoma"/>
              </a:rPr>
              <a:t>(</a:t>
            </a:r>
            <a:r>
              <a:rPr sz="1400" b="1" spc="50">
                <a:latin typeface="Arial"/>
                <a:cs typeface="Arial"/>
              </a:rPr>
              <a:t>ıнформацıйнı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стенди</a:t>
            </a:r>
            <a:r>
              <a:rPr sz="1400" b="1" spc="45">
                <a:latin typeface="Tahoma"/>
                <a:cs typeface="Tahoma"/>
              </a:rPr>
              <a:t>, </a:t>
            </a:r>
            <a:r>
              <a:rPr sz="1400" b="1" spc="65">
                <a:latin typeface="Arial"/>
                <a:cs typeface="Arial"/>
              </a:rPr>
              <a:t>сайт закладу </a:t>
            </a:r>
            <a:r>
              <a:rPr sz="1400" b="1" spc="-10">
                <a:latin typeface="Arial"/>
                <a:cs typeface="Arial"/>
              </a:rPr>
              <a:t>освıти</a:t>
            </a:r>
            <a:r>
              <a:rPr sz="1400" b="1" spc="-10">
                <a:latin typeface="Tahoma"/>
                <a:cs typeface="Tahoma"/>
              </a:rPr>
              <a:t>/ </a:t>
            </a:r>
            <a:r>
              <a:rPr sz="1400" b="1" spc="-5">
                <a:latin typeface="Tahoma"/>
                <a:cs typeface="Tahoma"/>
              </a:rPr>
              <a:t> </a:t>
            </a:r>
            <a:r>
              <a:rPr sz="1400" b="1" spc="45">
                <a:latin typeface="Arial"/>
                <a:cs typeface="Arial"/>
              </a:rPr>
              <a:t>ıнформацıя </a:t>
            </a:r>
            <a:r>
              <a:rPr sz="1400" b="1" spc="80">
                <a:latin typeface="Arial"/>
                <a:cs typeface="Arial"/>
              </a:rPr>
              <a:t>на </a:t>
            </a:r>
            <a:r>
              <a:rPr sz="1400" b="1" spc="55">
                <a:latin typeface="Arial"/>
                <a:cs typeface="Arial"/>
              </a:rPr>
              <a:t>сайтı 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засновника</a:t>
            </a:r>
            <a:r>
              <a:rPr sz="1400" b="1" spc="55">
                <a:latin typeface="Tahoma"/>
                <a:cs typeface="Tahoma"/>
              </a:rPr>
              <a:t>, </a:t>
            </a:r>
            <a:r>
              <a:rPr sz="1400" b="1" spc="65">
                <a:latin typeface="Arial"/>
                <a:cs typeface="Arial"/>
              </a:rPr>
              <a:t>сторıнки </a:t>
            </a:r>
            <a:r>
              <a:rPr sz="1400" b="1" spc="25">
                <a:latin typeface="Arial"/>
                <a:cs typeface="Arial"/>
              </a:rPr>
              <a:t>у 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соцıальних </a:t>
            </a:r>
            <a:r>
              <a:rPr sz="1400" b="1" spc="90">
                <a:latin typeface="Arial"/>
                <a:cs typeface="Arial"/>
              </a:rPr>
              <a:t>мережах </a:t>
            </a:r>
            <a:r>
              <a:rPr sz="1400" b="1" spc="50">
                <a:latin typeface="Arial"/>
                <a:cs typeface="Arial"/>
              </a:rPr>
              <a:t>тощо</a:t>
            </a:r>
            <a:r>
              <a:rPr sz="1400" b="1" spc="50">
                <a:latin typeface="Tahoma"/>
                <a:cs typeface="Tahoma"/>
              </a:rPr>
              <a:t>) </a:t>
            </a:r>
            <a:r>
              <a:rPr sz="1400" b="1" spc="55">
                <a:latin typeface="Tahoma"/>
                <a:cs typeface="Tahoma"/>
              </a:rPr>
              <a:t> </a:t>
            </a:r>
            <a:r>
              <a:rPr sz="1400" b="1" i="1" spc="10">
                <a:latin typeface="Sitka Heading"/>
                <a:cs typeface="Sitka Heading"/>
              </a:rPr>
              <a:t>(</a:t>
            </a:r>
            <a:r>
              <a:rPr sz="1400" i="1" spc="10">
                <a:latin typeface="Arial"/>
                <a:cs typeface="Arial"/>
              </a:rPr>
              <a:t>спостереження</a:t>
            </a:r>
            <a:r>
              <a:rPr sz="1400" b="1" i="1" spc="10">
                <a:latin typeface="Sitka Heading"/>
                <a:cs typeface="Sitka Heading"/>
              </a:rPr>
              <a:t>,</a:t>
            </a:r>
            <a:r>
              <a:rPr sz="1400" b="1" i="1" spc="50">
                <a:latin typeface="Sitka Heading"/>
                <a:cs typeface="Sitka Heading"/>
              </a:rPr>
              <a:t> 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2165" y="2909970"/>
            <a:ext cx="2157095" cy="13417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420" marR="110489" indent="-321945">
              <a:lnSpc>
                <a:spcPts val="1430"/>
              </a:lnSpc>
              <a:spcBef>
                <a:spcPts val="415"/>
              </a:spcBef>
            </a:pPr>
            <a:r>
              <a:rPr sz="1450" b="1" spc="-50">
                <a:solidFill>
                  <a:srgbClr val="F6F6F6"/>
                </a:solidFill>
                <a:latin typeface="Tahoma"/>
                <a:cs typeface="Tahoma"/>
              </a:rPr>
              <a:t>4.2.2. </a:t>
            </a:r>
            <a:r>
              <a:rPr sz="1450" b="1" spc="70">
                <a:solidFill>
                  <a:srgbClr val="F6F6F6"/>
                </a:solidFill>
                <a:latin typeface="Arial"/>
                <a:cs typeface="Arial"/>
              </a:rPr>
              <a:t>Заклад</a:t>
            </a:r>
            <a:r>
              <a:rPr sz="14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оприлюднює</a:t>
            </a:r>
            <a:endParaRPr sz="1450">
              <a:latin typeface="Arial"/>
              <a:cs typeface="Arial"/>
            </a:endParaRPr>
          </a:p>
          <a:p>
            <a:pPr marL="12065" marR="5080" algn="ctr">
              <a:lnSpc>
                <a:spcPts val="1430"/>
              </a:lnSpc>
              <a:spcBef>
                <a:spcPts val="10"/>
              </a:spcBef>
            </a:pP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ıнформацıю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40">
                <a:solidFill>
                  <a:srgbClr val="F6F6F6"/>
                </a:solidFill>
                <a:latin typeface="Arial"/>
                <a:cs typeface="Arial"/>
              </a:rPr>
              <a:t>про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">
                <a:solidFill>
                  <a:srgbClr val="F6F6F6"/>
                </a:solidFill>
                <a:latin typeface="Arial"/>
                <a:cs typeface="Arial"/>
              </a:rPr>
              <a:t>свою </a:t>
            </a:r>
            <a:r>
              <a:rPr sz="1450" b="1" spc="-3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дıяльнıсть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на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80">
                <a:solidFill>
                  <a:srgbClr val="F6F6F6"/>
                </a:solidFill>
                <a:latin typeface="Arial"/>
                <a:cs typeface="Arial"/>
              </a:rPr>
              <a:t>вıдкритих </a:t>
            </a:r>
            <a:r>
              <a:rPr sz="145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загальнодоступних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ресурсах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6"/>
            <a:ext cx="3949700" cy="1140460"/>
            <a:chOff x="4636448" y="1804106"/>
            <a:chExt cx="3949700" cy="1140460"/>
          </a:xfrm>
        </p:grpSpPr>
        <p:sp>
          <p:nvSpPr>
            <p:cNvPr id="6" name="object 6"/>
            <p:cNvSpPr/>
            <p:nvPr/>
          </p:nvSpPr>
          <p:spPr>
            <a:xfrm>
              <a:off x="4874576" y="1895057"/>
              <a:ext cx="3711575" cy="1049655"/>
            </a:xfrm>
            <a:custGeom>
              <a:avLst/>
              <a:gdLst/>
              <a:ahLst/>
              <a:cxnLst/>
              <a:rect l="l" t="t" r="r" b="b"/>
              <a:pathLst>
                <a:path w="3711575" h="1049655">
                  <a:moveTo>
                    <a:pt x="3580497" y="1049209"/>
                  </a:moveTo>
                  <a:lnTo>
                    <a:pt x="130819" y="1049209"/>
                  </a:lnTo>
                  <a:lnTo>
                    <a:pt x="79968" y="1038905"/>
                  </a:lnTo>
                  <a:lnTo>
                    <a:pt x="38378" y="1010831"/>
                  </a:lnTo>
                  <a:lnTo>
                    <a:pt x="10303" y="969240"/>
                  </a:lnTo>
                  <a:lnTo>
                    <a:pt x="0" y="918390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9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5" y="129231"/>
                  </a:lnTo>
                  <a:lnTo>
                    <a:pt x="3710995" y="919976"/>
                  </a:lnTo>
                  <a:lnTo>
                    <a:pt x="3701013" y="969240"/>
                  </a:lnTo>
                  <a:lnTo>
                    <a:pt x="3672938" y="1010831"/>
                  </a:lnTo>
                  <a:lnTo>
                    <a:pt x="3631348" y="1038905"/>
                  </a:lnTo>
                  <a:lnTo>
                    <a:pt x="3580497" y="1049209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04275" y="1889469"/>
            <a:ext cx="2519680" cy="10331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26060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4.3.1.1.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укомплектовано </a:t>
            </a:r>
            <a:r>
              <a:rPr sz="1300" b="1" spc="65">
                <a:latin typeface="Arial"/>
                <a:cs typeface="Arial"/>
              </a:rPr>
              <a:t>кадровий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склад</a:t>
            </a:r>
            <a:r>
              <a:rPr sz="1300" b="1" spc="-35">
                <a:latin typeface="Arial"/>
                <a:cs typeface="Arial"/>
              </a:rPr>
              <a:t> </a:t>
            </a:r>
            <a:r>
              <a:rPr sz="1300" b="1" spc="5">
                <a:latin typeface="Tahoma"/>
                <a:cs typeface="Tahoma"/>
              </a:rPr>
              <a:t>(</a:t>
            </a:r>
            <a:r>
              <a:rPr sz="1300" b="1" spc="5">
                <a:latin typeface="Arial"/>
                <a:cs typeface="Arial"/>
              </a:rPr>
              <a:t>наявнıсть</a:t>
            </a:r>
            <a:r>
              <a:rPr sz="1300" b="1" spc="5">
                <a:latin typeface="Tahoma"/>
                <a:cs typeface="Tahoma"/>
              </a:rPr>
              <a:t>/</a:t>
            </a:r>
            <a:r>
              <a:rPr sz="1300" b="1" spc="5">
                <a:latin typeface="Arial"/>
                <a:cs typeface="Arial"/>
              </a:rPr>
              <a:t>вıдсутнıсть</a:t>
            </a:r>
            <a:endParaRPr sz="1300">
              <a:latin typeface="Arial"/>
              <a:cs typeface="Arial"/>
            </a:endParaRPr>
          </a:p>
          <a:p>
            <a:pPr marR="39370" algn="ctr">
              <a:lnSpc>
                <a:spcPts val="1125"/>
              </a:lnSpc>
            </a:pPr>
            <a:r>
              <a:rPr sz="1300" b="1" spc="40">
                <a:latin typeface="Arial"/>
                <a:cs typeface="Arial"/>
              </a:rPr>
              <a:t>вакансıй</a:t>
            </a:r>
            <a:r>
              <a:rPr sz="1300" b="1" spc="40">
                <a:latin typeface="Tahoma"/>
                <a:cs typeface="Tahoma"/>
              </a:rPr>
              <a:t>)</a:t>
            </a:r>
            <a:endParaRPr sz="1300">
              <a:latin typeface="Tahoma"/>
              <a:cs typeface="Tahoma"/>
            </a:endParaRPr>
          </a:p>
          <a:p>
            <a:pPr marL="280670" marR="273050" algn="ctr">
              <a:lnSpc>
                <a:spcPts val="1280"/>
              </a:lnSpc>
              <a:spcBef>
                <a:spcPts val="135"/>
              </a:spcBef>
            </a:pP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 </a:t>
            </a:r>
            <a:r>
              <a:rPr sz="1300" b="1" i="1" spc="-31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60677"/>
            <a:ext cx="3949700" cy="1372870"/>
            <a:chOff x="4636448" y="4560677"/>
            <a:chExt cx="3949700" cy="1372870"/>
          </a:xfrm>
        </p:grpSpPr>
        <p:sp>
          <p:nvSpPr>
            <p:cNvPr id="11" name="object 11"/>
            <p:cNvSpPr/>
            <p:nvPr/>
          </p:nvSpPr>
          <p:spPr>
            <a:xfrm>
              <a:off x="4874575" y="465162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8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8" y="12814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7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0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0" y="333895"/>
                  </a:lnTo>
                  <a:lnTo>
                    <a:pt x="940760" y="379436"/>
                  </a:lnTo>
                  <a:lnTo>
                    <a:pt x="947961" y="426620"/>
                  </a:lnTo>
                  <a:lnTo>
                    <a:pt x="950415" y="475210"/>
                  </a:lnTo>
                  <a:lnTo>
                    <a:pt x="947961" y="523795"/>
                  </a:lnTo>
                  <a:lnTo>
                    <a:pt x="940760" y="570978"/>
                  </a:lnTo>
                  <a:lnTo>
                    <a:pt x="929050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0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90563" y="4649909"/>
            <a:ext cx="2673985" cy="1267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651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4.3.1.2.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55">
                <a:latin typeface="Arial"/>
                <a:cs typeface="Arial"/>
              </a:rPr>
              <a:t>Частка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працıвникıв</a:t>
            </a:r>
            <a:r>
              <a:rPr sz="1400" b="1" spc="-15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закладу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освıти</a:t>
            </a:r>
            <a:r>
              <a:rPr sz="1400" b="1" spc="20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149225" marR="141605" algn="ctr">
              <a:lnSpc>
                <a:spcPts val="1350"/>
              </a:lnSpc>
            </a:pPr>
            <a:r>
              <a:rPr sz="1400" b="1" spc="65">
                <a:latin typeface="Arial"/>
                <a:cs typeface="Arial"/>
              </a:rPr>
              <a:t>якı </a:t>
            </a:r>
            <a:r>
              <a:rPr sz="1400" b="1" spc="45">
                <a:latin typeface="Arial"/>
                <a:cs typeface="Arial"/>
              </a:rPr>
              <a:t>працюють </a:t>
            </a:r>
            <a:r>
              <a:rPr sz="1400" b="1" spc="70">
                <a:latin typeface="Arial"/>
                <a:cs typeface="Arial"/>
              </a:rPr>
              <a:t>за </a:t>
            </a:r>
            <a:r>
              <a:rPr sz="1400" b="1" spc="25">
                <a:latin typeface="Arial"/>
                <a:cs typeface="Arial"/>
              </a:rPr>
              <a:t>фахом 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35">
                <a:latin typeface="Tahoma"/>
                <a:cs typeface="Tahoma"/>
              </a:rPr>
              <a:t>(</a:t>
            </a:r>
            <a:r>
              <a:rPr sz="1400" b="1" spc="35">
                <a:latin typeface="Arial"/>
                <a:cs typeface="Arial"/>
              </a:rPr>
              <a:t>мають </a:t>
            </a:r>
            <a:r>
              <a:rPr sz="1400" b="1" spc="30">
                <a:latin typeface="Arial"/>
                <a:cs typeface="Arial"/>
              </a:rPr>
              <a:t>вıдповıдну </a:t>
            </a:r>
            <a:r>
              <a:rPr sz="1400" b="1" spc="15">
                <a:latin typeface="Arial"/>
                <a:cs typeface="Arial"/>
              </a:rPr>
              <a:t>освıту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-20">
                <a:latin typeface="Arial"/>
                <a:cs typeface="Arial"/>
              </a:rPr>
              <a:t>та</a:t>
            </a:r>
            <a:r>
              <a:rPr sz="1400" b="1" spc="-20">
                <a:latin typeface="Tahoma"/>
                <a:cs typeface="Tahoma"/>
              </a:rPr>
              <a:t>/</a:t>
            </a:r>
            <a:r>
              <a:rPr sz="1400" b="1" spc="-20">
                <a:latin typeface="Arial"/>
                <a:cs typeface="Arial"/>
              </a:rPr>
              <a:t>або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професıйну 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квалıфıкацıю</a:t>
            </a:r>
            <a:r>
              <a:rPr sz="1400" b="1" spc="4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360"/>
              </a:lnSpc>
            </a:pPr>
            <a:r>
              <a:rPr sz="1400" b="1" spc="10">
                <a:latin typeface="Tahoma"/>
                <a:cs typeface="Tahoma"/>
              </a:rPr>
              <a:t>(</a:t>
            </a:r>
            <a:r>
              <a:rPr sz="1400" i="1" spc="10">
                <a:latin typeface="Arial"/>
                <a:cs typeface="Arial"/>
              </a:rPr>
              <a:t>вивчення</a:t>
            </a:r>
            <a:r>
              <a:rPr sz="1400" i="1" spc="-25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документацıї</a:t>
            </a:r>
            <a:r>
              <a:rPr sz="1400" b="1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1742" y="2680216"/>
            <a:ext cx="141859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50">
                <a:solidFill>
                  <a:srgbClr val="F6F6F6"/>
                </a:solidFill>
                <a:latin typeface="Tahoma"/>
                <a:cs typeface="Tahoma"/>
              </a:rPr>
              <a:t>4.3.1.</a:t>
            </a:r>
            <a:r>
              <a:rPr sz="1400" b="1" spc="-5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Керıвник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5339" y="2851666"/>
            <a:ext cx="1951355" cy="17843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ts val="1350"/>
              </a:lnSpc>
              <a:spcBef>
                <a:spcPts val="434"/>
              </a:spcBef>
            </a:pP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закладу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F6F6F6"/>
                </a:solidFill>
                <a:latin typeface="Arial"/>
                <a:cs typeface="Arial"/>
              </a:rPr>
              <a:t>формує </a:t>
            </a:r>
            <a:r>
              <a:rPr sz="1400" b="1" spc="114">
                <a:solidFill>
                  <a:srgbClr val="F6F6F6"/>
                </a:solidFill>
                <a:latin typeface="Arial"/>
                <a:cs typeface="Arial"/>
              </a:rPr>
              <a:t>штат </a:t>
            </a:r>
            <a:r>
              <a:rPr sz="1400" b="1" spc="1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закладу</a:t>
            </a:r>
            <a:r>
              <a:rPr sz="1400" b="1" spc="55">
                <a:solidFill>
                  <a:srgbClr val="F6F6F6"/>
                </a:solidFill>
                <a:latin typeface="Tahoma"/>
                <a:cs typeface="Tahoma"/>
              </a:rPr>
              <a:t>,</a:t>
            </a:r>
            <a:r>
              <a:rPr sz="1400" b="1" spc="-7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залучаючи </a:t>
            </a:r>
            <a:r>
              <a:rPr sz="1400" b="1" spc="-3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60">
                <a:solidFill>
                  <a:srgbClr val="F6F6F6"/>
                </a:solidFill>
                <a:latin typeface="Arial"/>
                <a:cs typeface="Arial"/>
              </a:rPr>
              <a:t>квалıфıкованих </a:t>
            </a:r>
            <a:r>
              <a:rPr sz="1400" b="1" spc="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педагогıчних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0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100">
                <a:solidFill>
                  <a:srgbClr val="F6F6F6"/>
                </a:solidFill>
                <a:latin typeface="Arial"/>
                <a:cs typeface="Arial"/>
              </a:rPr>
              <a:t>ıнших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працıвникıв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вıдповıдно </a:t>
            </a:r>
            <a:r>
              <a:rPr sz="1400" b="1" spc="30">
                <a:solidFill>
                  <a:srgbClr val="F6F6F6"/>
                </a:solidFill>
                <a:latin typeface="Arial"/>
                <a:cs typeface="Arial"/>
              </a:rPr>
              <a:t>до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штатного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розпису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00" b="1" spc="25">
                <a:solidFill>
                  <a:srgbClr val="F6F6F6"/>
                </a:solidFill>
                <a:latin typeface="Arial"/>
                <a:cs typeface="Arial"/>
              </a:rPr>
              <a:t>освıтньої </a:t>
            </a:r>
            <a:r>
              <a:rPr sz="1400" b="1" spc="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програми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189" y="406834"/>
            <a:ext cx="3477895" cy="1076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0840" marR="356235" indent="-7620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FF904D"/>
                </a:solidFill>
                <a:latin typeface="Tahoma"/>
                <a:cs typeface="Tahoma"/>
              </a:rPr>
              <a:t>4.3.</a:t>
            </a:r>
            <a:r>
              <a:rPr sz="1400" b="1" spc="-45">
                <a:solidFill>
                  <a:srgbClr val="FF904D"/>
                </a:solidFill>
                <a:latin typeface="Tahoma"/>
                <a:cs typeface="Tahoma"/>
              </a:rPr>
              <a:t> </a:t>
            </a:r>
            <a:r>
              <a:rPr sz="1400" b="1" spc="-25">
                <a:solidFill>
                  <a:srgbClr val="FF904D"/>
                </a:solidFill>
                <a:latin typeface="Arial"/>
                <a:cs typeface="Arial"/>
              </a:rPr>
              <a:t>ЕФЕКТИВНІСТЬ 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КАДРОВОЇ </a:t>
            </a:r>
            <a:r>
              <a:rPr sz="1400" b="1" spc="-37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F904D"/>
                </a:solidFill>
                <a:latin typeface="Arial"/>
                <a:cs typeface="Arial"/>
              </a:rPr>
              <a:t>ПОЛІТИКИ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904D"/>
                </a:solidFill>
                <a:latin typeface="Arial"/>
                <a:cs typeface="Arial"/>
              </a:rPr>
              <a:t>ТА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904D"/>
                </a:solidFill>
                <a:latin typeface="Arial"/>
                <a:cs typeface="Arial"/>
              </a:rPr>
              <a:t>ЗАБЕЗПЕЧЕННЯ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650"/>
              </a:lnSpc>
            </a:pP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МОЖЛИВОСТЕЙ ДЛЯ 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ПРОФЕСІЙНОГО </a:t>
            </a:r>
            <a:r>
              <a:rPr sz="1400" b="1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РОЗВИТКУ 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ПЕДАГОГІЧНИХ </a:t>
            </a:r>
            <a:r>
              <a:rPr sz="1400" b="1" spc="2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35">
                <a:solidFill>
                  <a:srgbClr val="FF904D"/>
                </a:solidFill>
                <a:latin typeface="Arial"/>
                <a:cs typeface="Arial"/>
              </a:rPr>
              <a:t>ПРАЦІВНИКІВ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39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46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67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39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050665" cy="1847214"/>
            <a:chOff x="4636448" y="1804106"/>
            <a:chExt cx="4050665" cy="1847214"/>
          </a:xfrm>
        </p:grpSpPr>
        <p:sp>
          <p:nvSpPr>
            <p:cNvPr id="5" name="object 5"/>
            <p:cNvSpPr/>
            <p:nvPr/>
          </p:nvSpPr>
          <p:spPr>
            <a:xfrm>
              <a:off x="4874576" y="1995978"/>
              <a:ext cx="3812540" cy="1655445"/>
            </a:xfrm>
            <a:custGeom>
              <a:avLst/>
              <a:gdLst/>
              <a:ahLst/>
              <a:cxnLst/>
              <a:rect l="l" t="t" r="r" b="b"/>
              <a:pathLst>
                <a:path w="3812540" h="1655445">
                  <a:moveTo>
                    <a:pt x="3712690" y="1655264"/>
                  </a:moveTo>
                  <a:lnTo>
                    <a:pt x="99449" y="1655264"/>
                  </a:lnTo>
                  <a:lnTo>
                    <a:pt x="79968" y="1651316"/>
                  </a:lnTo>
                  <a:lnTo>
                    <a:pt x="38378" y="1623242"/>
                  </a:lnTo>
                  <a:lnTo>
                    <a:pt x="10303" y="1581651"/>
                  </a:lnTo>
                  <a:lnTo>
                    <a:pt x="0" y="1530801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681320" y="0"/>
                  </a:lnTo>
                  <a:lnTo>
                    <a:pt x="3732171" y="10303"/>
                  </a:lnTo>
                  <a:lnTo>
                    <a:pt x="3773762" y="38378"/>
                  </a:lnTo>
                  <a:lnTo>
                    <a:pt x="3801836" y="79968"/>
                  </a:lnTo>
                  <a:lnTo>
                    <a:pt x="3812140" y="130819"/>
                  </a:lnTo>
                  <a:lnTo>
                    <a:pt x="3812140" y="1530801"/>
                  </a:lnTo>
                  <a:lnTo>
                    <a:pt x="3801836" y="1581651"/>
                  </a:lnTo>
                  <a:lnTo>
                    <a:pt x="3773762" y="1623242"/>
                  </a:lnTo>
                  <a:lnTo>
                    <a:pt x="3732171" y="1651316"/>
                  </a:lnTo>
                  <a:lnTo>
                    <a:pt x="3712690" y="165526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10998" y="2297891"/>
            <a:ext cx="2726055" cy="4171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63830" marR="5080" indent="-151765">
              <a:lnSpc>
                <a:spcPts val="1390"/>
              </a:lnSpc>
              <a:spcBef>
                <a:spcPts val="400"/>
              </a:spcBef>
            </a:pPr>
            <a:r>
              <a:rPr sz="1400" spc="-50">
                <a:solidFill>
                  <a:srgbClr val="000000"/>
                </a:solidFill>
              </a:rPr>
              <a:t>4.3.2.1. </a:t>
            </a:r>
            <a:r>
              <a:rPr sz="1400" spc="65">
                <a:solidFill>
                  <a:srgbClr val="000000"/>
                </a:solidFill>
                <a:latin typeface="Arial"/>
                <a:cs typeface="Arial"/>
              </a:rPr>
              <a:t>Керıвництво закладу </a:t>
            </a:r>
            <a:r>
              <a:rPr sz="1400" spc="-3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45">
                <a:solidFill>
                  <a:srgbClr val="000000"/>
                </a:solidFill>
                <a:latin typeface="Arial"/>
                <a:cs typeface="Arial"/>
              </a:rPr>
              <a:t>освıти</a:t>
            </a:r>
            <a:r>
              <a:rPr sz="1400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застосовує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5">
                <a:solidFill>
                  <a:srgbClr val="000000"/>
                </a:solidFill>
                <a:latin typeface="Arial"/>
                <a:cs typeface="Arial"/>
              </a:rPr>
              <a:t>заходи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143" y="2650047"/>
            <a:ext cx="2869565" cy="7696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ts val="1390"/>
              </a:lnSpc>
              <a:spcBef>
                <a:spcPts val="400"/>
              </a:spcBef>
            </a:pPr>
            <a:r>
              <a:rPr sz="1400" b="1" spc="55">
                <a:latin typeface="Arial"/>
                <a:cs typeface="Arial"/>
              </a:rPr>
              <a:t>матерıального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та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морального </a:t>
            </a:r>
            <a:r>
              <a:rPr sz="1400" b="1" spc="-370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заохочення </a:t>
            </a:r>
            <a:r>
              <a:rPr sz="1400" b="1" spc="30">
                <a:latin typeface="Arial"/>
                <a:cs typeface="Arial"/>
              </a:rPr>
              <a:t>до </a:t>
            </a:r>
            <a:r>
              <a:rPr sz="1400" b="1" spc="70">
                <a:latin typeface="Arial"/>
                <a:cs typeface="Arial"/>
              </a:rPr>
              <a:t>педагогıчних </a:t>
            </a:r>
            <a:r>
              <a:rPr sz="1400" b="1" spc="75">
                <a:latin typeface="Arial"/>
                <a:cs typeface="Arial"/>
              </a:rPr>
              <a:t> </a:t>
            </a:r>
            <a:r>
              <a:rPr sz="1400" b="1" spc="70">
                <a:latin typeface="Arial"/>
                <a:cs typeface="Arial"/>
              </a:rPr>
              <a:t>працıвникıв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860" y="2844929"/>
            <a:ext cx="2273300" cy="16052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" marR="36195" indent="260985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4.3.2.</a:t>
            </a:r>
            <a:r>
              <a:rPr sz="1350" b="1" spc="-1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Керıвництво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 закладу</a:t>
            </a:r>
            <a:r>
              <a:rPr sz="13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3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мотивує</a:t>
            </a:r>
            <a:endParaRPr sz="135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педагогıчних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 працıвникıв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до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пıдвищення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якостı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освıтньої 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дıяльностı</a:t>
            </a:r>
            <a:r>
              <a:rPr sz="135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50" b="1" spc="2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саморозвитку</a:t>
            </a:r>
            <a:r>
              <a:rPr sz="1350" b="1" spc="5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50" b="1" spc="5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здıйснення ıнновацıйної </a:t>
            </a:r>
            <a:r>
              <a:rPr sz="1350" b="1" spc="-3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освıтньої</a:t>
            </a:r>
            <a:r>
              <a:rPr sz="13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дıяльностı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8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7"/>
            <a:ext cx="3949700" cy="1732914"/>
            <a:chOff x="4636448" y="1804107"/>
            <a:chExt cx="3949700" cy="1732914"/>
          </a:xfrm>
        </p:grpSpPr>
        <p:sp>
          <p:nvSpPr>
            <p:cNvPr id="6" name="object 6"/>
            <p:cNvSpPr/>
            <p:nvPr/>
          </p:nvSpPr>
          <p:spPr>
            <a:xfrm>
              <a:off x="4874576" y="1895058"/>
              <a:ext cx="3711575" cy="1642110"/>
            </a:xfrm>
            <a:custGeom>
              <a:avLst/>
              <a:gdLst/>
              <a:ahLst/>
              <a:cxnLst/>
              <a:rect l="l" t="t" r="r" b="b"/>
              <a:pathLst>
                <a:path w="3711575" h="1642110">
                  <a:moveTo>
                    <a:pt x="3585585" y="1641915"/>
                  </a:moveTo>
                  <a:lnTo>
                    <a:pt x="125731" y="1641915"/>
                  </a:lnTo>
                  <a:lnTo>
                    <a:pt x="79968" y="1632642"/>
                  </a:lnTo>
                  <a:lnTo>
                    <a:pt x="38378" y="1604568"/>
                  </a:lnTo>
                  <a:lnTo>
                    <a:pt x="10303" y="1562977"/>
                  </a:lnTo>
                  <a:lnTo>
                    <a:pt x="0" y="1512126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580499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7"/>
                  </a:lnTo>
                  <a:lnTo>
                    <a:pt x="3710995" y="129231"/>
                  </a:lnTo>
                  <a:lnTo>
                    <a:pt x="3710995" y="1513713"/>
                  </a:lnTo>
                  <a:lnTo>
                    <a:pt x="3701013" y="1562977"/>
                  </a:lnTo>
                  <a:lnTo>
                    <a:pt x="3672938" y="1604568"/>
                  </a:lnTo>
                  <a:lnTo>
                    <a:pt x="3631348" y="1632642"/>
                  </a:lnTo>
                  <a:lnTo>
                    <a:pt x="3585585" y="1641915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09782" y="1889472"/>
            <a:ext cx="2508885" cy="15189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760" marR="5080" indent="-99695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4.3.3.1. </a:t>
            </a:r>
            <a:r>
              <a:rPr sz="1300" b="1" spc="50">
                <a:latin typeface="Arial"/>
                <a:cs typeface="Arial"/>
              </a:rPr>
              <a:t>Керıвництво </a:t>
            </a:r>
            <a:r>
              <a:rPr sz="1300" b="1" spc="55">
                <a:latin typeface="Arial"/>
                <a:cs typeface="Arial"/>
              </a:rPr>
              <a:t>закладу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освıти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">
                <a:latin typeface="Arial"/>
                <a:cs typeface="Arial"/>
              </a:rPr>
              <a:t>створює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умови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15">
                <a:latin typeface="Arial"/>
                <a:cs typeface="Arial"/>
              </a:rPr>
              <a:t>для</a:t>
            </a:r>
            <a:endParaRPr sz="1300">
              <a:latin typeface="Arial"/>
              <a:cs typeface="Arial"/>
            </a:endParaRPr>
          </a:p>
          <a:p>
            <a:pPr marL="108585" marR="100965" algn="ctr">
              <a:lnSpc>
                <a:spcPct val="81700"/>
              </a:lnSpc>
            </a:pPr>
            <a:r>
              <a:rPr sz="1300" b="1" spc="40">
                <a:latin typeface="Arial"/>
                <a:cs typeface="Arial"/>
              </a:rPr>
              <a:t>постıйного </a:t>
            </a:r>
            <a:r>
              <a:rPr sz="1300" b="1" spc="60">
                <a:latin typeface="Arial"/>
                <a:cs typeface="Arial"/>
              </a:rPr>
              <a:t>пıдвищення </a:t>
            </a:r>
            <a:r>
              <a:rPr sz="1300" b="1" spc="6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квалıфıкацıї</a:t>
            </a:r>
            <a:r>
              <a:rPr sz="1300" b="1" spc="40">
                <a:latin typeface="Tahoma"/>
                <a:cs typeface="Tahoma"/>
              </a:rPr>
              <a:t>, </a:t>
            </a:r>
            <a:r>
              <a:rPr sz="1300" b="1" spc="35">
                <a:latin typeface="Arial"/>
                <a:cs typeface="Arial"/>
              </a:rPr>
              <a:t>чергової </a:t>
            </a: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35">
                <a:latin typeface="Arial"/>
                <a:cs typeface="Arial"/>
              </a:rPr>
              <a:t>позачергової атестацıї</a:t>
            </a:r>
            <a:r>
              <a:rPr sz="1300" b="1" spc="35">
                <a:latin typeface="Tahoma"/>
                <a:cs typeface="Tahoma"/>
              </a:rPr>
              <a:t>, </a:t>
            </a:r>
            <a:r>
              <a:rPr sz="1300" b="1" spc="40">
                <a:latin typeface="Tahoma"/>
                <a:cs typeface="Tahoma"/>
              </a:rPr>
              <a:t> </a:t>
            </a:r>
            <a:r>
              <a:rPr sz="1300" b="1" spc="15">
                <a:latin typeface="Arial"/>
                <a:cs typeface="Arial"/>
              </a:rPr>
              <a:t>добровıльної </a:t>
            </a:r>
            <a:r>
              <a:rPr sz="1300" b="1" spc="40">
                <a:latin typeface="Arial"/>
                <a:cs typeface="Arial"/>
              </a:rPr>
              <a:t>сертифıкацıї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педагогıчних </a:t>
            </a:r>
            <a:r>
              <a:rPr sz="1300" b="1" spc="60">
                <a:latin typeface="Arial"/>
                <a:cs typeface="Arial"/>
              </a:rPr>
              <a:t>працıвникıв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 </a:t>
            </a:r>
            <a:r>
              <a:rPr sz="1300" b="1" i="1" spc="1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60678"/>
            <a:ext cx="3949700" cy="1372870"/>
            <a:chOff x="4636448" y="4560678"/>
            <a:chExt cx="3949700" cy="1372870"/>
          </a:xfrm>
        </p:grpSpPr>
        <p:sp>
          <p:nvSpPr>
            <p:cNvPr id="11" name="object 11"/>
            <p:cNvSpPr/>
            <p:nvPr/>
          </p:nvSpPr>
          <p:spPr>
            <a:xfrm>
              <a:off x="4874576" y="4651630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9" y="1281494"/>
                  </a:moveTo>
                  <a:lnTo>
                    <a:pt x="101997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8" y="38378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9" y="12814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9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9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07232" y="4649910"/>
            <a:ext cx="2640330" cy="1096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marR="5080" indent="-21590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4.3.3.2. </a:t>
            </a:r>
            <a:r>
              <a:rPr sz="1400" b="1" spc="55">
                <a:latin typeface="Arial"/>
                <a:cs typeface="Arial"/>
              </a:rPr>
              <a:t>Частка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25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якı</a:t>
            </a:r>
            <a:r>
              <a:rPr sz="1400" b="1" spc="-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вважають</a:t>
            </a:r>
            <a:r>
              <a:rPr sz="1400" b="1" spc="45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100965" marR="93980" algn="ctr">
              <a:lnSpc>
                <a:spcPts val="1350"/>
              </a:lnSpc>
            </a:pPr>
            <a:r>
              <a:rPr sz="1400" b="1" spc="100">
                <a:latin typeface="Arial"/>
                <a:cs typeface="Arial"/>
              </a:rPr>
              <a:t>що </a:t>
            </a:r>
            <a:r>
              <a:rPr sz="1400" b="1" spc="60">
                <a:latin typeface="Arial"/>
                <a:cs typeface="Arial"/>
              </a:rPr>
              <a:t>керıвництво закладу </a:t>
            </a:r>
            <a:r>
              <a:rPr sz="1400" b="1" spc="65">
                <a:latin typeface="Arial"/>
                <a:cs typeface="Arial"/>
              </a:rPr>
              <a:t> </a:t>
            </a:r>
            <a:r>
              <a:rPr sz="1400" b="1" spc="35">
                <a:latin typeface="Arial"/>
                <a:cs typeface="Arial"/>
              </a:rPr>
              <a:t>освıти </a:t>
            </a:r>
            <a:r>
              <a:rPr sz="1400" b="1" spc="20">
                <a:latin typeface="Arial"/>
                <a:cs typeface="Arial"/>
              </a:rPr>
              <a:t>сприяє </a:t>
            </a:r>
            <a:r>
              <a:rPr sz="1400" b="1" spc="40">
                <a:latin typeface="Arial"/>
                <a:cs typeface="Arial"/>
              </a:rPr>
              <a:t>їхньому </a:t>
            </a:r>
            <a:r>
              <a:rPr sz="1400" b="1" spc="4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професıйному </a:t>
            </a:r>
            <a:r>
              <a:rPr sz="1400" b="1" spc="55">
                <a:latin typeface="Arial"/>
                <a:cs typeface="Arial"/>
              </a:rPr>
              <a:t>розвитковı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">
                <a:latin typeface="Tahoma"/>
                <a:cs typeface="Tahoma"/>
              </a:rPr>
              <a:t>(</a:t>
            </a:r>
            <a:r>
              <a:rPr sz="1400" i="1" spc="5">
                <a:latin typeface="Arial"/>
                <a:cs typeface="Arial"/>
              </a:rPr>
              <a:t>опитування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5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376" y="3052514"/>
            <a:ext cx="1944370" cy="10985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255" marR="99695" indent="-155575">
              <a:lnSpc>
                <a:spcPts val="1350"/>
              </a:lnSpc>
              <a:spcBef>
                <a:spcPts val="434"/>
              </a:spcBef>
            </a:pPr>
            <a:r>
              <a:rPr sz="1400" b="1" spc="-50">
                <a:solidFill>
                  <a:srgbClr val="F6F6F6"/>
                </a:solidFill>
                <a:latin typeface="Tahoma"/>
                <a:cs typeface="Tahoma"/>
              </a:rPr>
              <a:t>4</a:t>
            </a:r>
            <a:r>
              <a:rPr sz="1400" b="1" spc="-55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00" b="1" spc="-5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r>
              <a:rPr sz="1400" b="1" spc="-55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400" b="1" spc="-50">
                <a:solidFill>
                  <a:srgbClr val="F6F6F6"/>
                </a:solidFill>
                <a:latin typeface="Tahoma"/>
                <a:cs typeface="Tahoma"/>
              </a:rPr>
              <a:t>3.</a:t>
            </a:r>
            <a:r>
              <a:rPr sz="1400" b="1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00" b="1" spc="90">
                <a:solidFill>
                  <a:srgbClr val="F6F6F6"/>
                </a:solidFill>
                <a:latin typeface="Arial"/>
                <a:cs typeface="Arial"/>
              </a:rPr>
              <a:t>К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рı</a:t>
            </a:r>
            <a:r>
              <a:rPr sz="1400" b="1" spc="25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400" b="1" spc="85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400" b="1" spc="150">
                <a:solidFill>
                  <a:srgbClr val="F6F6F6"/>
                </a:solidFill>
                <a:latin typeface="Arial"/>
                <a:cs typeface="Arial"/>
              </a:rPr>
              <a:t>и</a:t>
            </a:r>
            <a:r>
              <a:rPr sz="1400" b="1" spc="105">
                <a:solidFill>
                  <a:srgbClr val="F6F6F6"/>
                </a:solidFill>
                <a:latin typeface="Arial"/>
                <a:cs typeface="Arial"/>
              </a:rPr>
              <a:t>ц</a:t>
            </a:r>
            <a:r>
              <a:rPr sz="1400" b="1" spc="90">
                <a:solidFill>
                  <a:srgbClr val="F6F6F6"/>
                </a:solidFill>
                <a:latin typeface="Arial"/>
                <a:cs typeface="Arial"/>
              </a:rPr>
              <a:t>т</a:t>
            </a:r>
            <a:r>
              <a:rPr sz="1400" b="1" spc="25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400" b="1" spc="10">
                <a:solidFill>
                  <a:srgbClr val="F6F6F6"/>
                </a:solidFill>
                <a:latin typeface="Arial"/>
                <a:cs typeface="Arial"/>
              </a:rPr>
              <a:t>о 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закладу</a:t>
            </a:r>
            <a:r>
              <a:rPr sz="140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350"/>
              </a:lnSpc>
            </a:pPr>
            <a:r>
              <a:rPr sz="1400" b="1" spc="30">
                <a:solidFill>
                  <a:srgbClr val="F6F6F6"/>
                </a:solidFill>
                <a:latin typeface="Arial"/>
                <a:cs typeface="Arial"/>
              </a:rPr>
              <a:t>сприяє</a:t>
            </a:r>
            <a:r>
              <a:rPr sz="1400" b="1" spc="-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пıдвищенню </a:t>
            </a:r>
            <a:r>
              <a:rPr sz="1400" b="1" spc="-3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квалıфıкацıї </a:t>
            </a:r>
            <a:r>
              <a:rPr sz="1400" b="1" spc="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педагогıчних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 працıвникıв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6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050665" cy="1847214"/>
            <a:chOff x="4636448" y="1804106"/>
            <a:chExt cx="4050665" cy="1847214"/>
          </a:xfrm>
        </p:grpSpPr>
        <p:sp>
          <p:nvSpPr>
            <p:cNvPr id="5" name="object 5"/>
            <p:cNvSpPr/>
            <p:nvPr/>
          </p:nvSpPr>
          <p:spPr>
            <a:xfrm>
              <a:off x="4874576" y="1995981"/>
              <a:ext cx="3812540" cy="1655445"/>
            </a:xfrm>
            <a:custGeom>
              <a:avLst/>
              <a:gdLst/>
              <a:ahLst/>
              <a:cxnLst/>
              <a:rect l="l" t="t" r="r" b="b"/>
              <a:pathLst>
                <a:path w="3812540" h="1655445">
                  <a:moveTo>
                    <a:pt x="3712688" y="1655264"/>
                  </a:moveTo>
                  <a:lnTo>
                    <a:pt x="99451" y="1655264"/>
                  </a:lnTo>
                  <a:lnTo>
                    <a:pt x="79968" y="1651316"/>
                  </a:lnTo>
                  <a:lnTo>
                    <a:pt x="38378" y="1623241"/>
                  </a:lnTo>
                  <a:lnTo>
                    <a:pt x="10303" y="1581651"/>
                  </a:lnTo>
                  <a:lnTo>
                    <a:pt x="0" y="1530800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681322" y="0"/>
                  </a:lnTo>
                  <a:lnTo>
                    <a:pt x="3732171" y="10303"/>
                  </a:lnTo>
                  <a:lnTo>
                    <a:pt x="3773762" y="38377"/>
                  </a:lnTo>
                  <a:lnTo>
                    <a:pt x="3801836" y="79967"/>
                  </a:lnTo>
                  <a:lnTo>
                    <a:pt x="3812140" y="130818"/>
                  </a:lnTo>
                  <a:lnTo>
                    <a:pt x="3812140" y="1530800"/>
                  </a:lnTo>
                  <a:lnTo>
                    <a:pt x="3801836" y="1581651"/>
                  </a:lnTo>
                  <a:lnTo>
                    <a:pt x="3773762" y="1623241"/>
                  </a:lnTo>
                  <a:lnTo>
                    <a:pt x="3732171" y="1651316"/>
                  </a:lnTo>
                  <a:lnTo>
                    <a:pt x="3712688" y="165526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85134" y="2297888"/>
            <a:ext cx="2377440" cy="11214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0795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4.4.1.1. </a:t>
            </a:r>
            <a:r>
              <a:rPr sz="1400" b="1" spc="60">
                <a:latin typeface="Arial"/>
                <a:cs typeface="Arial"/>
              </a:rPr>
              <a:t>Частка </a:t>
            </a:r>
            <a:r>
              <a:rPr sz="1400" b="1" spc="65">
                <a:latin typeface="Arial"/>
                <a:cs typeface="Arial"/>
              </a:rPr>
              <a:t>учасникıв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освıтнього </a:t>
            </a:r>
            <a:r>
              <a:rPr sz="1400" b="1" spc="20">
                <a:latin typeface="Arial"/>
                <a:cs typeface="Arial"/>
              </a:rPr>
              <a:t>процесу</a:t>
            </a:r>
            <a:r>
              <a:rPr sz="1400" b="1" spc="20">
                <a:latin typeface="Tahoma"/>
                <a:cs typeface="Tahoma"/>
              </a:rPr>
              <a:t>, </a:t>
            </a:r>
            <a:r>
              <a:rPr sz="1400" b="1" spc="75">
                <a:latin typeface="Arial"/>
                <a:cs typeface="Arial"/>
              </a:rPr>
              <a:t>якı </a:t>
            </a:r>
            <a:r>
              <a:rPr sz="1400" b="1" spc="80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вважають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20">
                <a:latin typeface="Tahoma"/>
                <a:cs typeface="Tahoma"/>
              </a:rPr>
              <a:t> </a:t>
            </a:r>
            <a:r>
              <a:rPr sz="1400" b="1" spc="110">
                <a:latin typeface="Arial"/>
                <a:cs typeface="Arial"/>
              </a:rPr>
              <a:t>що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їхнı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права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235"/>
              </a:lnSpc>
            </a:pPr>
            <a:r>
              <a:rPr sz="1400" b="1" spc="45">
                <a:latin typeface="Arial"/>
                <a:cs typeface="Arial"/>
              </a:rPr>
              <a:t>забезпечуються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85"/>
              </a:lnSpc>
            </a:pPr>
            <a:r>
              <a:rPr sz="1400" b="1" spc="25">
                <a:latin typeface="Arial"/>
                <a:cs typeface="Arial"/>
              </a:rPr>
              <a:t>у</a:t>
            </a:r>
            <a:r>
              <a:rPr sz="1400" b="1" spc="-30">
                <a:latin typeface="Arial"/>
                <a:cs typeface="Arial"/>
              </a:rPr>
              <a:t> </a:t>
            </a:r>
            <a:r>
              <a:rPr sz="1400" b="1" spc="70">
                <a:latin typeface="Arial"/>
                <a:cs typeface="Arial"/>
              </a:rPr>
              <a:t>закладı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освıти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35"/>
              </a:lnSpc>
            </a:pP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6046" y="1885653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701" y="3015410"/>
            <a:ext cx="2245995" cy="919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15570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4.4.1.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створюються</a:t>
            </a:r>
            <a:r>
              <a:rPr sz="13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умови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для</a:t>
            </a:r>
            <a:endParaRPr sz="1350">
              <a:latin typeface="Arial"/>
              <a:cs typeface="Arial"/>
            </a:endParaRPr>
          </a:p>
          <a:p>
            <a:pPr marL="168275" marR="160655" indent="-635" algn="ctr">
              <a:lnSpc>
                <a:spcPts val="1350"/>
              </a:lnSpc>
            </a:pP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реалıзацıї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прав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обов</a:t>
            </a:r>
            <a:r>
              <a:rPr sz="1350" b="1" spc="35">
                <a:solidFill>
                  <a:srgbClr val="F6F6F6"/>
                </a:solidFill>
                <a:latin typeface="Tahoma"/>
                <a:cs typeface="Tahoma"/>
              </a:rPr>
              <a:t>’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язкıв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учасникıв </a:t>
            </a:r>
            <a:r>
              <a:rPr sz="1350" b="1" spc="-3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освıтнього</a:t>
            </a:r>
            <a:r>
              <a:rPr sz="13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процесу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64" y="406834"/>
            <a:ext cx="4188460" cy="12865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 marR="26034" indent="33020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FF904D"/>
                </a:solidFill>
                <a:latin typeface="Tahoma"/>
                <a:cs typeface="Tahoma"/>
              </a:rPr>
              <a:t>4.4.</a:t>
            </a:r>
            <a:r>
              <a:rPr sz="1400" b="1" spc="-5">
                <a:solidFill>
                  <a:srgbClr val="FF904D"/>
                </a:solidFill>
                <a:latin typeface="Tahoma"/>
                <a:cs typeface="Tahoma"/>
              </a:rPr>
              <a:t> 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ОРГАНІЗАЦІЯ </a:t>
            </a:r>
            <a:r>
              <a:rPr sz="1400" b="1" spc="-15">
                <a:solidFill>
                  <a:srgbClr val="FF904D"/>
                </a:solidFill>
                <a:latin typeface="Arial"/>
                <a:cs typeface="Arial"/>
              </a:rPr>
              <a:t>ОСВІТНЬОГО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FF904D"/>
                </a:solidFill>
                <a:latin typeface="Arial"/>
                <a:cs typeface="Arial"/>
              </a:rPr>
              <a:t>ПРОЦЕСУ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НА 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30">
                <a:solidFill>
                  <a:srgbClr val="FF904D"/>
                </a:solidFill>
                <a:latin typeface="Arial"/>
                <a:cs typeface="Arial"/>
              </a:rPr>
              <a:t>ЗАСАДАХ</a:t>
            </a:r>
            <a:r>
              <a:rPr sz="1400" b="1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35">
                <a:solidFill>
                  <a:srgbClr val="FF904D"/>
                </a:solidFill>
                <a:latin typeface="Arial"/>
                <a:cs typeface="Arial"/>
              </a:rPr>
              <a:t>ЛЮДИНОЦЕНТРИЗМУ</a:t>
            </a:r>
            <a:r>
              <a:rPr sz="1400" b="1" spc="35">
                <a:solidFill>
                  <a:srgbClr val="FF904D"/>
                </a:solidFill>
                <a:latin typeface="Tahoma"/>
                <a:cs typeface="Tahoma"/>
              </a:rPr>
              <a:t>,</a:t>
            </a:r>
            <a:r>
              <a:rPr sz="1400" b="1" spc="-20">
                <a:solidFill>
                  <a:srgbClr val="FF904D"/>
                </a:solidFill>
                <a:latin typeface="Tahoma"/>
                <a:cs typeface="Tahoma"/>
              </a:rPr>
              <a:t> </a:t>
            </a:r>
            <a:r>
              <a:rPr sz="1400" b="1" spc="-20">
                <a:solidFill>
                  <a:srgbClr val="FF904D"/>
                </a:solidFill>
                <a:latin typeface="Arial"/>
                <a:cs typeface="Arial"/>
              </a:rPr>
              <a:t>УХВАЛЕННЯ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ts val="1650"/>
              </a:lnSpc>
            </a:pP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УПРАВЛІНСЬКИХ </a:t>
            </a:r>
            <a:r>
              <a:rPr sz="1400" b="1" spc="-5">
                <a:solidFill>
                  <a:srgbClr val="FF904D"/>
                </a:solidFill>
                <a:latin typeface="Arial"/>
                <a:cs typeface="Arial"/>
              </a:rPr>
              <a:t>РІШЕНЬ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НА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ОСНОВІ 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КОНСТРУКТИВНОЇ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СПІВПРАЦІ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25">
                <a:solidFill>
                  <a:srgbClr val="FF904D"/>
                </a:solidFill>
                <a:latin typeface="Arial"/>
                <a:cs typeface="Arial"/>
              </a:rPr>
              <a:t>УЧАСНИКІВ </a:t>
            </a:r>
            <a:r>
              <a:rPr sz="1400" b="1" spc="3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15">
                <a:solidFill>
                  <a:srgbClr val="FF904D"/>
                </a:solidFill>
                <a:latin typeface="Arial"/>
                <a:cs typeface="Arial"/>
              </a:rPr>
              <a:t>ОСВІТНЬОГО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30">
                <a:solidFill>
                  <a:srgbClr val="FF904D"/>
                </a:solidFill>
                <a:latin typeface="Arial"/>
                <a:cs typeface="Arial"/>
              </a:rPr>
              <a:t>ПРОЦЕСУ</a:t>
            </a:r>
            <a:r>
              <a:rPr sz="1400" b="1" spc="-30">
                <a:solidFill>
                  <a:srgbClr val="FF904D"/>
                </a:solidFill>
                <a:latin typeface="Tahoma"/>
                <a:cs typeface="Tahoma"/>
              </a:rPr>
              <a:t>,</a:t>
            </a:r>
            <a:r>
              <a:rPr sz="1400" b="1" spc="-5">
                <a:solidFill>
                  <a:srgbClr val="FF904D"/>
                </a:solidFill>
                <a:latin typeface="Tahoma"/>
                <a:cs typeface="Tahoma"/>
              </a:rPr>
              <a:t> </a:t>
            </a:r>
            <a:r>
              <a:rPr sz="1400" b="1" spc="40">
                <a:solidFill>
                  <a:srgbClr val="FF904D"/>
                </a:solidFill>
                <a:latin typeface="Arial"/>
                <a:cs typeface="Arial"/>
              </a:rPr>
              <a:t>ВЗАЄМОДІЇ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25">
                <a:solidFill>
                  <a:srgbClr val="FF904D"/>
                </a:solidFill>
                <a:latin typeface="Arial"/>
                <a:cs typeface="Arial"/>
              </a:rPr>
              <a:t>ЗАКЛАДУ </a:t>
            </a:r>
            <a:r>
              <a:rPr sz="1400" b="1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ОСВІТИ </a:t>
            </a:r>
            <a:r>
              <a:rPr sz="1400" b="1" spc="30">
                <a:solidFill>
                  <a:srgbClr val="FF904D"/>
                </a:solidFill>
                <a:latin typeface="Arial"/>
                <a:cs typeface="Arial"/>
              </a:rPr>
              <a:t>З</a:t>
            </a:r>
            <a:r>
              <a:rPr sz="1400" b="1" spc="1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МІСЦЕВОЮ </a:t>
            </a:r>
            <a:r>
              <a:rPr sz="1400" b="1" spc="20">
                <a:solidFill>
                  <a:srgbClr val="FF904D"/>
                </a:solidFill>
                <a:latin typeface="Arial"/>
                <a:cs typeface="Arial"/>
              </a:rPr>
              <a:t>ГРОМАДОЮ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672" y="1177019"/>
            <a:ext cx="1109345" cy="1442720"/>
          </a:xfrm>
          <a:custGeom>
            <a:avLst/>
            <a:gdLst/>
            <a:ahLst/>
            <a:cxnLst/>
            <a:rect l="l" t="t" r="r" b="b"/>
            <a:pathLst>
              <a:path w="1109345" h="1442720">
                <a:moveTo>
                  <a:pt x="0" y="1442418"/>
                </a:moveTo>
                <a:lnTo>
                  <a:pt x="1108951" y="0"/>
                </a:lnTo>
              </a:path>
            </a:pathLst>
          </a:custGeom>
          <a:ln w="47605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4543" y="4055062"/>
            <a:ext cx="1158240" cy="699135"/>
          </a:xfrm>
          <a:custGeom>
            <a:avLst/>
            <a:gdLst/>
            <a:ahLst/>
            <a:cxnLst/>
            <a:rect l="l" t="t" r="r" b="b"/>
            <a:pathLst>
              <a:path w="1158239" h="699135">
                <a:moveTo>
                  <a:pt x="0" y="0"/>
                </a:moveTo>
                <a:lnTo>
                  <a:pt x="1158228" y="699008"/>
                </a:lnTo>
              </a:path>
            </a:pathLst>
          </a:custGeom>
          <a:ln w="47585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300" y="2083624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402" y="1599679"/>
                </a:lnTo>
                <a:lnTo>
                  <a:pt x="3035236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73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65" y="1112304"/>
                </a:lnTo>
                <a:lnTo>
                  <a:pt x="2888856" y="1072032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33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69" y="813866"/>
                </a:lnTo>
                <a:lnTo>
                  <a:pt x="2681008" y="780719"/>
                </a:lnTo>
                <a:lnTo>
                  <a:pt x="2649880" y="748601"/>
                </a:lnTo>
                <a:lnTo>
                  <a:pt x="2617698" y="717524"/>
                </a:lnTo>
                <a:lnTo>
                  <a:pt x="2584488" y="687527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27" y="604291"/>
                </a:lnTo>
                <a:lnTo>
                  <a:pt x="2442006" y="578878"/>
                </a:lnTo>
                <a:lnTo>
                  <a:pt x="2404122" y="554697"/>
                </a:lnTo>
                <a:lnTo>
                  <a:pt x="2365375" y="531749"/>
                </a:lnTo>
                <a:lnTo>
                  <a:pt x="2325814" y="510082"/>
                </a:lnTo>
                <a:lnTo>
                  <a:pt x="2285454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20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34" y="377126"/>
                </a:lnTo>
                <a:lnTo>
                  <a:pt x="1891093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412" y="357301"/>
                </a:lnTo>
                <a:lnTo>
                  <a:pt x="1701292" y="356450"/>
                </a:lnTo>
                <a:lnTo>
                  <a:pt x="1653171" y="357301"/>
                </a:lnTo>
                <a:lnTo>
                  <a:pt x="1605483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42" y="386029"/>
                </a:lnTo>
                <a:lnTo>
                  <a:pt x="1374406" y="396481"/>
                </a:lnTo>
                <a:lnTo>
                  <a:pt x="1329867" y="408432"/>
                </a:lnTo>
                <a:lnTo>
                  <a:pt x="1285951" y="421843"/>
                </a:lnTo>
                <a:lnTo>
                  <a:pt x="1242695" y="436714"/>
                </a:lnTo>
                <a:lnTo>
                  <a:pt x="1200111" y="452996"/>
                </a:lnTo>
                <a:lnTo>
                  <a:pt x="1158252" y="470674"/>
                </a:lnTo>
                <a:lnTo>
                  <a:pt x="1117117" y="489699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48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72" y="717511"/>
                </a:lnTo>
                <a:lnTo>
                  <a:pt x="752690" y="748588"/>
                </a:lnTo>
                <a:lnTo>
                  <a:pt x="721550" y="780707"/>
                </a:lnTo>
                <a:lnTo>
                  <a:pt x="691502" y="813854"/>
                </a:lnTo>
                <a:lnTo>
                  <a:pt x="662546" y="847979"/>
                </a:lnTo>
                <a:lnTo>
                  <a:pt x="634746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406" y="993863"/>
                </a:lnTo>
                <a:lnTo>
                  <a:pt x="535419" y="1032535"/>
                </a:lnTo>
                <a:lnTo>
                  <a:pt x="513715" y="1072019"/>
                </a:lnTo>
                <a:lnTo>
                  <a:pt x="493306" y="1112304"/>
                </a:lnTo>
                <a:lnTo>
                  <a:pt x="474243" y="1153350"/>
                </a:lnTo>
                <a:lnTo>
                  <a:pt x="456539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910" y="1369072"/>
                </a:lnTo>
                <a:lnTo>
                  <a:pt x="389432" y="1414119"/>
                </a:lnTo>
                <a:lnTo>
                  <a:pt x="380504" y="1459725"/>
                </a:lnTo>
                <a:lnTo>
                  <a:pt x="373126" y="1505877"/>
                </a:lnTo>
                <a:lnTo>
                  <a:pt x="367347" y="1552536"/>
                </a:lnTo>
                <a:lnTo>
                  <a:pt x="363181" y="1599679"/>
                </a:lnTo>
                <a:lnTo>
                  <a:pt x="360654" y="1647278"/>
                </a:lnTo>
                <a:lnTo>
                  <a:pt x="359816" y="1695297"/>
                </a:lnTo>
                <a:lnTo>
                  <a:pt x="360654" y="1743316"/>
                </a:lnTo>
                <a:lnTo>
                  <a:pt x="363181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45" y="1976488"/>
                </a:lnTo>
                <a:lnTo>
                  <a:pt x="399910" y="2021535"/>
                </a:lnTo>
                <a:lnTo>
                  <a:pt x="411886" y="2065972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18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101" y="2471496"/>
                </a:lnTo>
                <a:lnTo>
                  <a:pt x="634746" y="2507526"/>
                </a:lnTo>
                <a:lnTo>
                  <a:pt x="662559" y="2542629"/>
                </a:lnTo>
                <a:lnTo>
                  <a:pt x="691502" y="2576753"/>
                </a:lnTo>
                <a:lnTo>
                  <a:pt x="721563" y="2609900"/>
                </a:lnTo>
                <a:lnTo>
                  <a:pt x="752690" y="2642019"/>
                </a:lnTo>
                <a:lnTo>
                  <a:pt x="784872" y="2673083"/>
                </a:lnTo>
                <a:lnTo>
                  <a:pt x="818083" y="2703080"/>
                </a:lnTo>
                <a:lnTo>
                  <a:pt x="852284" y="2731973"/>
                </a:lnTo>
                <a:lnTo>
                  <a:pt x="887450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96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52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67" y="2982163"/>
                </a:lnTo>
                <a:lnTo>
                  <a:pt x="1374406" y="2994114"/>
                </a:lnTo>
                <a:lnTo>
                  <a:pt x="1419542" y="3004566"/>
                </a:lnTo>
                <a:lnTo>
                  <a:pt x="1465237" y="3013481"/>
                </a:lnTo>
                <a:lnTo>
                  <a:pt x="1511490" y="3020834"/>
                </a:lnTo>
                <a:lnTo>
                  <a:pt x="1558239" y="3026613"/>
                </a:lnTo>
                <a:lnTo>
                  <a:pt x="1605483" y="3030778"/>
                </a:lnTo>
                <a:lnTo>
                  <a:pt x="1653171" y="3033293"/>
                </a:lnTo>
                <a:lnTo>
                  <a:pt x="1701292" y="3034131"/>
                </a:lnTo>
                <a:lnTo>
                  <a:pt x="1749412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93" y="3020834"/>
                </a:lnTo>
                <a:lnTo>
                  <a:pt x="1937334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20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54" y="2900896"/>
                </a:lnTo>
                <a:lnTo>
                  <a:pt x="2325814" y="2880525"/>
                </a:lnTo>
                <a:lnTo>
                  <a:pt x="2365375" y="2858859"/>
                </a:lnTo>
                <a:lnTo>
                  <a:pt x="2404122" y="2835922"/>
                </a:lnTo>
                <a:lnTo>
                  <a:pt x="2442006" y="2811729"/>
                </a:lnTo>
                <a:lnTo>
                  <a:pt x="2479027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98" y="2673083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69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33" y="2434552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65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73" y="2021522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36" y="1838058"/>
                </a:lnTo>
                <a:lnTo>
                  <a:pt x="3039402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50" y="1688985"/>
                </a:moveTo>
                <a:lnTo>
                  <a:pt x="3401288" y="1651000"/>
                </a:ln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89" y="1244600"/>
                </a:lnTo>
                <a:lnTo>
                  <a:pt x="3335972" y="1228280"/>
                </a:lnTo>
                <a:lnTo>
                  <a:pt x="3335972" y="1689100"/>
                </a:lnTo>
                <a:lnTo>
                  <a:pt x="3334956" y="1739900"/>
                </a:lnTo>
                <a:lnTo>
                  <a:pt x="3332467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87" y="1930400"/>
                </a:lnTo>
                <a:lnTo>
                  <a:pt x="3308045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72" y="2209800"/>
                </a:lnTo>
                <a:lnTo>
                  <a:pt x="3229914" y="2260600"/>
                </a:lnTo>
                <a:lnTo>
                  <a:pt x="3212274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76" y="2679700"/>
                </a:lnTo>
                <a:lnTo>
                  <a:pt x="2968434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44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44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407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811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69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88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43" y="3149600"/>
                </a:lnTo>
                <a:lnTo>
                  <a:pt x="883856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58" y="2971800"/>
                </a:lnTo>
                <a:lnTo>
                  <a:pt x="645502" y="2933700"/>
                </a:lnTo>
                <a:lnTo>
                  <a:pt x="608926" y="2908300"/>
                </a:lnTo>
                <a:lnTo>
                  <a:pt x="573468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85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806" y="2616200"/>
                </a:lnTo>
                <a:lnTo>
                  <a:pt x="330492" y="2578100"/>
                </a:lnTo>
                <a:lnTo>
                  <a:pt x="305371" y="2540000"/>
                </a:lnTo>
                <a:lnTo>
                  <a:pt x="281444" y="2501900"/>
                </a:lnTo>
                <a:lnTo>
                  <a:pt x="258737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703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57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32" y="1765300"/>
                </a:lnTo>
                <a:lnTo>
                  <a:pt x="68389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904" y="1574800"/>
                </a:lnTo>
                <a:lnTo>
                  <a:pt x="74561" y="1536700"/>
                </a:lnTo>
                <a:lnTo>
                  <a:pt x="79641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88" y="1244600"/>
                </a:lnTo>
                <a:lnTo>
                  <a:pt x="140944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54" y="1066800"/>
                </a:lnTo>
                <a:lnTo>
                  <a:pt x="210019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15" y="774700"/>
                </a:lnTo>
                <a:lnTo>
                  <a:pt x="379577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17" y="520700"/>
                </a:lnTo>
                <a:lnTo>
                  <a:pt x="603631" y="482600"/>
                </a:lnTo>
                <a:lnTo>
                  <a:pt x="639572" y="457200"/>
                </a:lnTo>
                <a:lnTo>
                  <a:pt x="676440" y="419100"/>
                </a:lnTo>
                <a:lnTo>
                  <a:pt x="714184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93" y="279400"/>
                </a:lnTo>
                <a:lnTo>
                  <a:pt x="915276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82" y="177800"/>
                </a:lnTo>
                <a:lnTo>
                  <a:pt x="1134668" y="152400"/>
                </a:lnTo>
                <a:lnTo>
                  <a:pt x="1226845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77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903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48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73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72" y="685800"/>
                </a:lnTo>
                <a:lnTo>
                  <a:pt x="3023768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45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96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43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72" y="1228280"/>
                </a:lnTo>
                <a:lnTo>
                  <a:pt x="3328212" y="1206500"/>
                </a:lnTo>
                <a:lnTo>
                  <a:pt x="3313328" y="1155700"/>
                </a:lnTo>
                <a:lnTo>
                  <a:pt x="3297136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75" y="977900"/>
                </a:lnTo>
                <a:lnTo>
                  <a:pt x="3219615" y="927100"/>
                </a:lnTo>
                <a:lnTo>
                  <a:pt x="3197123" y="889000"/>
                </a:lnTo>
                <a:lnTo>
                  <a:pt x="3173425" y="838200"/>
                </a:lnTo>
                <a:lnTo>
                  <a:pt x="3148520" y="800100"/>
                </a:lnTo>
                <a:lnTo>
                  <a:pt x="3122434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30" y="647700"/>
                </a:lnTo>
                <a:lnTo>
                  <a:pt x="3006560" y="609600"/>
                </a:lnTo>
                <a:lnTo>
                  <a:pt x="2974784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56" y="457200"/>
                </a:lnTo>
                <a:lnTo>
                  <a:pt x="2836888" y="431800"/>
                </a:lnTo>
                <a:lnTo>
                  <a:pt x="2799804" y="393700"/>
                </a:lnTo>
                <a:lnTo>
                  <a:pt x="2761691" y="368300"/>
                </a:lnTo>
                <a:lnTo>
                  <a:pt x="2722588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72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401" y="76200"/>
                </a:lnTo>
                <a:lnTo>
                  <a:pt x="2200110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29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502" y="152400"/>
                </a:lnTo>
                <a:lnTo>
                  <a:pt x="880364" y="203200"/>
                </a:lnTo>
                <a:lnTo>
                  <a:pt x="837209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69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87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23" y="977900"/>
                </a:lnTo>
                <a:lnTo>
                  <a:pt x="140296" y="1016000"/>
                </a:lnTo>
                <a:lnTo>
                  <a:pt x="121615" y="1066800"/>
                </a:lnTo>
                <a:lnTo>
                  <a:pt x="104203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39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306" y="1498600"/>
                </a:lnTo>
                <a:lnTo>
                  <a:pt x="6997" y="1536700"/>
                </a:lnTo>
                <a:lnTo>
                  <a:pt x="3187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909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92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209" y="2247900"/>
                </a:lnTo>
                <a:lnTo>
                  <a:pt x="114947" y="2298700"/>
                </a:lnTo>
                <a:lnTo>
                  <a:pt x="132918" y="2336800"/>
                </a:lnTo>
                <a:lnTo>
                  <a:pt x="152120" y="2387600"/>
                </a:lnTo>
                <a:lnTo>
                  <a:pt x="172529" y="2425700"/>
                </a:lnTo>
                <a:lnTo>
                  <a:pt x="194119" y="2476500"/>
                </a:lnTo>
                <a:lnTo>
                  <a:pt x="216903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12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17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41" y="3136900"/>
                </a:lnTo>
                <a:lnTo>
                  <a:pt x="895642" y="3187700"/>
                </a:lnTo>
                <a:lnTo>
                  <a:pt x="939114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59" y="3263900"/>
                </a:lnTo>
                <a:lnTo>
                  <a:pt x="1118590" y="3289300"/>
                </a:lnTo>
                <a:lnTo>
                  <a:pt x="1352880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406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99" y="3111500"/>
                </a:lnTo>
                <a:lnTo>
                  <a:pt x="2660789" y="3086100"/>
                </a:lnTo>
                <a:lnTo>
                  <a:pt x="2700617" y="3060700"/>
                </a:lnTo>
                <a:lnTo>
                  <a:pt x="2739580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17" y="2870200"/>
                </a:lnTo>
                <a:lnTo>
                  <a:pt x="2953791" y="2832100"/>
                </a:lnTo>
                <a:lnTo>
                  <a:pt x="2986036" y="2794000"/>
                </a:lnTo>
                <a:lnTo>
                  <a:pt x="3017266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16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77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39" y="2159000"/>
                </a:lnTo>
                <a:lnTo>
                  <a:pt x="3347021" y="2120900"/>
                </a:lnTo>
                <a:lnTo>
                  <a:pt x="3358858" y="2070100"/>
                </a:lnTo>
                <a:lnTo>
                  <a:pt x="3369297" y="2019300"/>
                </a:lnTo>
                <a:lnTo>
                  <a:pt x="3378339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74" y="1739900"/>
                </a:lnTo>
                <a:lnTo>
                  <a:pt x="3401377" y="1727200"/>
                </a:lnTo>
                <a:lnTo>
                  <a:pt x="3401999" y="1689239"/>
                </a:lnTo>
                <a:lnTo>
                  <a:pt x="3402050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23699" y="425822"/>
            <a:ext cx="4481195" cy="2227580"/>
            <a:chOff x="4323699" y="425822"/>
            <a:chExt cx="4481195" cy="2227580"/>
          </a:xfrm>
        </p:grpSpPr>
        <p:sp>
          <p:nvSpPr>
            <p:cNvPr id="6" name="object 6"/>
            <p:cNvSpPr/>
            <p:nvPr/>
          </p:nvSpPr>
          <p:spPr>
            <a:xfrm>
              <a:off x="4619068" y="731521"/>
              <a:ext cx="4185920" cy="1921510"/>
            </a:xfrm>
            <a:custGeom>
              <a:avLst/>
              <a:gdLst/>
              <a:ahLst/>
              <a:cxnLst/>
              <a:rect l="l" t="t" r="r" b="b"/>
              <a:pathLst>
                <a:path w="4185920" h="1921510">
                  <a:moveTo>
                    <a:pt x="4054693" y="1921348"/>
                  </a:moveTo>
                  <a:lnTo>
                    <a:pt x="130819" y="1921348"/>
                  </a:lnTo>
                  <a:lnTo>
                    <a:pt x="79968" y="1911044"/>
                  </a:lnTo>
                  <a:lnTo>
                    <a:pt x="38378" y="1882970"/>
                  </a:lnTo>
                  <a:lnTo>
                    <a:pt x="10303" y="1841380"/>
                  </a:lnTo>
                  <a:lnTo>
                    <a:pt x="0" y="1790529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4054693" y="0"/>
                  </a:lnTo>
                  <a:lnTo>
                    <a:pt x="4105544" y="10303"/>
                  </a:lnTo>
                  <a:lnTo>
                    <a:pt x="4147134" y="38378"/>
                  </a:lnTo>
                  <a:lnTo>
                    <a:pt x="4175208" y="79968"/>
                  </a:lnTo>
                  <a:lnTo>
                    <a:pt x="4185511" y="130819"/>
                  </a:lnTo>
                  <a:lnTo>
                    <a:pt x="4185511" y="1790529"/>
                  </a:lnTo>
                  <a:lnTo>
                    <a:pt x="4175208" y="1841380"/>
                  </a:lnTo>
                  <a:lnTo>
                    <a:pt x="4147134" y="1882970"/>
                  </a:lnTo>
                  <a:lnTo>
                    <a:pt x="4105544" y="1911044"/>
                  </a:lnTo>
                  <a:lnTo>
                    <a:pt x="4054693" y="1921348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3699" y="425822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8294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75072" y="4293329"/>
            <a:ext cx="4410710" cy="2035175"/>
            <a:chOff x="4875072" y="4293329"/>
            <a:chExt cx="4410710" cy="2035175"/>
          </a:xfrm>
        </p:grpSpPr>
        <p:sp>
          <p:nvSpPr>
            <p:cNvPr id="10" name="object 10"/>
            <p:cNvSpPr/>
            <p:nvPr/>
          </p:nvSpPr>
          <p:spPr>
            <a:xfrm>
              <a:off x="5274115" y="4530933"/>
              <a:ext cx="4011929" cy="1797685"/>
            </a:xfrm>
            <a:custGeom>
              <a:avLst/>
              <a:gdLst/>
              <a:ahLst/>
              <a:cxnLst/>
              <a:rect l="l" t="t" r="r" b="b"/>
              <a:pathLst>
                <a:path w="4011929" h="1797685">
                  <a:moveTo>
                    <a:pt x="3880771" y="1797551"/>
                  </a:moveTo>
                  <a:lnTo>
                    <a:pt x="130819" y="1797551"/>
                  </a:lnTo>
                  <a:lnTo>
                    <a:pt x="79968" y="1787248"/>
                  </a:lnTo>
                  <a:lnTo>
                    <a:pt x="38378" y="1759173"/>
                  </a:lnTo>
                  <a:lnTo>
                    <a:pt x="10303" y="1717583"/>
                  </a:lnTo>
                  <a:lnTo>
                    <a:pt x="0" y="166673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7"/>
                  </a:lnTo>
                  <a:lnTo>
                    <a:pt x="4001286" y="79968"/>
                  </a:lnTo>
                  <a:lnTo>
                    <a:pt x="4011590" y="130819"/>
                  </a:lnTo>
                  <a:lnTo>
                    <a:pt x="4011590" y="1666732"/>
                  </a:lnTo>
                  <a:lnTo>
                    <a:pt x="4001286" y="1717583"/>
                  </a:lnTo>
                  <a:lnTo>
                    <a:pt x="3973212" y="1759173"/>
                  </a:lnTo>
                  <a:lnTo>
                    <a:pt x="3931622" y="1787248"/>
                  </a:lnTo>
                  <a:lnTo>
                    <a:pt x="3880771" y="1797551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5072" y="4293329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8" y="740901"/>
                  </a:lnTo>
                  <a:lnTo>
                    <a:pt x="57355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7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5" y="248695"/>
                  </a:lnTo>
                  <a:lnTo>
                    <a:pt x="81158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5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5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5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1097" y="437487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7338" y="909913"/>
            <a:ext cx="213423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60">
                <a:latin typeface="Tahoma"/>
                <a:cs typeface="Tahoma"/>
              </a:rPr>
              <a:t>1.1.4.1.</a:t>
            </a:r>
            <a:r>
              <a:rPr sz="1350" b="1" spc="-30">
                <a:latin typeface="Tahoma"/>
                <a:cs typeface="Tahoma"/>
              </a:rPr>
              <a:t> </a:t>
            </a:r>
            <a:r>
              <a:rPr sz="1350" b="1" spc="50">
                <a:latin typeface="Arial"/>
                <a:cs typeface="Arial"/>
              </a:rPr>
              <a:t>У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закладı</a:t>
            </a:r>
            <a:r>
              <a:rPr sz="1350" b="1" spc="-5">
                <a:latin typeface="Arial"/>
                <a:cs typeface="Arial"/>
              </a:rPr>
              <a:t> </a:t>
            </a:r>
            <a:r>
              <a:rPr sz="1350" b="1" spc="30">
                <a:latin typeface="Arial"/>
                <a:cs typeface="Arial"/>
              </a:rPr>
              <a:t>освıти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3102" y="1071838"/>
            <a:ext cx="324294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10">
                <a:latin typeface="Arial"/>
                <a:cs typeface="Arial"/>
              </a:rPr>
              <a:t>проводяться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10">
                <a:latin typeface="Arial"/>
                <a:cs typeface="Arial"/>
              </a:rPr>
              <a:t>навчання</a:t>
            </a:r>
            <a:r>
              <a:rPr sz="1350" b="1" spc="10">
                <a:latin typeface="Tahoma"/>
                <a:cs typeface="Tahoma"/>
              </a:rPr>
              <a:t>/</a:t>
            </a:r>
            <a:r>
              <a:rPr sz="1350" b="1" spc="-30">
                <a:latin typeface="Tahoma"/>
                <a:cs typeface="Tahoma"/>
              </a:rPr>
              <a:t> </a:t>
            </a:r>
            <a:r>
              <a:rPr sz="1350" b="1" spc="60">
                <a:latin typeface="Arial"/>
                <a:cs typeface="Arial"/>
              </a:rPr>
              <a:t>ıнструктажı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2545" y="1233763"/>
            <a:ext cx="3583940" cy="1040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0"/>
              </a:spcBef>
            </a:pPr>
            <a:r>
              <a:rPr sz="1350" b="1" spc="55">
                <a:latin typeface="Arial"/>
                <a:cs typeface="Arial"/>
              </a:rPr>
              <a:t>педагогıчних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працıвникıв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70">
                <a:latin typeface="Arial"/>
                <a:cs typeface="Arial"/>
              </a:rPr>
              <a:t>з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60">
                <a:latin typeface="Arial"/>
                <a:cs typeface="Arial"/>
              </a:rPr>
              <a:t>питань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50" b="1" spc="50">
                <a:latin typeface="Arial"/>
                <a:cs typeface="Arial"/>
              </a:rPr>
              <a:t>надання</a:t>
            </a:r>
            <a:r>
              <a:rPr sz="1350" b="1" spc="-20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домедичної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40">
                <a:latin typeface="Arial"/>
                <a:cs typeface="Arial"/>
              </a:rPr>
              <a:t>допомоги</a:t>
            </a:r>
            <a:r>
              <a:rPr sz="1350" b="1" spc="40">
                <a:latin typeface="Tahoma"/>
                <a:cs typeface="Tahoma"/>
              </a:rPr>
              <a:t>,</a:t>
            </a:r>
            <a:endParaRPr sz="1350">
              <a:latin typeface="Tahoma"/>
              <a:cs typeface="Tahoma"/>
            </a:endParaRPr>
          </a:p>
          <a:p>
            <a:pPr algn="ctr">
              <a:lnSpc>
                <a:spcPts val="1275"/>
              </a:lnSpc>
            </a:pPr>
            <a:r>
              <a:rPr sz="1350" b="1" spc="40">
                <a:latin typeface="Arial"/>
                <a:cs typeface="Arial"/>
              </a:rPr>
              <a:t>реагування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60">
                <a:latin typeface="Arial"/>
                <a:cs typeface="Arial"/>
              </a:rPr>
              <a:t>на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 spc="80">
                <a:latin typeface="Arial"/>
                <a:cs typeface="Arial"/>
              </a:rPr>
              <a:t>випадки</a:t>
            </a:r>
            <a:r>
              <a:rPr sz="1350" b="1" spc="-15">
                <a:latin typeface="Arial"/>
                <a:cs typeface="Arial"/>
              </a:rPr>
              <a:t> </a:t>
            </a:r>
            <a:r>
              <a:rPr sz="1350" b="1" spc="45">
                <a:latin typeface="Arial"/>
                <a:cs typeface="Arial"/>
              </a:rPr>
              <a:t>травмування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50" b="1" spc="15">
                <a:latin typeface="Arial"/>
                <a:cs typeface="Arial"/>
              </a:rPr>
              <a:t>або</a:t>
            </a:r>
            <a:r>
              <a:rPr sz="1350" b="1" spc="10">
                <a:latin typeface="Arial"/>
                <a:cs typeface="Arial"/>
              </a:rPr>
              <a:t> </a:t>
            </a:r>
            <a:r>
              <a:rPr sz="1350" b="1" spc="50">
                <a:latin typeface="Arial"/>
                <a:cs typeface="Arial"/>
              </a:rPr>
              <a:t>погıршення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35">
                <a:latin typeface="Arial"/>
                <a:cs typeface="Arial"/>
              </a:rPr>
              <a:t>самопочуття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40">
                <a:latin typeface="Arial"/>
                <a:cs typeface="Arial"/>
              </a:rPr>
              <a:t>учнıв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65">
                <a:latin typeface="Arial"/>
                <a:cs typeface="Arial"/>
              </a:rPr>
              <a:t>та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50" b="1" spc="55">
                <a:latin typeface="Arial"/>
                <a:cs typeface="Arial"/>
              </a:rPr>
              <a:t>працıвникıв</a:t>
            </a:r>
            <a:r>
              <a:rPr sz="1350" b="1" spc="10">
                <a:latin typeface="Arial"/>
                <a:cs typeface="Arial"/>
              </a:rPr>
              <a:t> </a:t>
            </a:r>
            <a:r>
              <a:rPr sz="1350" b="1" spc="35">
                <a:latin typeface="Arial"/>
                <a:cs typeface="Arial"/>
              </a:rPr>
              <a:t>пıд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25">
                <a:latin typeface="Arial"/>
                <a:cs typeface="Arial"/>
              </a:rPr>
              <a:t>час</a:t>
            </a:r>
            <a:r>
              <a:rPr sz="1350" b="1" spc="15">
                <a:latin typeface="Arial"/>
                <a:cs typeface="Arial"/>
              </a:rPr>
              <a:t> освıтнього </a:t>
            </a:r>
            <a:r>
              <a:rPr sz="1350" b="1" spc="20">
                <a:latin typeface="Arial"/>
                <a:cs typeface="Arial"/>
              </a:rPr>
              <a:t>процесу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sz="1350" b="1" i="1" spc="-10">
                <a:latin typeface="Verdana"/>
                <a:cs typeface="Verdana"/>
              </a:rPr>
              <a:t>(</a:t>
            </a:r>
            <a:r>
              <a:rPr sz="1350" i="1" spc="-10">
                <a:latin typeface="Arial"/>
                <a:cs typeface="Arial"/>
              </a:rPr>
              <a:t>вивчення</a:t>
            </a:r>
            <a:r>
              <a:rPr sz="1350" i="1" spc="10">
                <a:latin typeface="Arial"/>
                <a:cs typeface="Arial"/>
              </a:rPr>
              <a:t> </a:t>
            </a:r>
            <a:r>
              <a:rPr sz="1350" i="1" spc="-10">
                <a:latin typeface="Arial"/>
                <a:cs typeface="Arial"/>
              </a:rPr>
              <a:t>документацıї</a:t>
            </a:r>
            <a:r>
              <a:rPr sz="1350" b="1" i="1" spc="-10">
                <a:latin typeface="Verdana"/>
                <a:cs typeface="Verdana"/>
              </a:rPr>
              <a:t>,</a:t>
            </a:r>
            <a:r>
              <a:rPr sz="1350" b="1" i="1" spc="-75">
                <a:latin typeface="Verdana"/>
                <a:cs typeface="Verdana"/>
              </a:rPr>
              <a:t> </a:t>
            </a:r>
            <a:r>
              <a:rPr sz="1350" i="1" spc="-5">
                <a:latin typeface="Arial"/>
                <a:cs typeface="Arial"/>
              </a:rPr>
              <a:t>опитування</a:t>
            </a:r>
            <a:r>
              <a:rPr sz="1350" b="1" i="1" spc="-5">
                <a:latin typeface="Verdana"/>
                <a:cs typeface="Verdana"/>
              </a:rPr>
              <a:t>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9783" y="4768613"/>
            <a:ext cx="337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0">
                <a:latin typeface="Tahoma"/>
                <a:cs typeface="Tahoma"/>
              </a:rPr>
              <a:t>1.1.4.2.</a:t>
            </a:r>
            <a:r>
              <a:rPr sz="1500" b="1" spc="-15">
                <a:latin typeface="Tahoma"/>
                <a:cs typeface="Tahoma"/>
              </a:rPr>
              <a:t> </a:t>
            </a:r>
            <a:r>
              <a:rPr sz="1500" b="1" spc="60">
                <a:latin typeface="Arial"/>
                <a:cs typeface="Arial"/>
              </a:rPr>
              <a:t>У</a:t>
            </a:r>
            <a:r>
              <a:rPr sz="1500" b="1" spc="5">
                <a:latin typeface="Arial"/>
                <a:cs typeface="Arial"/>
              </a:rPr>
              <a:t> </a:t>
            </a:r>
            <a:r>
              <a:rPr sz="1500" b="1" spc="50">
                <a:latin typeface="Arial"/>
                <a:cs typeface="Arial"/>
              </a:rPr>
              <a:t>разı</a:t>
            </a:r>
            <a:r>
              <a:rPr sz="1500" b="1" spc="10">
                <a:latin typeface="Arial"/>
                <a:cs typeface="Arial"/>
              </a:rPr>
              <a:t> </a:t>
            </a:r>
            <a:r>
              <a:rPr sz="1500" b="1" spc="55">
                <a:latin typeface="Arial"/>
                <a:cs typeface="Arial"/>
              </a:rPr>
              <a:t>нещасного</a:t>
            </a:r>
            <a:r>
              <a:rPr sz="1500" b="1" spc="5">
                <a:latin typeface="Arial"/>
                <a:cs typeface="Arial"/>
              </a:rPr>
              <a:t> </a:t>
            </a:r>
            <a:r>
              <a:rPr sz="1500" b="1" spc="75">
                <a:latin typeface="Arial"/>
                <a:cs typeface="Arial"/>
              </a:rPr>
              <a:t>випадку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5511" y="4949588"/>
            <a:ext cx="26873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60">
                <a:latin typeface="Arial"/>
                <a:cs typeface="Arial"/>
              </a:rPr>
              <a:t>педагогıчнı</a:t>
            </a:r>
            <a:r>
              <a:rPr sz="1500" b="1" spc="-10">
                <a:latin typeface="Arial"/>
                <a:cs typeface="Arial"/>
              </a:rPr>
              <a:t> </a:t>
            </a:r>
            <a:r>
              <a:rPr sz="1500" b="1" spc="85">
                <a:latin typeface="Arial"/>
                <a:cs typeface="Arial"/>
              </a:rPr>
              <a:t>працıвники</a:t>
            </a:r>
            <a:r>
              <a:rPr sz="1500" b="1" spc="-10">
                <a:latin typeface="Arial"/>
                <a:cs typeface="Arial"/>
              </a:rPr>
              <a:t> </a:t>
            </a:r>
            <a:r>
              <a:rPr sz="1500" b="1" spc="80">
                <a:latin typeface="Arial"/>
                <a:cs typeface="Arial"/>
              </a:rPr>
              <a:t>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18963" y="5130563"/>
            <a:ext cx="3640454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4"/>
              </a:lnSpc>
              <a:spcBef>
                <a:spcPts val="100"/>
              </a:spcBef>
            </a:pPr>
            <a:r>
              <a:rPr sz="1500" b="1" spc="65">
                <a:latin typeface="Arial"/>
                <a:cs typeface="Arial"/>
              </a:rPr>
              <a:t>керıвництво</a:t>
            </a:r>
            <a:r>
              <a:rPr sz="1500" b="1" spc="10">
                <a:latin typeface="Arial"/>
                <a:cs typeface="Arial"/>
              </a:rPr>
              <a:t> </a:t>
            </a:r>
            <a:r>
              <a:rPr sz="1500" b="1" spc="65">
                <a:latin typeface="Arial"/>
                <a:cs typeface="Arial"/>
              </a:rPr>
              <a:t>закладу</a:t>
            </a:r>
            <a:r>
              <a:rPr sz="1500" b="1" spc="15">
                <a:latin typeface="Arial"/>
                <a:cs typeface="Arial"/>
              </a:rPr>
              <a:t> </a:t>
            </a:r>
            <a:r>
              <a:rPr sz="1500" b="1" spc="35">
                <a:latin typeface="Arial"/>
                <a:cs typeface="Arial"/>
              </a:rPr>
              <a:t>освıти</a:t>
            </a:r>
            <a:r>
              <a:rPr sz="1500" b="1" spc="15">
                <a:latin typeface="Arial"/>
                <a:cs typeface="Arial"/>
              </a:rPr>
              <a:t> </a:t>
            </a:r>
            <a:r>
              <a:rPr sz="1500" b="1" spc="35">
                <a:latin typeface="Arial"/>
                <a:cs typeface="Arial"/>
              </a:rPr>
              <a:t>дıють</a:t>
            </a:r>
            <a:r>
              <a:rPr sz="1500" b="1" spc="15">
                <a:latin typeface="Arial"/>
                <a:cs typeface="Arial"/>
              </a:rPr>
              <a:t> у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425"/>
              </a:lnSpc>
            </a:pPr>
            <a:r>
              <a:rPr sz="1500" b="1" spc="40">
                <a:latin typeface="Arial"/>
                <a:cs typeface="Arial"/>
              </a:rPr>
              <a:t>встановленому</a:t>
            </a:r>
            <a:r>
              <a:rPr sz="1500" b="1" spc="-10">
                <a:latin typeface="Arial"/>
                <a:cs typeface="Arial"/>
              </a:rPr>
              <a:t> </a:t>
            </a:r>
            <a:r>
              <a:rPr sz="1500" b="1" spc="50">
                <a:latin typeface="Arial"/>
                <a:cs typeface="Arial"/>
              </a:rPr>
              <a:t>законодавством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375"/>
              </a:lnSpc>
            </a:pPr>
            <a:r>
              <a:rPr sz="1500" b="1" spc="45">
                <a:latin typeface="Arial"/>
                <a:cs typeface="Arial"/>
              </a:rPr>
              <a:t>порядку</a:t>
            </a:r>
            <a:endParaRPr sz="1500">
              <a:latin typeface="Arial"/>
              <a:cs typeface="Arial"/>
            </a:endParaRPr>
          </a:p>
          <a:p>
            <a:pPr marL="616585" marR="609600" algn="ctr">
              <a:lnSpc>
                <a:spcPts val="1580"/>
              </a:lnSpc>
              <a:spcBef>
                <a:spcPts val="95"/>
              </a:spcBef>
            </a:pPr>
            <a:r>
              <a:rPr sz="1600" b="1" i="1" spc="-5">
                <a:latin typeface="Verdana"/>
                <a:cs typeface="Verdana"/>
              </a:rPr>
              <a:t>(</a:t>
            </a:r>
            <a:r>
              <a:rPr sz="1600" i="1" spc="-5">
                <a:latin typeface="Arial"/>
                <a:cs typeface="Arial"/>
              </a:rPr>
              <a:t>вивчення документацıї</a:t>
            </a:r>
            <a:r>
              <a:rPr sz="1600" b="1" i="1" spc="-5">
                <a:latin typeface="Verdana"/>
                <a:cs typeface="Verdana"/>
              </a:rPr>
              <a:t>, </a:t>
            </a:r>
            <a:r>
              <a:rPr sz="1600" b="1" i="1" spc="-535">
                <a:latin typeface="Verdana"/>
                <a:cs typeface="Verdana"/>
              </a:rPr>
              <a:t> </a:t>
            </a:r>
            <a:r>
              <a:rPr sz="1600" i="1">
                <a:latin typeface="Arial"/>
                <a:cs typeface="Arial"/>
              </a:rPr>
              <a:t>опитування</a:t>
            </a:r>
            <a:r>
              <a:rPr sz="1600" b="1" i="1"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1103" y="2680356"/>
            <a:ext cx="2080895" cy="2170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420"/>
              </a:lnSpc>
              <a:spcBef>
                <a:spcPts val="120"/>
              </a:spcBef>
            </a:pPr>
            <a:r>
              <a:rPr sz="1300" b="1" spc="-45">
                <a:solidFill>
                  <a:srgbClr val="F6F6F6"/>
                </a:solidFill>
                <a:latin typeface="Tahoma"/>
                <a:cs typeface="Tahoma"/>
              </a:rPr>
              <a:t>1.1.4.</a:t>
            </a:r>
            <a:endParaRPr sz="1300">
              <a:latin typeface="Tahoma"/>
              <a:cs typeface="Tahoma"/>
            </a:endParaRPr>
          </a:p>
          <a:p>
            <a:pPr marL="48895" marR="41275" algn="ctr">
              <a:lnSpc>
                <a:spcPts val="1280"/>
              </a:lnSpc>
              <a:spcBef>
                <a:spcPts val="135"/>
              </a:spcBef>
            </a:pP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Працıвники</a:t>
            </a:r>
            <a:r>
              <a:rPr sz="130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обıзнанı</a:t>
            </a:r>
            <a:r>
              <a:rPr sz="130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300" b="1" spc="-3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правилами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поведıнки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разı</a:t>
            </a:r>
            <a:endParaRPr sz="1300">
              <a:latin typeface="Arial"/>
              <a:cs typeface="Arial"/>
            </a:endParaRPr>
          </a:p>
          <a:p>
            <a:pPr marL="12700" marR="5080" indent="-635" algn="ctr">
              <a:lnSpc>
                <a:spcPts val="1270"/>
              </a:lnSpc>
              <a:spcBef>
                <a:spcPts val="140"/>
              </a:spcBef>
            </a:pPr>
            <a:r>
              <a:rPr sz="1300" b="1" spc="60">
                <a:solidFill>
                  <a:srgbClr val="F6F6F6"/>
                </a:solidFill>
                <a:latin typeface="Arial"/>
                <a:cs typeface="Arial"/>
              </a:rPr>
              <a:t>нещасного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випадку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 учнями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300" b="1" spc="8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90">
                <a:solidFill>
                  <a:srgbClr val="F6F6F6"/>
                </a:solidFill>
                <a:latin typeface="Arial"/>
                <a:cs typeface="Arial"/>
              </a:rPr>
              <a:t>працıвниками</a:t>
            </a:r>
            <a:r>
              <a:rPr sz="130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закладу </a:t>
            </a:r>
            <a:r>
              <a:rPr sz="1300" b="1" spc="-3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00" b="1" spc="130">
                <a:solidFill>
                  <a:srgbClr val="F6F6F6"/>
                </a:solidFill>
                <a:latin typeface="Arial"/>
                <a:cs typeface="Arial"/>
              </a:rPr>
              <a:t>чи </a:t>
            </a:r>
            <a:r>
              <a:rPr sz="1300" b="1" spc="50">
                <a:solidFill>
                  <a:srgbClr val="F6F6F6"/>
                </a:solidFill>
                <a:latin typeface="Arial"/>
                <a:cs typeface="Arial"/>
              </a:rPr>
              <a:t>раптового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70">
                <a:solidFill>
                  <a:srgbClr val="F6F6F6"/>
                </a:solidFill>
                <a:latin typeface="Arial"/>
                <a:cs typeface="Arial"/>
              </a:rPr>
              <a:t>погıршення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їхнього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 стану 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здоров</a:t>
            </a:r>
            <a:r>
              <a:rPr sz="1300" b="1" spc="30">
                <a:solidFill>
                  <a:srgbClr val="F6F6F6"/>
                </a:solidFill>
                <a:latin typeface="Tahoma"/>
                <a:cs typeface="Tahoma"/>
              </a:rPr>
              <a:t>’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я </a:t>
            </a:r>
            <a:r>
              <a:rPr sz="1300" b="1" spc="40">
                <a:solidFill>
                  <a:srgbClr val="F6F6F6"/>
                </a:solidFill>
                <a:latin typeface="Arial"/>
                <a:cs typeface="Arial"/>
              </a:rPr>
              <a:t>ı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80">
                <a:solidFill>
                  <a:srgbClr val="F6F6F6"/>
                </a:solidFill>
                <a:latin typeface="Arial"/>
                <a:cs typeface="Arial"/>
              </a:rPr>
              <a:t>вживають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необхıдних </a:t>
            </a:r>
            <a:r>
              <a:rPr sz="1300" b="1" spc="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45">
                <a:solidFill>
                  <a:srgbClr val="F6F6F6"/>
                </a:solidFill>
                <a:latin typeface="Arial"/>
                <a:cs typeface="Arial"/>
              </a:rPr>
              <a:t>заходıв </a:t>
            </a:r>
            <a:r>
              <a:rPr sz="1300" b="1" spc="3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300" b="1" spc="100">
                <a:solidFill>
                  <a:srgbClr val="F6F6F6"/>
                </a:solidFill>
                <a:latin typeface="Arial"/>
                <a:cs typeface="Arial"/>
              </a:rPr>
              <a:t>таких </a:t>
            </a:r>
            <a:r>
              <a:rPr sz="1300" b="1" spc="10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00" b="1" spc="55">
                <a:solidFill>
                  <a:srgbClr val="F6F6F6"/>
                </a:solidFill>
                <a:latin typeface="Arial"/>
                <a:cs typeface="Arial"/>
              </a:rPr>
              <a:t>ситуацıях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050665" cy="1847214"/>
            <a:chOff x="4636448" y="1804106"/>
            <a:chExt cx="4050665" cy="1847214"/>
          </a:xfrm>
        </p:grpSpPr>
        <p:sp>
          <p:nvSpPr>
            <p:cNvPr id="5" name="object 5"/>
            <p:cNvSpPr/>
            <p:nvPr/>
          </p:nvSpPr>
          <p:spPr>
            <a:xfrm>
              <a:off x="4874576" y="1995979"/>
              <a:ext cx="3812540" cy="1655445"/>
            </a:xfrm>
            <a:custGeom>
              <a:avLst/>
              <a:gdLst/>
              <a:ahLst/>
              <a:cxnLst/>
              <a:rect l="l" t="t" r="r" b="b"/>
              <a:pathLst>
                <a:path w="3812540" h="1655445">
                  <a:moveTo>
                    <a:pt x="3712690" y="1655264"/>
                  </a:moveTo>
                  <a:lnTo>
                    <a:pt x="99449" y="1655264"/>
                  </a:lnTo>
                  <a:lnTo>
                    <a:pt x="79968" y="1651316"/>
                  </a:lnTo>
                  <a:lnTo>
                    <a:pt x="38378" y="1623242"/>
                  </a:lnTo>
                  <a:lnTo>
                    <a:pt x="10303" y="1581652"/>
                  </a:lnTo>
                  <a:lnTo>
                    <a:pt x="0" y="1530801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681320" y="0"/>
                  </a:lnTo>
                  <a:lnTo>
                    <a:pt x="3732171" y="10303"/>
                  </a:lnTo>
                  <a:lnTo>
                    <a:pt x="3773762" y="38378"/>
                  </a:lnTo>
                  <a:lnTo>
                    <a:pt x="3801836" y="79968"/>
                  </a:lnTo>
                  <a:lnTo>
                    <a:pt x="3812140" y="130819"/>
                  </a:lnTo>
                  <a:lnTo>
                    <a:pt x="3812140" y="1530801"/>
                  </a:lnTo>
                  <a:lnTo>
                    <a:pt x="3801836" y="1581652"/>
                  </a:lnTo>
                  <a:lnTo>
                    <a:pt x="3773762" y="1623242"/>
                  </a:lnTo>
                  <a:lnTo>
                    <a:pt x="3732171" y="1651316"/>
                  </a:lnTo>
                  <a:lnTo>
                    <a:pt x="3712690" y="165526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49500" y="2297890"/>
            <a:ext cx="2849245" cy="12973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485" marR="251460" indent="-66040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4.4.2.1. </a:t>
            </a:r>
            <a:r>
              <a:rPr sz="1400" b="1" spc="60">
                <a:latin typeface="Arial"/>
                <a:cs typeface="Arial"/>
              </a:rPr>
              <a:t>Частка </a:t>
            </a:r>
            <a:r>
              <a:rPr sz="1400" b="1" spc="65">
                <a:latin typeface="Arial"/>
                <a:cs typeface="Arial"/>
              </a:rPr>
              <a:t>учасникıв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освıтнього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20">
                <a:latin typeface="Arial"/>
                <a:cs typeface="Arial"/>
              </a:rPr>
              <a:t>процесу</a:t>
            </a:r>
            <a:r>
              <a:rPr sz="1400" b="1" spc="20">
                <a:latin typeface="Tahoma"/>
                <a:cs typeface="Tahoma"/>
              </a:rPr>
              <a:t>,</a:t>
            </a:r>
            <a:r>
              <a:rPr sz="1400" b="1" spc="-15">
                <a:latin typeface="Tahoma"/>
                <a:cs typeface="Tahoma"/>
              </a:rPr>
              <a:t> </a:t>
            </a:r>
            <a:r>
              <a:rPr sz="1400" b="1" spc="75">
                <a:latin typeface="Arial"/>
                <a:cs typeface="Arial"/>
              </a:rPr>
              <a:t>якı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400" b="1" spc="55">
                <a:latin typeface="Arial"/>
                <a:cs typeface="Arial"/>
              </a:rPr>
              <a:t>вважають</a:t>
            </a:r>
            <a:r>
              <a:rPr sz="1400" b="1" spc="55">
                <a:latin typeface="Tahoma"/>
                <a:cs typeface="Tahoma"/>
              </a:rPr>
              <a:t>,</a:t>
            </a:r>
            <a:r>
              <a:rPr sz="1400" b="1" spc="-20">
                <a:latin typeface="Tahoma"/>
                <a:cs typeface="Tahoma"/>
              </a:rPr>
              <a:t> </a:t>
            </a:r>
            <a:r>
              <a:rPr sz="1400" b="1" spc="110">
                <a:latin typeface="Arial"/>
                <a:cs typeface="Arial"/>
              </a:rPr>
              <a:t>що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їхнı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пропозицıї</a:t>
            </a:r>
            <a:endParaRPr sz="1400">
              <a:latin typeface="Arial"/>
              <a:cs typeface="Arial"/>
            </a:endParaRPr>
          </a:p>
          <a:p>
            <a:pPr marL="206375" marR="198755" indent="-635" algn="ctr">
              <a:lnSpc>
                <a:spcPts val="1390"/>
              </a:lnSpc>
              <a:spcBef>
                <a:spcPts val="140"/>
              </a:spcBef>
            </a:pPr>
            <a:r>
              <a:rPr sz="1400" b="1" spc="25">
                <a:latin typeface="Arial"/>
                <a:cs typeface="Arial"/>
              </a:rPr>
              <a:t>враховуються </a:t>
            </a:r>
            <a:r>
              <a:rPr sz="1400" b="1" spc="50">
                <a:latin typeface="Arial"/>
                <a:cs typeface="Arial"/>
              </a:rPr>
              <a:t>пıд </a:t>
            </a:r>
            <a:r>
              <a:rPr sz="1400" b="1" spc="40">
                <a:latin typeface="Arial"/>
                <a:cs typeface="Arial"/>
              </a:rPr>
              <a:t>час </a:t>
            </a:r>
            <a:r>
              <a:rPr sz="1400" b="1" spc="45">
                <a:latin typeface="Arial"/>
                <a:cs typeface="Arial"/>
              </a:rPr>
              <a:t> ухвалення </a:t>
            </a:r>
            <a:r>
              <a:rPr sz="1400" b="1" spc="50">
                <a:latin typeface="Arial"/>
                <a:cs typeface="Arial"/>
              </a:rPr>
              <a:t>управлıнських </a:t>
            </a:r>
            <a:r>
              <a:rPr sz="1400" b="1" spc="-380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рıшень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9183" y="3094958"/>
            <a:ext cx="2343150" cy="919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4325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4.4.2.</a:t>
            </a:r>
            <a:r>
              <a:rPr sz="1350" b="1" spc="-1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Управлıнськı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рıшення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ухвалюються 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з </a:t>
            </a:r>
            <a:r>
              <a:rPr sz="1350" b="1" spc="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урахуванням</a:t>
            </a:r>
            <a:r>
              <a:rPr sz="13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пропозицıй</a:t>
            </a:r>
            <a:endParaRPr sz="1350">
              <a:latin typeface="Arial"/>
              <a:cs typeface="Arial"/>
            </a:endParaRPr>
          </a:p>
          <a:p>
            <a:pPr marL="291465" marR="284480" indent="422275">
              <a:lnSpc>
                <a:spcPts val="1350"/>
              </a:lnSpc>
            </a:pP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учасникıв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освıтнього</a:t>
            </a:r>
            <a:r>
              <a:rPr sz="1350" b="1" spc="-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процесу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050665" cy="1847214"/>
            <a:chOff x="4636448" y="1804106"/>
            <a:chExt cx="4050665" cy="1847214"/>
          </a:xfrm>
        </p:grpSpPr>
        <p:sp>
          <p:nvSpPr>
            <p:cNvPr id="5" name="object 5"/>
            <p:cNvSpPr/>
            <p:nvPr/>
          </p:nvSpPr>
          <p:spPr>
            <a:xfrm>
              <a:off x="4874576" y="1995980"/>
              <a:ext cx="3812540" cy="1655445"/>
            </a:xfrm>
            <a:custGeom>
              <a:avLst/>
              <a:gdLst/>
              <a:ahLst/>
              <a:cxnLst/>
              <a:rect l="l" t="t" r="r" b="b"/>
              <a:pathLst>
                <a:path w="3812540" h="1655445">
                  <a:moveTo>
                    <a:pt x="3712690" y="1655264"/>
                  </a:moveTo>
                  <a:lnTo>
                    <a:pt x="99449" y="1655264"/>
                  </a:lnTo>
                  <a:lnTo>
                    <a:pt x="79968" y="1651316"/>
                  </a:lnTo>
                  <a:lnTo>
                    <a:pt x="38378" y="1623242"/>
                  </a:lnTo>
                  <a:lnTo>
                    <a:pt x="10303" y="1581651"/>
                  </a:lnTo>
                  <a:lnTo>
                    <a:pt x="0" y="1530801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681320" y="0"/>
                  </a:lnTo>
                  <a:lnTo>
                    <a:pt x="3732171" y="10303"/>
                  </a:lnTo>
                  <a:lnTo>
                    <a:pt x="3773762" y="38378"/>
                  </a:lnTo>
                  <a:lnTo>
                    <a:pt x="3801836" y="79968"/>
                  </a:lnTo>
                  <a:lnTo>
                    <a:pt x="3812140" y="130819"/>
                  </a:lnTo>
                  <a:lnTo>
                    <a:pt x="3812140" y="1530801"/>
                  </a:lnTo>
                  <a:lnTo>
                    <a:pt x="3801836" y="1581651"/>
                  </a:lnTo>
                  <a:lnTo>
                    <a:pt x="3773762" y="1623242"/>
                  </a:lnTo>
                  <a:lnTo>
                    <a:pt x="3732171" y="1651316"/>
                  </a:lnTo>
                  <a:lnTo>
                    <a:pt x="3712690" y="165526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75232" y="2297890"/>
            <a:ext cx="2797810" cy="11214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9259" marR="96520" indent="-325755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4.4.3.1. </a:t>
            </a:r>
            <a:r>
              <a:rPr sz="1400" b="1" spc="65">
                <a:latin typeface="Arial"/>
                <a:cs typeface="Arial"/>
              </a:rPr>
              <a:t>Керıвництво </a:t>
            </a:r>
            <a:r>
              <a:rPr sz="1400" b="1" spc="30">
                <a:latin typeface="Arial"/>
                <a:cs typeface="Arial"/>
              </a:rPr>
              <a:t>сприяє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участı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громадського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400" b="1" spc="40">
                <a:latin typeface="Arial"/>
                <a:cs typeface="Arial"/>
              </a:rPr>
              <a:t>самоврядування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у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75">
                <a:latin typeface="Arial"/>
                <a:cs typeface="Arial"/>
              </a:rPr>
              <a:t>вирıшеннı</a:t>
            </a:r>
            <a:endParaRPr sz="1400">
              <a:latin typeface="Arial"/>
              <a:cs typeface="Arial"/>
            </a:endParaRPr>
          </a:p>
          <a:p>
            <a:pPr marL="254635" marR="247015" algn="ctr">
              <a:lnSpc>
                <a:spcPts val="1390"/>
              </a:lnSpc>
              <a:spcBef>
                <a:spcPts val="140"/>
              </a:spcBef>
            </a:pPr>
            <a:r>
              <a:rPr sz="1400" b="1" spc="75">
                <a:latin typeface="Arial"/>
                <a:cs typeface="Arial"/>
              </a:rPr>
              <a:t>питань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70">
                <a:latin typeface="Arial"/>
                <a:cs typeface="Arial"/>
              </a:rPr>
              <a:t>щодо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дıяльностı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закладу </a:t>
            </a:r>
            <a:r>
              <a:rPr sz="1400" b="1" spc="45">
                <a:latin typeface="Arial"/>
                <a:cs typeface="Arial"/>
              </a:rPr>
              <a:t>освıти </a:t>
            </a:r>
            <a:r>
              <a:rPr sz="1400" b="1" spc="50">
                <a:latin typeface="Arial"/>
                <a:cs typeface="Arial"/>
              </a:rPr>
              <a:t> </a:t>
            </a: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4490" y="3094958"/>
            <a:ext cx="2192655" cy="919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51460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4.4.3.</a:t>
            </a:r>
            <a:r>
              <a:rPr sz="1350" b="1" spc="-1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Керıвництво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 закладу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створює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умо</a:t>
            </a:r>
            <a:r>
              <a:rPr sz="1350" b="1" spc="50">
                <a:solidFill>
                  <a:srgbClr val="F6F6F6"/>
                </a:solidFill>
                <a:latin typeface="Tahoma"/>
                <a:cs typeface="Tahoma"/>
              </a:rPr>
              <a:t>-</a:t>
            </a:r>
            <a:r>
              <a:rPr sz="1350" b="1" spc="-1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ви</a:t>
            </a:r>
            <a:r>
              <a:rPr sz="13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для</a:t>
            </a:r>
            <a:r>
              <a:rPr sz="135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роз</a:t>
            </a:r>
            <a:r>
              <a:rPr sz="1350" b="1" spc="35">
                <a:solidFill>
                  <a:srgbClr val="F6F6F6"/>
                </a:solidFill>
                <a:latin typeface="Tahoma"/>
                <a:cs typeface="Tahoma"/>
              </a:rPr>
              <a:t>-</a:t>
            </a:r>
            <a:r>
              <a:rPr sz="1350" b="1" spc="-1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витку</a:t>
            </a:r>
            <a:endParaRPr sz="1350">
              <a:latin typeface="Arial"/>
              <a:cs typeface="Arial"/>
            </a:endParaRPr>
          </a:p>
          <a:p>
            <a:pPr marL="333375" marR="325755" indent="130810">
              <a:lnSpc>
                <a:spcPts val="1350"/>
              </a:lnSpc>
            </a:pP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громадського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-60">
                <a:solidFill>
                  <a:srgbClr val="F6F6F6"/>
                </a:solidFill>
                <a:latin typeface="Arial"/>
                <a:cs typeface="Arial"/>
              </a:rPr>
              <a:t>с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350" b="1" spc="145">
                <a:solidFill>
                  <a:srgbClr val="F6F6F6"/>
                </a:solidFill>
                <a:latin typeface="Arial"/>
                <a:cs typeface="Arial"/>
              </a:rPr>
              <a:t>м</a:t>
            </a:r>
            <a:r>
              <a:rPr sz="1350" b="1" spc="10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р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я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ув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а</a:t>
            </a:r>
            <a:r>
              <a:rPr sz="1350" b="1" spc="80">
                <a:solidFill>
                  <a:srgbClr val="F6F6F6"/>
                </a:solidFill>
                <a:latin typeface="Arial"/>
                <a:cs typeface="Arial"/>
              </a:rPr>
              <a:t>нн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я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07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39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46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67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39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617085" cy="2282190"/>
            <a:chOff x="4636448" y="1804106"/>
            <a:chExt cx="4617085" cy="2282190"/>
          </a:xfrm>
        </p:grpSpPr>
        <p:sp>
          <p:nvSpPr>
            <p:cNvPr id="5" name="object 5"/>
            <p:cNvSpPr/>
            <p:nvPr/>
          </p:nvSpPr>
          <p:spPr>
            <a:xfrm>
              <a:off x="4874576" y="1995978"/>
              <a:ext cx="4378960" cy="2090420"/>
            </a:xfrm>
            <a:custGeom>
              <a:avLst/>
              <a:gdLst/>
              <a:ahLst/>
              <a:cxnLst/>
              <a:rect l="l" t="t" r="r" b="b"/>
              <a:pathLst>
                <a:path w="4378959" h="2090420">
                  <a:moveTo>
                    <a:pt x="4252652" y="2090064"/>
                  </a:moveTo>
                  <a:lnTo>
                    <a:pt x="130819" y="2090064"/>
                  </a:lnTo>
                  <a:lnTo>
                    <a:pt x="79968" y="2079761"/>
                  </a:lnTo>
                  <a:lnTo>
                    <a:pt x="38378" y="2051686"/>
                  </a:lnTo>
                  <a:lnTo>
                    <a:pt x="10303" y="2010096"/>
                  </a:lnTo>
                  <a:lnTo>
                    <a:pt x="0" y="195924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4252652" y="0"/>
                  </a:lnTo>
                  <a:lnTo>
                    <a:pt x="4303504" y="10303"/>
                  </a:lnTo>
                  <a:lnTo>
                    <a:pt x="4345094" y="38378"/>
                  </a:lnTo>
                  <a:lnTo>
                    <a:pt x="4373168" y="79968"/>
                  </a:lnTo>
                  <a:lnTo>
                    <a:pt x="4378440" y="105985"/>
                  </a:lnTo>
                  <a:lnTo>
                    <a:pt x="4378440" y="1984079"/>
                  </a:lnTo>
                  <a:lnTo>
                    <a:pt x="4373168" y="2010096"/>
                  </a:lnTo>
                  <a:lnTo>
                    <a:pt x="4345094" y="2051686"/>
                  </a:lnTo>
                  <a:lnTo>
                    <a:pt x="4303504" y="2079761"/>
                  </a:lnTo>
                  <a:lnTo>
                    <a:pt x="4252652" y="209006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56150" y="2250076"/>
            <a:ext cx="3071495" cy="7696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72720">
              <a:lnSpc>
                <a:spcPts val="1390"/>
              </a:lnSpc>
              <a:spcBef>
                <a:spcPts val="400"/>
              </a:spcBef>
            </a:pPr>
            <a:r>
              <a:rPr sz="1400" spc="-50">
                <a:solidFill>
                  <a:srgbClr val="000000"/>
                </a:solidFill>
              </a:rPr>
              <a:t>4.4.4.1. </a:t>
            </a:r>
            <a:r>
              <a:rPr sz="1400" spc="65">
                <a:solidFill>
                  <a:srgbClr val="000000"/>
                </a:solidFill>
                <a:latin typeface="Arial"/>
                <a:cs typeface="Arial"/>
              </a:rPr>
              <a:t>Керıвництво закладу </a:t>
            </a:r>
            <a:r>
              <a:rPr sz="1400" spc="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0">
                <a:solidFill>
                  <a:srgbClr val="000000"/>
                </a:solidFill>
                <a:latin typeface="Arial"/>
                <a:cs typeface="Arial"/>
              </a:rPr>
              <a:t>пıдтримує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0">
                <a:solidFill>
                  <a:srgbClr val="000000"/>
                </a:solidFill>
                <a:latin typeface="Arial"/>
                <a:cs typeface="Arial"/>
              </a:rPr>
              <a:t>освıтнı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80">
                <a:solidFill>
                  <a:srgbClr val="000000"/>
                </a:solidFill>
                <a:latin typeface="Arial"/>
                <a:cs typeface="Arial"/>
              </a:rPr>
              <a:t>та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55">
                <a:solidFill>
                  <a:srgbClr val="000000"/>
                </a:solidFill>
                <a:latin typeface="Arial"/>
                <a:cs typeface="Arial"/>
              </a:rPr>
              <a:t>громадськı </a:t>
            </a:r>
            <a:r>
              <a:rPr sz="1400" spc="-3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80">
                <a:solidFill>
                  <a:srgbClr val="000000"/>
                </a:solidFill>
                <a:latin typeface="Arial"/>
                <a:cs typeface="Arial"/>
              </a:rPr>
              <a:t>ıнıцıативи</a:t>
            </a:r>
            <a:r>
              <a:rPr sz="1400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65">
                <a:solidFill>
                  <a:srgbClr val="000000"/>
                </a:solidFill>
                <a:latin typeface="Arial"/>
                <a:cs typeface="Arial"/>
              </a:rPr>
              <a:t>учасникıв</a:t>
            </a:r>
            <a:r>
              <a:rPr sz="1400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30">
                <a:solidFill>
                  <a:srgbClr val="000000"/>
                </a:solidFill>
                <a:latin typeface="Arial"/>
                <a:cs typeface="Arial"/>
              </a:rPr>
              <a:t>освıтнього </a:t>
            </a:r>
            <a:r>
              <a:rPr sz="1400" spc="-3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20">
                <a:solidFill>
                  <a:srgbClr val="000000"/>
                </a:solidFill>
                <a:latin typeface="Arial"/>
                <a:cs typeface="Arial"/>
              </a:rPr>
              <a:t>процесу</a:t>
            </a:r>
            <a:r>
              <a:rPr sz="1400" spc="20">
                <a:solidFill>
                  <a:srgbClr val="000000"/>
                </a:solidFill>
              </a:rPr>
              <a:t>,</a:t>
            </a:r>
            <a:r>
              <a:rPr sz="1400" spc="-20">
                <a:solidFill>
                  <a:srgbClr val="000000"/>
                </a:solidFill>
              </a:rPr>
              <a:t> </a:t>
            </a:r>
            <a:r>
              <a:rPr sz="1400" spc="45">
                <a:solidFill>
                  <a:srgbClr val="000000"/>
                </a:solidFill>
                <a:latin typeface="Arial"/>
                <a:cs typeface="Arial"/>
              </a:rPr>
              <a:t>спрямованı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80">
                <a:solidFill>
                  <a:srgbClr val="000000"/>
                </a:solidFill>
                <a:latin typeface="Arial"/>
                <a:cs typeface="Arial"/>
              </a:rPr>
              <a:t>на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70">
                <a:solidFill>
                  <a:srgbClr val="000000"/>
                </a:solidFill>
                <a:latin typeface="Arial"/>
                <a:cs typeface="Arial"/>
              </a:rPr>
              <a:t>сталий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3207" y="2954390"/>
            <a:ext cx="3477895" cy="9455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algn="ctr">
              <a:lnSpc>
                <a:spcPts val="1390"/>
              </a:lnSpc>
              <a:spcBef>
                <a:spcPts val="400"/>
              </a:spcBef>
            </a:pPr>
            <a:r>
              <a:rPr sz="1400" b="1" spc="70">
                <a:latin typeface="Arial"/>
                <a:cs typeface="Arial"/>
              </a:rPr>
              <a:t>розвиток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закладу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освıти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та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участь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25">
                <a:latin typeface="Arial"/>
                <a:cs typeface="Arial"/>
              </a:rPr>
              <a:t>у </a:t>
            </a:r>
            <a:r>
              <a:rPr sz="1400" b="1" spc="-370">
                <a:latin typeface="Arial"/>
                <a:cs typeface="Arial"/>
              </a:rPr>
              <a:t> </a:t>
            </a:r>
            <a:r>
              <a:rPr sz="1400" b="1" spc="120">
                <a:latin typeface="Arial"/>
                <a:cs typeface="Arial"/>
              </a:rPr>
              <a:t>життı </a:t>
            </a:r>
            <a:r>
              <a:rPr sz="1400" b="1" spc="45">
                <a:latin typeface="Arial"/>
                <a:cs typeface="Arial"/>
              </a:rPr>
              <a:t>мıсцевої </a:t>
            </a:r>
            <a:r>
              <a:rPr sz="1400" b="1" spc="80">
                <a:latin typeface="Arial"/>
                <a:cs typeface="Arial"/>
              </a:rPr>
              <a:t>громади </a:t>
            </a:r>
            <a:r>
              <a:rPr sz="1400" b="1" spc="30">
                <a:latin typeface="Tahoma"/>
                <a:cs typeface="Tahoma"/>
              </a:rPr>
              <a:t>(</a:t>
            </a:r>
            <a:r>
              <a:rPr sz="1400" b="1" spc="30">
                <a:latin typeface="Arial"/>
                <a:cs typeface="Arial"/>
              </a:rPr>
              <a:t>культурнı</a:t>
            </a:r>
            <a:r>
              <a:rPr sz="1400" b="1" spc="30">
                <a:latin typeface="Tahoma"/>
                <a:cs typeface="Tahoma"/>
              </a:rPr>
              <a:t>, </a:t>
            </a:r>
            <a:r>
              <a:rPr sz="1400" b="1" spc="35">
                <a:latin typeface="Tahoma"/>
                <a:cs typeface="Tahoma"/>
              </a:rPr>
              <a:t> </a:t>
            </a:r>
            <a:r>
              <a:rPr sz="1400" b="1" spc="40">
                <a:latin typeface="Arial"/>
                <a:cs typeface="Arial"/>
              </a:rPr>
              <a:t>спортивнı</a:t>
            </a:r>
            <a:r>
              <a:rPr sz="1400" b="1" spc="40">
                <a:latin typeface="Tahoma"/>
                <a:cs typeface="Tahoma"/>
              </a:rPr>
              <a:t>, </a:t>
            </a:r>
            <a:r>
              <a:rPr sz="1400" b="1" spc="60">
                <a:latin typeface="Arial"/>
                <a:cs typeface="Arial"/>
              </a:rPr>
              <a:t>екологıчнı </a:t>
            </a:r>
            <a:r>
              <a:rPr sz="1400" b="1" spc="55">
                <a:latin typeface="Arial"/>
                <a:cs typeface="Arial"/>
              </a:rPr>
              <a:t>проєкти</a:t>
            </a:r>
            <a:r>
              <a:rPr sz="1400" b="1" spc="55">
                <a:latin typeface="Tahoma"/>
                <a:cs typeface="Tahoma"/>
              </a:rPr>
              <a:t>, </a:t>
            </a:r>
            <a:r>
              <a:rPr sz="1400" b="1" spc="60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заходи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тощо</a:t>
            </a:r>
            <a:r>
              <a:rPr sz="1400" b="1" spc="50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380"/>
              </a:lnSpc>
            </a:pP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вивчення</a:t>
            </a:r>
            <a:r>
              <a:rPr sz="1400" i="1" spc="10">
                <a:latin typeface="Arial"/>
                <a:cs typeface="Arial"/>
              </a:rPr>
              <a:t> документацıї</a:t>
            </a:r>
            <a:r>
              <a:rPr sz="1400" b="1" i="1" spc="10">
                <a:latin typeface="Sitka Heading"/>
                <a:cs typeface="Sitka Heading"/>
              </a:rPr>
              <a:t>,</a:t>
            </a:r>
            <a:r>
              <a:rPr sz="1400" b="1" i="1" spc="55">
                <a:latin typeface="Sitka Heading"/>
                <a:cs typeface="Sitka Heading"/>
              </a:rPr>
              <a:t> 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116" y="2923507"/>
            <a:ext cx="2275205" cy="12623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92735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4.4.4.</a:t>
            </a:r>
            <a:r>
              <a:rPr sz="1350" b="1" spc="-1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Керıвництво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 закладу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сприяє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виявленню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громадської </a:t>
            </a:r>
            <a:r>
              <a:rPr sz="1350" b="1" spc="-3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активностı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5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3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5">
                <a:solidFill>
                  <a:srgbClr val="F6F6F6"/>
                </a:solidFill>
                <a:latin typeface="Arial"/>
                <a:cs typeface="Arial"/>
              </a:rPr>
              <a:t>ıнıцıативи</a:t>
            </a:r>
            <a:endParaRPr sz="1350">
              <a:latin typeface="Arial"/>
              <a:cs typeface="Arial"/>
            </a:endParaRPr>
          </a:p>
          <a:p>
            <a:pPr marL="43815" marR="36195" indent="-635" algn="ctr">
              <a:lnSpc>
                <a:spcPts val="1350"/>
              </a:lnSpc>
            </a:pP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учасникıв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освıтнього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процесу</a:t>
            </a:r>
            <a:r>
              <a:rPr sz="1350" b="1" spc="2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їхньої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участı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114">
                <a:solidFill>
                  <a:srgbClr val="F6F6F6"/>
                </a:solidFill>
                <a:latin typeface="Arial"/>
                <a:cs typeface="Arial"/>
              </a:rPr>
              <a:t>життı</a:t>
            </a:r>
            <a:r>
              <a:rPr sz="135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мıсцевої</a:t>
            </a:r>
            <a:r>
              <a:rPr sz="13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5">
                <a:solidFill>
                  <a:srgbClr val="F6F6F6"/>
                </a:solidFill>
                <a:latin typeface="Arial"/>
                <a:cs typeface="Arial"/>
              </a:rPr>
              <a:t>громади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549" y="685801"/>
            <a:ext cx="419382" cy="1591164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1898126"/>
            <a:ext cx="467307" cy="503138"/>
          </a:xfrm>
          <a:custGeom>
            <a:avLst/>
            <a:gdLst/>
            <a:ahLst/>
            <a:cxnLst/>
            <a:rect l="l" t="t" r="r" b="b"/>
            <a:pathLst>
              <a:path w="1371600" h="33655">
                <a:moveTo>
                  <a:pt x="0" y="33119"/>
                </a:moveTo>
                <a:lnTo>
                  <a:pt x="1371299" y="0"/>
                </a:lnTo>
              </a:path>
            </a:pathLst>
          </a:custGeom>
          <a:ln w="47624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3586802" y="3711482"/>
            <a:ext cx="1975060" cy="196136"/>
          </a:xfrm>
          <a:custGeom>
            <a:avLst/>
            <a:gdLst/>
            <a:ahLst/>
            <a:cxnLst/>
            <a:rect l="l" t="t" r="r" b="b"/>
            <a:pathLst>
              <a:path w="1680210" h="699770">
                <a:moveTo>
                  <a:pt x="0" y="0"/>
                </a:moveTo>
                <a:lnTo>
                  <a:pt x="1679617" y="699357"/>
                </a:lnTo>
              </a:path>
            </a:pathLst>
          </a:custGeom>
          <a:ln w="4760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6802" y="1"/>
            <a:ext cx="4117978" cy="1150071"/>
            <a:chOff x="3454413" y="425821"/>
            <a:chExt cx="4117978" cy="1257872"/>
          </a:xfrm>
        </p:grpSpPr>
        <p:sp>
          <p:nvSpPr>
            <p:cNvPr id="7" name="object 7"/>
            <p:cNvSpPr/>
            <p:nvPr/>
          </p:nvSpPr>
          <p:spPr>
            <a:xfrm>
              <a:off x="3692541" y="516769"/>
              <a:ext cx="3879850" cy="1166924"/>
            </a:xfrm>
            <a:custGeom>
              <a:avLst/>
              <a:gdLst/>
              <a:ahLst/>
              <a:cxnLst/>
              <a:rect l="l" t="t" r="r" b="b"/>
              <a:pathLst>
                <a:path w="3879850" h="1397000">
                  <a:moveTo>
                    <a:pt x="3748536" y="1396822"/>
                  </a:moveTo>
                  <a:lnTo>
                    <a:pt x="130819" y="1396822"/>
                  </a:lnTo>
                  <a:lnTo>
                    <a:pt x="79968" y="1386518"/>
                  </a:lnTo>
                  <a:lnTo>
                    <a:pt x="38378" y="1358444"/>
                  </a:lnTo>
                  <a:lnTo>
                    <a:pt x="10303" y="1316854"/>
                  </a:lnTo>
                  <a:lnTo>
                    <a:pt x="0" y="1266003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748538" y="0"/>
                  </a:lnTo>
                  <a:lnTo>
                    <a:pt x="3799387" y="10303"/>
                  </a:lnTo>
                  <a:lnTo>
                    <a:pt x="3840978" y="38377"/>
                  </a:lnTo>
                  <a:lnTo>
                    <a:pt x="3869052" y="79967"/>
                  </a:lnTo>
                  <a:lnTo>
                    <a:pt x="3879356" y="130818"/>
                  </a:lnTo>
                  <a:lnTo>
                    <a:pt x="3879356" y="1266003"/>
                  </a:lnTo>
                  <a:lnTo>
                    <a:pt x="3869052" y="1316854"/>
                  </a:lnTo>
                  <a:lnTo>
                    <a:pt x="3840978" y="1358444"/>
                  </a:lnTo>
                  <a:lnTo>
                    <a:pt x="3799387" y="1386518"/>
                  </a:lnTo>
                  <a:lnTo>
                    <a:pt x="3748536" y="1396822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54413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06519" y="56407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8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ahoma"/>
                <a:cs typeface="Tahoma"/>
              </a:rPr>
              <a:t>1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64811" y="1129594"/>
            <a:ext cx="4676495" cy="1075459"/>
            <a:chOff x="4681803" y="2579855"/>
            <a:chExt cx="4676495" cy="1200231"/>
          </a:xfrm>
        </p:grpSpPr>
        <p:sp>
          <p:nvSpPr>
            <p:cNvPr id="11" name="object 11"/>
            <p:cNvSpPr/>
            <p:nvPr/>
          </p:nvSpPr>
          <p:spPr>
            <a:xfrm>
              <a:off x="5086653" y="2629766"/>
              <a:ext cx="4271645" cy="1150320"/>
            </a:xfrm>
            <a:custGeom>
              <a:avLst/>
              <a:gdLst/>
              <a:ahLst/>
              <a:cxnLst/>
              <a:rect l="l" t="t" r="r" b="b"/>
              <a:pathLst>
                <a:path w="4271645" h="1665604">
                  <a:moveTo>
                    <a:pt x="4140627" y="1665495"/>
                  </a:moveTo>
                  <a:lnTo>
                    <a:pt x="130819" y="1665495"/>
                  </a:lnTo>
                  <a:lnTo>
                    <a:pt x="79968" y="1655191"/>
                  </a:lnTo>
                  <a:lnTo>
                    <a:pt x="38378" y="1627117"/>
                  </a:lnTo>
                  <a:lnTo>
                    <a:pt x="10303" y="1585526"/>
                  </a:lnTo>
                  <a:lnTo>
                    <a:pt x="0" y="1534675"/>
                  </a:lnTo>
                  <a:lnTo>
                    <a:pt x="0" y="130818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4140627" y="0"/>
                  </a:lnTo>
                  <a:lnTo>
                    <a:pt x="4191477" y="10303"/>
                  </a:lnTo>
                  <a:lnTo>
                    <a:pt x="4233067" y="38377"/>
                  </a:lnTo>
                  <a:lnTo>
                    <a:pt x="4261142" y="79968"/>
                  </a:lnTo>
                  <a:lnTo>
                    <a:pt x="4271445" y="130818"/>
                  </a:lnTo>
                  <a:lnTo>
                    <a:pt x="4271445" y="1534675"/>
                  </a:lnTo>
                  <a:lnTo>
                    <a:pt x="4261142" y="1585526"/>
                  </a:lnTo>
                  <a:lnTo>
                    <a:pt x="4233067" y="1627117"/>
                  </a:lnTo>
                  <a:lnTo>
                    <a:pt x="4191477" y="1655191"/>
                  </a:lnTo>
                  <a:lnTo>
                    <a:pt x="4140627" y="1665495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681803" y="2579855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2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2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15405" y="1275863"/>
            <a:ext cx="3725902" cy="8944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530860" algn="ctr" defTabSz="914400" rtl="0" eaLnBrk="1" fontAlgn="auto" latinLnBrk="0" hangingPunct="1">
              <a:lnSpc>
                <a:spcPts val="128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4.</a:t>
            </a:r>
            <a:r>
              <a:rPr kumimoji="0" lang="uk-UA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r>
              <a:rPr kumimoji="0" lang="uk-UA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5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.2</a:t>
            </a:r>
            <a:r>
              <a:rPr kumimoji="0" sz="13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 </a:t>
            </a:r>
            <a:r>
              <a:rPr kumimoji="0" sz="13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У </a:t>
            </a:r>
            <a:r>
              <a:rPr kumimoji="0" sz="1300" b="1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закладı</a:t>
            </a:r>
            <a:r>
              <a:rPr kumimoji="0" sz="13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uk-UA" sz="13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навчальних занять </a:t>
            </a:r>
            <a:r>
              <a:rPr kumimoji="0" lang="uk-UA" sz="1300" b="1" i="0" u="none" strike="noStrike" kern="1200" cap="none" spc="3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забезпечнго</a:t>
            </a:r>
            <a:r>
              <a:rPr kumimoji="0" lang="uk-UA" sz="1300" b="1" i="0" u="none" strike="noStrike" kern="1200" cap="none" spc="3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розподіл навчального навантаження з урахуванням вікових особливостей учнів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(</a:t>
            </a:r>
            <a:r>
              <a:rPr kumimoji="0" sz="1300" b="0" i="1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вивчення</a:t>
            </a:r>
            <a:r>
              <a:rPr kumimoji="0" sz="13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1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документацıї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Heading"/>
                <a:cs typeface="Sitka Heading"/>
              </a:rPr>
              <a:t>,</a:t>
            </a:r>
            <a:r>
              <a:rPr kumimoji="0" sz="1300" b="1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Heading"/>
                <a:cs typeface="Sitka Heading"/>
              </a:rPr>
              <a:t> </a:t>
            </a:r>
            <a:r>
              <a:rPr kumimoji="0" sz="1300" b="0" i="1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опитування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)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5385" y="1175900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75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ahoma"/>
                <a:cs typeface="Tahoma"/>
              </a:rPr>
              <a:t>2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75730" y="2030658"/>
            <a:ext cx="4211786" cy="1120859"/>
            <a:chOff x="5086653" y="4790911"/>
            <a:chExt cx="4211786" cy="1120859"/>
          </a:xfrm>
        </p:grpSpPr>
        <p:sp>
          <p:nvSpPr>
            <p:cNvPr id="16" name="object 16"/>
            <p:cNvSpPr/>
            <p:nvPr/>
          </p:nvSpPr>
          <p:spPr>
            <a:xfrm>
              <a:off x="5586864" y="5014596"/>
              <a:ext cx="3711575" cy="897174"/>
            </a:xfrm>
            <a:custGeom>
              <a:avLst/>
              <a:gdLst/>
              <a:ahLst/>
              <a:cxnLst/>
              <a:rect l="l" t="t" r="r" b="b"/>
              <a:pathLst>
                <a:path w="3711575" h="1148079">
                  <a:moveTo>
                    <a:pt x="3599915" y="1148005"/>
                  </a:moveTo>
                  <a:lnTo>
                    <a:pt x="111402" y="1148005"/>
                  </a:lnTo>
                  <a:lnTo>
                    <a:pt x="79968" y="1141636"/>
                  </a:lnTo>
                  <a:lnTo>
                    <a:pt x="38378" y="1113561"/>
                  </a:lnTo>
                  <a:lnTo>
                    <a:pt x="10303" y="1071971"/>
                  </a:lnTo>
                  <a:lnTo>
                    <a:pt x="0" y="1021120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9" y="38378"/>
                  </a:lnTo>
                  <a:lnTo>
                    <a:pt x="3701013" y="79968"/>
                  </a:lnTo>
                  <a:lnTo>
                    <a:pt x="3710994" y="129228"/>
                  </a:lnTo>
                  <a:lnTo>
                    <a:pt x="3710994" y="1022711"/>
                  </a:lnTo>
                  <a:lnTo>
                    <a:pt x="3701013" y="1071971"/>
                  </a:lnTo>
                  <a:lnTo>
                    <a:pt x="3672939" y="1113561"/>
                  </a:lnTo>
                  <a:lnTo>
                    <a:pt x="3631348" y="1141636"/>
                  </a:lnTo>
                  <a:lnTo>
                    <a:pt x="3599915" y="1148005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086653" y="4790911"/>
              <a:ext cx="950594" cy="927100"/>
            </a:xfrm>
            <a:custGeom>
              <a:avLst/>
              <a:gdLst/>
              <a:ahLst/>
              <a:cxnLst/>
              <a:rect l="l" t="t" r="r" b="b"/>
              <a:pathLst>
                <a:path w="950594" h="927100">
                  <a:moveTo>
                    <a:pt x="475209" y="926813"/>
                  </a:moveTo>
                  <a:lnTo>
                    <a:pt x="426620" y="924421"/>
                  </a:lnTo>
                  <a:lnTo>
                    <a:pt x="379436" y="917398"/>
                  </a:lnTo>
                  <a:lnTo>
                    <a:pt x="333895" y="905979"/>
                  </a:lnTo>
                  <a:lnTo>
                    <a:pt x="290235" y="890396"/>
                  </a:lnTo>
                  <a:lnTo>
                    <a:pt x="248695" y="870883"/>
                  </a:lnTo>
                  <a:lnTo>
                    <a:pt x="209514" y="847671"/>
                  </a:lnTo>
                  <a:lnTo>
                    <a:pt x="172931" y="820994"/>
                  </a:lnTo>
                  <a:lnTo>
                    <a:pt x="139185" y="791085"/>
                  </a:lnTo>
                  <a:lnTo>
                    <a:pt x="108514" y="758176"/>
                  </a:lnTo>
                  <a:lnTo>
                    <a:pt x="81157" y="722502"/>
                  </a:lnTo>
                  <a:lnTo>
                    <a:pt x="57354" y="684294"/>
                  </a:lnTo>
                  <a:lnTo>
                    <a:pt x="37344" y="643785"/>
                  </a:lnTo>
                  <a:lnTo>
                    <a:pt x="21364" y="601210"/>
                  </a:lnTo>
                  <a:lnTo>
                    <a:pt x="9654" y="556799"/>
                  </a:lnTo>
                  <a:lnTo>
                    <a:pt x="2453" y="510787"/>
                  </a:lnTo>
                  <a:lnTo>
                    <a:pt x="0" y="463404"/>
                  </a:lnTo>
                  <a:lnTo>
                    <a:pt x="2453" y="416026"/>
                  </a:lnTo>
                  <a:lnTo>
                    <a:pt x="9654" y="370014"/>
                  </a:lnTo>
                  <a:lnTo>
                    <a:pt x="21364" y="325603"/>
                  </a:lnTo>
                  <a:lnTo>
                    <a:pt x="37344" y="283028"/>
                  </a:lnTo>
                  <a:lnTo>
                    <a:pt x="57354" y="242519"/>
                  </a:lnTo>
                  <a:lnTo>
                    <a:pt x="81157" y="204311"/>
                  </a:lnTo>
                  <a:lnTo>
                    <a:pt x="108514" y="168637"/>
                  </a:lnTo>
                  <a:lnTo>
                    <a:pt x="139185" y="135728"/>
                  </a:lnTo>
                  <a:lnTo>
                    <a:pt x="172931" y="105819"/>
                  </a:lnTo>
                  <a:lnTo>
                    <a:pt x="209514" y="79142"/>
                  </a:lnTo>
                  <a:lnTo>
                    <a:pt x="248695" y="55930"/>
                  </a:lnTo>
                  <a:lnTo>
                    <a:pt x="290235" y="36416"/>
                  </a:lnTo>
                  <a:lnTo>
                    <a:pt x="333895" y="20833"/>
                  </a:lnTo>
                  <a:lnTo>
                    <a:pt x="379436" y="9414"/>
                  </a:lnTo>
                  <a:lnTo>
                    <a:pt x="426620" y="2392"/>
                  </a:lnTo>
                  <a:lnTo>
                    <a:pt x="475207" y="0"/>
                  </a:lnTo>
                  <a:lnTo>
                    <a:pt x="523794" y="2392"/>
                  </a:lnTo>
                  <a:lnTo>
                    <a:pt x="570978" y="9414"/>
                  </a:lnTo>
                  <a:lnTo>
                    <a:pt x="616520" y="20833"/>
                  </a:lnTo>
                  <a:lnTo>
                    <a:pt x="660180" y="36416"/>
                  </a:lnTo>
                  <a:lnTo>
                    <a:pt x="701720" y="55930"/>
                  </a:lnTo>
                  <a:lnTo>
                    <a:pt x="740901" y="79142"/>
                  </a:lnTo>
                  <a:lnTo>
                    <a:pt x="777484" y="105819"/>
                  </a:lnTo>
                  <a:lnTo>
                    <a:pt x="811230" y="135728"/>
                  </a:lnTo>
                  <a:lnTo>
                    <a:pt x="841901" y="168637"/>
                  </a:lnTo>
                  <a:lnTo>
                    <a:pt x="869257" y="204311"/>
                  </a:lnTo>
                  <a:lnTo>
                    <a:pt x="893060" y="242519"/>
                  </a:lnTo>
                  <a:lnTo>
                    <a:pt x="913071" y="283028"/>
                  </a:lnTo>
                  <a:lnTo>
                    <a:pt x="929051" y="325603"/>
                  </a:lnTo>
                  <a:lnTo>
                    <a:pt x="940761" y="370014"/>
                  </a:lnTo>
                  <a:lnTo>
                    <a:pt x="947962" y="416026"/>
                  </a:lnTo>
                  <a:lnTo>
                    <a:pt x="950415" y="463408"/>
                  </a:lnTo>
                  <a:lnTo>
                    <a:pt x="947962" y="510787"/>
                  </a:lnTo>
                  <a:lnTo>
                    <a:pt x="940761" y="556799"/>
                  </a:lnTo>
                  <a:lnTo>
                    <a:pt x="929051" y="601210"/>
                  </a:lnTo>
                  <a:lnTo>
                    <a:pt x="913071" y="643785"/>
                  </a:lnTo>
                  <a:lnTo>
                    <a:pt x="893060" y="684294"/>
                  </a:lnTo>
                  <a:lnTo>
                    <a:pt x="869257" y="722502"/>
                  </a:lnTo>
                  <a:lnTo>
                    <a:pt x="841901" y="758176"/>
                  </a:lnTo>
                  <a:lnTo>
                    <a:pt x="811230" y="791085"/>
                  </a:lnTo>
                  <a:lnTo>
                    <a:pt x="777484" y="820994"/>
                  </a:lnTo>
                  <a:lnTo>
                    <a:pt x="740901" y="847671"/>
                  </a:lnTo>
                  <a:lnTo>
                    <a:pt x="701720" y="870883"/>
                  </a:lnTo>
                  <a:lnTo>
                    <a:pt x="660180" y="890396"/>
                  </a:lnTo>
                  <a:lnTo>
                    <a:pt x="616520" y="905979"/>
                  </a:lnTo>
                  <a:lnTo>
                    <a:pt x="570978" y="917398"/>
                  </a:lnTo>
                  <a:lnTo>
                    <a:pt x="523794" y="924421"/>
                  </a:lnTo>
                  <a:lnTo>
                    <a:pt x="475209" y="92681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1468" y="3129959"/>
            <a:ext cx="2271477" cy="81624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765" marR="17145" lvl="0" indent="169545" algn="ctr" defTabSz="914400" rtl="0" eaLnBrk="1" fontAlgn="auto" latinLnBrk="0" hangingPunct="1">
              <a:lnSpc>
                <a:spcPts val="119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4.4.5. Організація освітнього процесу</a:t>
            </a:r>
            <a:r>
              <a:rPr kumimoji="0" lang="uk-UA" sz="1400" b="1" i="0" u="none" strike="noStrike" kern="1200" cap="none" spc="-40" normalizeH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враховує вікові особливості учнів, відповідає їхнім освітнім потребам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6163" y="170526"/>
            <a:ext cx="3103245" cy="88165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" marR="22225" lvl="0" indent="449580" algn="l" defTabSz="914400" rtl="0" eaLnBrk="1" fontAlgn="auto" latinLnBrk="0" hangingPunct="1">
              <a:lnSpc>
                <a:spcPts val="128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4.</a:t>
            </a:r>
            <a:r>
              <a:rPr kumimoji="0" lang="uk-UA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r>
              <a:rPr kumimoji="0" lang="uk-UA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5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.1</a:t>
            </a:r>
            <a:r>
              <a:rPr kumimoji="0" sz="13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 </a:t>
            </a:r>
            <a:r>
              <a:rPr kumimoji="0" lang="uk-UA" sz="1300" b="1" i="0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Режим роботи закладу освіти враховує потреби</a:t>
            </a:r>
            <a:r>
              <a:rPr kumimoji="0" lang="uk-UA" sz="1300" b="1" i="0" u="none" strike="noStrike" kern="1200" cap="none" spc="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учасників освітнього процесу, особливості діяльності закладу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(</a:t>
            </a:r>
            <a:r>
              <a:rPr kumimoji="0" lang="uk-UA" sz="1300" i="1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вивчення документації, </a:t>
            </a:r>
            <a:r>
              <a:rPr kumimoji="0" sz="1300" b="0" i="1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опитування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)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4804" y="1905876"/>
            <a:ext cx="4058564" cy="121110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02005" marR="30480" lvl="0" indent="-764540" algn="l" defTabSz="914400" rtl="0" eaLnBrk="1" fontAlgn="auto" latinLnBrk="0" hangingPunct="1">
              <a:lnSpc>
                <a:spcPct val="6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-270" normalizeH="0" baseline="-15046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ahoma"/>
                <a:cs typeface="Tahoma"/>
              </a:rPr>
              <a:t>3</a:t>
            </a:r>
            <a:r>
              <a:rPr kumimoji="0" sz="7200" b="1" i="0" u="none" strike="noStrike" kern="1200" cap="none" spc="330" normalizeH="0" baseline="-15046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uk-UA" sz="7200" b="1" i="0" u="none" strike="noStrike" kern="1200" cap="none" spc="330" normalizeH="0" baseline="-15046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4.</a:t>
            </a:r>
            <a:r>
              <a:rPr kumimoji="0" lang="uk-UA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4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r>
              <a:rPr kumimoji="0" lang="uk-UA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5</a:t>
            </a:r>
            <a:r>
              <a:rPr kumimoji="0" sz="13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.3</a:t>
            </a:r>
            <a:r>
              <a:rPr kumimoji="0" sz="13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uk-UA" sz="1300" b="1" i="0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Розклад навчальних занять у закладі освіти сформовано відповідно до освітньої програми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76580" marR="0" lvl="0" indent="0" algn="ctr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(</a:t>
            </a:r>
            <a:r>
              <a:rPr kumimoji="0" sz="1300" b="0" i="1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вивчення</a:t>
            </a:r>
            <a:r>
              <a:rPr kumimoji="0" sz="13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0" i="1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документацıї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Heading"/>
                <a:cs typeface="Sitka Heading"/>
              </a:rPr>
              <a:t>,</a:t>
            </a:r>
            <a:r>
              <a:rPr kumimoji="0" sz="1300" b="1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Heading"/>
                <a:cs typeface="Sitka Heading"/>
              </a:rPr>
              <a:t> </a:t>
            </a:r>
            <a:r>
              <a:rPr kumimoji="0" sz="1300" b="0" i="1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опитування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)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23" name="object 16"/>
          <p:cNvGrpSpPr/>
          <p:nvPr/>
        </p:nvGrpSpPr>
        <p:grpSpPr>
          <a:xfrm>
            <a:off x="5298098" y="3168139"/>
            <a:ext cx="4379302" cy="1301599"/>
            <a:chOff x="5561862" y="3151517"/>
            <a:chExt cx="4191738" cy="1375410"/>
          </a:xfrm>
        </p:grpSpPr>
        <p:sp>
          <p:nvSpPr>
            <p:cNvPr id="24" name="object 17"/>
            <p:cNvSpPr/>
            <p:nvPr/>
          </p:nvSpPr>
          <p:spPr>
            <a:xfrm>
              <a:off x="6088380" y="3151517"/>
              <a:ext cx="3665220" cy="1375410"/>
            </a:xfrm>
            <a:custGeom>
              <a:avLst/>
              <a:gdLst/>
              <a:ahLst/>
              <a:cxnLst/>
              <a:rect l="l" t="t" r="r" b="b"/>
              <a:pathLst>
                <a:path w="3665220" h="1375410">
                  <a:moveTo>
                    <a:pt x="3597023" y="1374937"/>
                  </a:moveTo>
                  <a:lnTo>
                    <a:pt x="114293" y="1374937"/>
                  </a:lnTo>
                  <a:lnTo>
                    <a:pt x="79968" y="1367981"/>
                  </a:lnTo>
                  <a:lnTo>
                    <a:pt x="38378" y="1339907"/>
                  </a:lnTo>
                  <a:lnTo>
                    <a:pt x="10303" y="1298317"/>
                  </a:lnTo>
                  <a:lnTo>
                    <a:pt x="0" y="1247466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65184" y="33143"/>
                  </a:lnTo>
                  <a:lnTo>
                    <a:pt x="3665184" y="1345142"/>
                  </a:lnTo>
                  <a:lnTo>
                    <a:pt x="3631348" y="1367981"/>
                  </a:lnTo>
                  <a:lnTo>
                    <a:pt x="3597023" y="1374937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25" name="object 18"/>
            <p:cNvSpPr/>
            <p:nvPr/>
          </p:nvSpPr>
          <p:spPr>
            <a:xfrm>
              <a:off x="5561862" y="318239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3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0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43" y="3059812"/>
            <a:ext cx="1097375" cy="12802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00418" y="3147727"/>
            <a:ext cx="337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4.4.5.4. Частка батьків і учнів, думка яких враховується при виборі навчальних предметів для поглибленого вивчення, визначення вибіркових (за вибором учнів) навчальних предметів (інтегрованих курсів), організації профільного навчання, навчальних програм </a:t>
            </a:r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опитування, вивчення документації)</a:t>
            </a:r>
            <a:endParaRPr lang="uk-U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9650">
            <a:off x="3357253" y="2634546"/>
            <a:ext cx="1071699" cy="130297"/>
          </a:xfrm>
          <a:prstGeom prst="rect">
            <a:avLst/>
          </a:prstGeom>
        </p:spPr>
      </p:pic>
      <p:grpSp>
        <p:nvGrpSpPr>
          <p:cNvPr id="30" name="object 10"/>
          <p:cNvGrpSpPr/>
          <p:nvPr/>
        </p:nvGrpSpPr>
        <p:grpSpPr>
          <a:xfrm>
            <a:off x="4574332" y="4437571"/>
            <a:ext cx="4895269" cy="1243964"/>
            <a:chOff x="4681803" y="2579855"/>
            <a:chExt cx="4895269" cy="1388285"/>
          </a:xfrm>
        </p:grpSpPr>
        <p:sp>
          <p:nvSpPr>
            <p:cNvPr id="31" name="object 11"/>
            <p:cNvSpPr/>
            <p:nvPr/>
          </p:nvSpPr>
          <p:spPr>
            <a:xfrm>
              <a:off x="5305427" y="2817820"/>
              <a:ext cx="4271645" cy="1150320"/>
            </a:xfrm>
            <a:custGeom>
              <a:avLst/>
              <a:gdLst/>
              <a:ahLst/>
              <a:cxnLst/>
              <a:rect l="l" t="t" r="r" b="b"/>
              <a:pathLst>
                <a:path w="4271645" h="1665604">
                  <a:moveTo>
                    <a:pt x="4140627" y="1665495"/>
                  </a:moveTo>
                  <a:lnTo>
                    <a:pt x="130819" y="1665495"/>
                  </a:lnTo>
                  <a:lnTo>
                    <a:pt x="79968" y="1655191"/>
                  </a:lnTo>
                  <a:lnTo>
                    <a:pt x="38378" y="1627117"/>
                  </a:lnTo>
                  <a:lnTo>
                    <a:pt x="10303" y="1585526"/>
                  </a:lnTo>
                  <a:lnTo>
                    <a:pt x="0" y="1534675"/>
                  </a:lnTo>
                  <a:lnTo>
                    <a:pt x="0" y="130818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4140627" y="0"/>
                  </a:lnTo>
                  <a:lnTo>
                    <a:pt x="4191477" y="10303"/>
                  </a:lnTo>
                  <a:lnTo>
                    <a:pt x="4233067" y="38377"/>
                  </a:lnTo>
                  <a:lnTo>
                    <a:pt x="4261142" y="79968"/>
                  </a:lnTo>
                  <a:lnTo>
                    <a:pt x="4271445" y="130818"/>
                  </a:lnTo>
                  <a:lnTo>
                    <a:pt x="4271445" y="1534675"/>
                  </a:lnTo>
                  <a:lnTo>
                    <a:pt x="4261142" y="1585526"/>
                  </a:lnTo>
                  <a:lnTo>
                    <a:pt x="4233067" y="1627117"/>
                  </a:lnTo>
                  <a:lnTo>
                    <a:pt x="4191477" y="1655191"/>
                  </a:lnTo>
                  <a:lnTo>
                    <a:pt x="4140627" y="1665495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32" name="object 12"/>
            <p:cNvSpPr/>
            <p:nvPr/>
          </p:nvSpPr>
          <p:spPr>
            <a:xfrm>
              <a:off x="4681803" y="2579855"/>
              <a:ext cx="950594" cy="950593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2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2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33" name="object 6"/>
          <p:cNvGrpSpPr/>
          <p:nvPr/>
        </p:nvGrpSpPr>
        <p:grpSpPr>
          <a:xfrm>
            <a:off x="1998363" y="5645132"/>
            <a:ext cx="4631036" cy="1239198"/>
            <a:chOff x="3454413" y="425821"/>
            <a:chExt cx="4631036" cy="1355353"/>
          </a:xfrm>
        </p:grpSpPr>
        <p:sp>
          <p:nvSpPr>
            <p:cNvPr id="34" name="object 7"/>
            <p:cNvSpPr/>
            <p:nvPr/>
          </p:nvSpPr>
          <p:spPr>
            <a:xfrm>
              <a:off x="3692540" y="516769"/>
              <a:ext cx="4392909" cy="1264405"/>
            </a:xfrm>
            <a:custGeom>
              <a:avLst/>
              <a:gdLst/>
              <a:ahLst/>
              <a:cxnLst/>
              <a:rect l="l" t="t" r="r" b="b"/>
              <a:pathLst>
                <a:path w="3879850" h="1397000">
                  <a:moveTo>
                    <a:pt x="3748536" y="1396822"/>
                  </a:moveTo>
                  <a:lnTo>
                    <a:pt x="130819" y="1396822"/>
                  </a:lnTo>
                  <a:lnTo>
                    <a:pt x="79968" y="1386518"/>
                  </a:lnTo>
                  <a:lnTo>
                    <a:pt x="38378" y="1358444"/>
                  </a:lnTo>
                  <a:lnTo>
                    <a:pt x="10303" y="1316854"/>
                  </a:lnTo>
                  <a:lnTo>
                    <a:pt x="0" y="1266003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3748538" y="0"/>
                  </a:lnTo>
                  <a:lnTo>
                    <a:pt x="3799387" y="10303"/>
                  </a:lnTo>
                  <a:lnTo>
                    <a:pt x="3840978" y="38377"/>
                  </a:lnTo>
                  <a:lnTo>
                    <a:pt x="3869052" y="79967"/>
                  </a:lnTo>
                  <a:lnTo>
                    <a:pt x="3879356" y="130818"/>
                  </a:lnTo>
                  <a:lnTo>
                    <a:pt x="3879356" y="1266003"/>
                  </a:lnTo>
                  <a:lnTo>
                    <a:pt x="3869052" y="1316854"/>
                  </a:lnTo>
                  <a:lnTo>
                    <a:pt x="3840978" y="1358444"/>
                  </a:lnTo>
                  <a:lnTo>
                    <a:pt x="3799387" y="1386518"/>
                  </a:lnTo>
                  <a:lnTo>
                    <a:pt x="3748536" y="1396822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35" name="object 8"/>
            <p:cNvSpPr/>
            <p:nvPr/>
          </p:nvSpPr>
          <p:spPr>
            <a:xfrm>
              <a:off x="3454413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36" name="Прямокутник 35"/>
          <p:cNvSpPr/>
          <p:nvPr/>
        </p:nvSpPr>
        <p:spPr>
          <a:xfrm>
            <a:off x="4751027" y="4437570"/>
            <a:ext cx="57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264811" y="4638292"/>
            <a:ext cx="1626024" cy="197693"/>
          </a:xfrm>
          <a:prstGeom prst="rect">
            <a:avLst/>
          </a:prstGeom>
        </p:spPr>
      </p:pic>
      <p:sp>
        <p:nvSpPr>
          <p:cNvPr id="38" name="object 4"/>
          <p:cNvSpPr/>
          <p:nvPr/>
        </p:nvSpPr>
        <p:spPr>
          <a:xfrm>
            <a:off x="1377429" y="5239337"/>
            <a:ext cx="822125" cy="751233"/>
          </a:xfrm>
          <a:custGeom>
            <a:avLst/>
            <a:gdLst/>
            <a:ahLst/>
            <a:cxnLst/>
            <a:rect l="l" t="t" r="r" b="b"/>
            <a:pathLst>
              <a:path w="1680210" h="699770">
                <a:moveTo>
                  <a:pt x="0" y="0"/>
                </a:moveTo>
                <a:lnTo>
                  <a:pt x="1679617" y="699357"/>
                </a:lnTo>
              </a:path>
            </a:pathLst>
          </a:custGeom>
          <a:ln w="4760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2148144" y="5655129"/>
            <a:ext cx="57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1862" y="4734009"/>
            <a:ext cx="3907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4.4.5.5. Керівництвом закладу освіти запроваджуються різні форми організації освітнього процесу, зокрема з використанням технологій дистанційного навчання </a:t>
            </a:r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(вивчення документації, опитування)</a:t>
            </a:r>
            <a:endParaRPr lang="uk-UA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48957" y="5698157"/>
            <a:ext cx="396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4.4.5.6. Створено та/або використовується електронна освітня платформа для комунікації між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єктами дистанційного навчання </a:t>
            </a:r>
          </a:p>
          <a:p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(вивчення документації, спостереження)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735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6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25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78"/>
                </a:lnTo>
                <a:lnTo>
                  <a:pt x="2404110" y="554685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50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22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800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59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39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39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59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617085" cy="1887220"/>
            <a:chOff x="4636448" y="1804106"/>
            <a:chExt cx="4617085" cy="1887220"/>
          </a:xfrm>
        </p:grpSpPr>
        <p:sp>
          <p:nvSpPr>
            <p:cNvPr id="5" name="object 5"/>
            <p:cNvSpPr/>
            <p:nvPr/>
          </p:nvSpPr>
          <p:spPr>
            <a:xfrm>
              <a:off x="4874576" y="1995981"/>
              <a:ext cx="4378960" cy="1695450"/>
            </a:xfrm>
            <a:custGeom>
              <a:avLst/>
              <a:gdLst/>
              <a:ahLst/>
              <a:cxnLst/>
              <a:rect l="l" t="t" r="r" b="b"/>
              <a:pathLst>
                <a:path w="4378959" h="1695450">
                  <a:moveTo>
                    <a:pt x="4259713" y="1695310"/>
                  </a:moveTo>
                  <a:lnTo>
                    <a:pt x="123758" y="1695310"/>
                  </a:lnTo>
                  <a:lnTo>
                    <a:pt x="79968" y="1686437"/>
                  </a:lnTo>
                  <a:lnTo>
                    <a:pt x="38378" y="1658363"/>
                  </a:lnTo>
                  <a:lnTo>
                    <a:pt x="10303" y="1616773"/>
                  </a:lnTo>
                  <a:lnTo>
                    <a:pt x="0" y="1565922"/>
                  </a:lnTo>
                  <a:lnTo>
                    <a:pt x="0" y="130818"/>
                  </a:lnTo>
                  <a:lnTo>
                    <a:pt x="10303" y="79967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7" y="0"/>
                  </a:lnTo>
                  <a:lnTo>
                    <a:pt x="4252654" y="0"/>
                  </a:lnTo>
                  <a:lnTo>
                    <a:pt x="4303504" y="10303"/>
                  </a:lnTo>
                  <a:lnTo>
                    <a:pt x="4345094" y="38377"/>
                  </a:lnTo>
                  <a:lnTo>
                    <a:pt x="4373168" y="79967"/>
                  </a:lnTo>
                  <a:lnTo>
                    <a:pt x="4378440" y="105984"/>
                  </a:lnTo>
                  <a:lnTo>
                    <a:pt x="4378440" y="1590756"/>
                  </a:lnTo>
                  <a:lnTo>
                    <a:pt x="4373168" y="1616773"/>
                  </a:lnTo>
                  <a:lnTo>
                    <a:pt x="4345094" y="1658363"/>
                  </a:lnTo>
                  <a:lnTo>
                    <a:pt x="4303504" y="1686437"/>
                  </a:lnTo>
                  <a:lnTo>
                    <a:pt x="4259713" y="1695310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54826" y="2180885"/>
            <a:ext cx="3474085" cy="12973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6245" marR="53340" indent="-375920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4.4.6.1. </a:t>
            </a:r>
            <a:r>
              <a:rPr sz="1400" b="1" spc="65">
                <a:latin typeface="Arial"/>
                <a:cs typeface="Arial"/>
              </a:rPr>
              <a:t>Керıвництво закладу </a:t>
            </a:r>
            <a:r>
              <a:rPr sz="1400" b="1" spc="45">
                <a:latin typeface="Arial"/>
                <a:cs typeface="Arial"/>
              </a:rPr>
              <a:t>освıти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забезпечує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40">
                <a:latin typeface="Arial"/>
                <a:cs typeface="Arial"/>
              </a:rPr>
              <a:t>розроблення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400" b="1" spc="70">
                <a:latin typeface="Arial"/>
                <a:cs typeface="Arial"/>
              </a:rPr>
              <a:t>затвердження</a:t>
            </a:r>
            <a:r>
              <a:rPr sz="1400" b="1" spc="10">
                <a:latin typeface="Arial"/>
                <a:cs typeface="Arial"/>
              </a:rPr>
              <a:t> </a:t>
            </a:r>
            <a:r>
              <a:rPr sz="1400" b="1" spc="55">
                <a:latin typeface="Arial"/>
                <a:cs typeface="Arial"/>
              </a:rPr>
              <a:t>ıндивıдуальних</a:t>
            </a:r>
            <a:endParaRPr sz="1400">
              <a:latin typeface="Arial"/>
              <a:cs typeface="Arial"/>
            </a:endParaRPr>
          </a:p>
          <a:p>
            <a:pPr marL="12065" marR="5080" indent="-635" algn="ctr">
              <a:lnSpc>
                <a:spcPts val="1390"/>
              </a:lnSpc>
              <a:spcBef>
                <a:spcPts val="140"/>
              </a:spcBef>
            </a:pPr>
            <a:r>
              <a:rPr sz="1400" b="1" spc="65">
                <a:latin typeface="Arial"/>
                <a:cs typeface="Arial"/>
              </a:rPr>
              <a:t>навчальних </a:t>
            </a:r>
            <a:r>
              <a:rPr sz="1400" b="1" spc="35">
                <a:latin typeface="Arial"/>
                <a:cs typeface="Arial"/>
              </a:rPr>
              <a:t>планıв</a:t>
            </a:r>
            <a:r>
              <a:rPr sz="1400" b="1" spc="35">
                <a:latin typeface="Tahoma"/>
                <a:cs typeface="Tahoma"/>
              </a:rPr>
              <a:t>, </a:t>
            </a:r>
            <a:r>
              <a:rPr sz="1400" b="1" spc="55">
                <a:latin typeface="Arial"/>
                <a:cs typeface="Arial"/>
              </a:rPr>
              <a:t>запроваджує </a:t>
            </a:r>
            <a:r>
              <a:rPr sz="1400" b="1" spc="60">
                <a:latin typeface="Arial"/>
                <a:cs typeface="Arial"/>
              </a:rPr>
              <a:t> </a:t>
            </a:r>
            <a:r>
              <a:rPr sz="1400" b="1" spc="70">
                <a:latin typeface="Arial"/>
                <a:cs typeface="Arial"/>
              </a:rPr>
              <a:t>дистанцıйну </a:t>
            </a:r>
            <a:r>
              <a:rPr sz="1400" b="1" spc="80">
                <a:latin typeface="Arial"/>
                <a:cs typeface="Arial"/>
              </a:rPr>
              <a:t>та </a:t>
            </a:r>
            <a:r>
              <a:rPr sz="1400" b="1" spc="50">
                <a:latin typeface="Arial"/>
                <a:cs typeface="Arial"/>
              </a:rPr>
              <a:t>ıндивıдуальнı </a:t>
            </a:r>
            <a:r>
              <a:rPr sz="1400" b="1" spc="55">
                <a:latin typeface="Arial"/>
                <a:cs typeface="Arial"/>
              </a:rPr>
              <a:t> форми </a:t>
            </a:r>
            <a:r>
              <a:rPr sz="1400" b="1" spc="45">
                <a:latin typeface="Arial"/>
                <a:cs typeface="Arial"/>
              </a:rPr>
              <a:t>здобуття освıти </a:t>
            </a:r>
            <a:r>
              <a:rPr sz="1400" b="1" spc="25">
                <a:latin typeface="Tahoma"/>
                <a:cs typeface="Tahoma"/>
              </a:rPr>
              <a:t>(</a:t>
            </a:r>
            <a:r>
              <a:rPr sz="1400" b="1" spc="25">
                <a:latin typeface="Arial"/>
                <a:cs typeface="Arial"/>
              </a:rPr>
              <a:t>за </a:t>
            </a:r>
            <a:r>
              <a:rPr sz="1400" b="1" spc="40">
                <a:latin typeface="Arial"/>
                <a:cs typeface="Arial"/>
              </a:rPr>
              <a:t>потреби</a:t>
            </a:r>
            <a:r>
              <a:rPr sz="1400" b="1" spc="40">
                <a:latin typeface="Tahoma"/>
                <a:cs typeface="Tahoma"/>
              </a:rPr>
              <a:t>)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вивчення</a:t>
            </a:r>
            <a:r>
              <a:rPr sz="1400" i="1" spc="15">
                <a:latin typeface="Arial"/>
                <a:cs typeface="Arial"/>
              </a:rPr>
              <a:t> </a:t>
            </a:r>
            <a:r>
              <a:rPr sz="1400" i="1" spc="10">
                <a:latin typeface="Arial"/>
                <a:cs typeface="Arial"/>
              </a:rPr>
              <a:t>документацıї</a:t>
            </a:r>
            <a:r>
              <a:rPr sz="1400" b="1" i="1" spc="10">
                <a:latin typeface="Sitka Heading"/>
                <a:cs typeface="Sitka Heading"/>
              </a:rPr>
              <a:t>,</a:t>
            </a:r>
            <a:r>
              <a:rPr sz="1400" b="1" i="1" spc="55">
                <a:latin typeface="Sitka Heading"/>
                <a:cs typeface="Sitka Heading"/>
              </a:rPr>
              <a:t> 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7701" y="3064035"/>
            <a:ext cx="2245995" cy="919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15570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4.4.6.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створюються</a:t>
            </a:r>
            <a:r>
              <a:rPr sz="13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умови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для</a:t>
            </a:r>
            <a:endParaRPr sz="1350">
              <a:latin typeface="Arial"/>
              <a:cs typeface="Arial"/>
            </a:endParaRPr>
          </a:p>
          <a:p>
            <a:pPr marL="15875" marR="8255" indent="-635" algn="ctr">
              <a:lnSpc>
                <a:spcPts val="1350"/>
              </a:lnSpc>
            </a:pP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реалıзацıї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 ıндивıдуальних</a:t>
            </a:r>
            <a:r>
              <a:rPr sz="1350" b="1" spc="-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освıтнıх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траєкторıй</a:t>
            </a:r>
            <a:r>
              <a:rPr sz="13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учнıв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7389" y="4591983"/>
            <a:ext cx="1239520" cy="408940"/>
          </a:xfrm>
          <a:custGeom>
            <a:avLst/>
            <a:gdLst/>
            <a:ahLst/>
            <a:cxnLst/>
            <a:rect l="l" t="t" r="r" b="b"/>
            <a:pathLst>
              <a:path w="1239520" h="408939">
                <a:moveTo>
                  <a:pt x="0" y="0"/>
                </a:moveTo>
                <a:lnTo>
                  <a:pt x="1239355" y="408527"/>
                </a:lnTo>
              </a:path>
            </a:pathLst>
          </a:custGeom>
          <a:ln w="47635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10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22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59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30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82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68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16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68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36448" y="1804106"/>
            <a:ext cx="3949700" cy="1426210"/>
            <a:chOff x="4636448" y="1804106"/>
            <a:chExt cx="3949700" cy="1426210"/>
          </a:xfrm>
        </p:grpSpPr>
        <p:sp>
          <p:nvSpPr>
            <p:cNvPr id="6" name="object 6"/>
            <p:cNvSpPr/>
            <p:nvPr/>
          </p:nvSpPr>
          <p:spPr>
            <a:xfrm>
              <a:off x="4874576" y="1895057"/>
              <a:ext cx="3711575" cy="1335405"/>
            </a:xfrm>
            <a:custGeom>
              <a:avLst/>
              <a:gdLst/>
              <a:ahLst/>
              <a:cxnLst/>
              <a:rect l="l" t="t" r="r" b="b"/>
              <a:pathLst>
                <a:path w="3711575" h="1335405">
                  <a:moveTo>
                    <a:pt x="3608065" y="1334890"/>
                  </a:moveTo>
                  <a:lnTo>
                    <a:pt x="103250" y="1334890"/>
                  </a:lnTo>
                  <a:lnTo>
                    <a:pt x="79968" y="1330172"/>
                  </a:lnTo>
                  <a:lnTo>
                    <a:pt x="38378" y="1302098"/>
                  </a:lnTo>
                  <a:lnTo>
                    <a:pt x="10303" y="1260508"/>
                  </a:lnTo>
                  <a:lnTo>
                    <a:pt x="0" y="1209657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211244"/>
                  </a:lnTo>
                  <a:lnTo>
                    <a:pt x="3701013" y="1260508"/>
                  </a:lnTo>
                  <a:lnTo>
                    <a:pt x="3672938" y="1302098"/>
                  </a:lnTo>
                  <a:lnTo>
                    <a:pt x="3631348" y="1330172"/>
                  </a:lnTo>
                  <a:lnTo>
                    <a:pt x="3608065" y="133489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9592" y="1889469"/>
            <a:ext cx="2689225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" marR="45085" indent="49530">
              <a:lnSpc>
                <a:spcPts val="1280"/>
              </a:lnSpc>
              <a:spcBef>
                <a:spcPts val="375"/>
              </a:spcBef>
            </a:pPr>
            <a:r>
              <a:rPr sz="1300" b="1" spc="-55">
                <a:latin typeface="Tahoma"/>
                <a:cs typeface="Tahoma"/>
              </a:rPr>
              <a:t>4.5.1.1.</a:t>
            </a:r>
            <a:r>
              <a:rPr sz="1300" b="1" spc="-15">
                <a:latin typeface="Tahoma"/>
                <a:cs typeface="Tahoma"/>
              </a:rPr>
              <a:t> </a:t>
            </a:r>
            <a:r>
              <a:rPr sz="1300" b="1" spc="50">
                <a:latin typeface="Arial"/>
                <a:cs typeface="Arial"/>
              </a:rPr>
              <a:t>Керıвництво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закладу </a:t>
            </a:r>
            <a:r>
              <a:rPr sz="1300" b="1" spc="6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освıти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забезпечує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реалıзацıю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81700"/>
              </a:lnSpc>
            </a:pPr>
            <a:r>
              <a:rPr sz="1300" b="1" spc="30">
                <a:latin typeface="Arial"/>
                <a:cs typeface="Arial"/>
              </a:rPr>
              <a:t>заходıв </a:t>
            </a:r>
            <a:r>
              <a:rPr sz="1300" b="1" spc="55">
                <a:latin typeface="Arial"/>
                <a:cs typeface="Arial"/>
              </a:rPr>
              <a:t>щодо </a:t>
            </a:r>
            <a:r>
              <a:rPr sz="1300" b="1" spc="30">
                <a:latin typeface="Arial"/>
                <a:cs typeface="Arial"/>
              </a:rPr>
              <a:t>формування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60">
                <a:latin typeface="Arial"/>
                <a:cs typeface="Arial"/>
              </a:rPr>
              <a:t>академıчної </a:t>
            </a:r>
            <a:r>
              <a:rPr sz="1300" b="1" spc="20">
                <a:latin typeface="Arial"/>
                <a:cs typeface="Arial"/>
              </a:rPr>
              <a:t>доброчесностı </a:t>
            </a:r>
            <a:r>
              <a:rPr sz="1300" b="1" spc="65">
                <a:latin typeface="Arial"/>
                <a:cs typeface="Arial"/>
              </a:rPr>
              <a:t>та </a:t>
            </a:r>
            <a:r>
              <a:rPr sz="1300" b="1" spc="70">
                <a:latin typeface="Arial"/>
                <a:cs typeface="Arial"/>
              </a:rPr>
              <a:t> </a:t>
            </a:r>
            <a:r>
              <a:rPr sz="1300" b="1" spc="40">
                <a:latin typeface="Arial"/>
                <a:cs typeface="Arial"/>
              </a:rPr>
              <a:t>протидıє</a:t>
            </a:r>
            <a:r>
              <a:rPr sz="1300" b="1" spc="-1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фактам</a:t>
            </a:r>
            <a:r>
              <a:rPr sz="1300" b="1" spc="-10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її</a:t>
            </a:r>
            <a:r>
              <a:rPr sz="1300" b="1" spc="-5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порушення </a:t>
            </a:r>
            <a:r>
              <a:rPr sz="1300" b="1" spc="-350">
                <a:latin typeface="Arial"/>
                <a:cs typeface="Arial"/>
              </a:rPr>
              <a:t> </a:t>
            </a:r>
            <a:r>
              <a:rPr sz="1300" b="1" i="1" spc="15">
                <a:latin typeface="Sitka Heading"/>
                <a:cs typeface="Sitka Heading"/>
              </a:rPr>
              <a:t>(</a:t>
            </a:r>
            <a:r>
              <a:rPr sz="1300" i="1" spc="15">
                <a:latin typeface="Arial"/>
                <a:cs typeface="Arial"/>
              </a:rPr>
              <a:t>вивчення </a:t>
            </a:r>
            <a:r>
              <a:rPr sz="1300" i="1" spc="5">
                <a:latin typeface="Arial"/>
                <a:cs typeface="Arial"/>
              </a:rPr>
              <a:t>документацıї</a:t>
            </a:r>
            <a:r>
              <a:rPr sz="1300" b="1" i="1" spc="5">
                <a:latin typeface="Sitka Heading"/>
                <a:cs typeface="Sitka Heading"/>
              </a:rPr>
              <a:t>, </a:t>
            </a:r>
            <a:r>
              <a:rPr sz="1300" b="1" i="1" spc="10">
                <a:latin typeface="Sitka Heading"/>
                <a:cs typeface="Sitka Heading"/>
              </a:rPr>
              <a:t> </a:t>
            </a:r>
            <a:r>
              <a:rPr sz="1300" i="1" spc="15">
                <a:latin typeface="Arial"/>
                <a:cs typeface="Arial"/>
              </a:rPr>
              <a:t>опитування</a:t>
            </a:r>
            <a:r>
              <a:rPr sz="1300" b="1" i="1" spc="15">
                <a:latin typeface="Sitka Heading"/>
                <a:cs typeface="Sitka Heading"/>
              </a:rPr>
              <a:t>)</a:t>
            </a:r>
            <a:endParaRPr sz="1300">
              <a:latin typeface="Sitka Heading"/>
              <a:cs typeface="Sitka Headi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046" y="1885654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1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36448" y="4560677"/>
            <a:ext cx="3949700" cy="1372870"/>
            <a:chOff x="4636448" y="4560677"/>
            <a:chExt cx="3949700" cy="1372870"/>
          </a:xfrm>
        </p:grpSpPr>
        <p:sp>
          <p:nvSpPr>
            <p:cNvPr id="11" name="object 11"/>
            <p:cNvSpPr/>
            <p:nvPr/>
          </p:nvSpPr>
          <p:spPr>
            <a:xfrm>
              <a:off x="4874576" y="4651628"/>
              <a:ext cx="3711575" cy="1282065"/>
            </a:xfrm>
            <a:custGeom>
              <a:avLst/>
              <a:gdLst/>
              <a:ahLst/>
              <a:cxnLst/>
              <a:rect l="l" t="t" r="r" b="b"/>
              <a:pathLst>
                <a:path w="3711575" h="1282064">
                  <a:moveTo>
                    <a:pt x="3609318" y="1281494"/>
                  </a:moveTo>
                  <a:lnTo>
                    <a:pt x="101998" y="1281494"/>
                  </a:lnTo>
                  <a:lnTo>
                    <a:pt x="79968" y="1277030"/>
                  </a:lnTo>
                  <a:lnTo>
                    <a:pt x="38378" y="1248956"/>
                  </a:lnTo>
                  <a:lnTo>
                    <a:pt x="10303" y="1207366"/>
                  </a:lnTo>
                  <a:lnTo>
                    <a:pt x="0" y="115651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7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580498" y="0"/>
                  </a:lnTo>
                  <a:lnTo>
                    <a:pt x="3631348" y="10303"/>
                  </a:lnTo>
                  <a:lnTo>
                    <a:pt x="3672938" y="38377"/>
                  </a:lnTo>
                  <a:lnTo>
                    <a:pt x="3701013" y="79968"/>
                  </a:lnTo>
                  <a:lnTo>
                    <a:pt x="3710995" y="129232"/>
                  </a:lnTo>
                  <a:lnTo>
                    <a:pt x="3710995" y="1158102"/>
                  </a:lnTo>
                  <a:lnTo>
                    <a:pt x="3701013" y="1207366"/>
                  </a:lnTo>
                  <a:lnTo>
                    <a:pt x="3672938" y="1248956"/>
                  </a:lnTo>
                  <a:lnTo>
                    <a:pt x="3631348" y="1277030"/>
                  </a:lnTo>
                  <a:lnTo>
                    <a:pt x="3609318" y="12814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6448" y="456067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0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5"/>
                  </a:lnTo>
                  <a:lnTo>
                    <a:pt x="740900" y="81158"/>
                  </a:lnTo>
                  <a:lnTo>
                    <a:pt x="777483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0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0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05828" y="4742909"/>
            <a:ext cx="2517140" cy="1096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57175">
              <a:lnSpc>
                <a:spcPts val="1350"/>
              </a:lnSpc>
              <a:spcBef>
                <a:spcPts val="420"/>
              </a:spcBef>
            </a:pPr>
            <a:r>
              <a:rPr sz="1400" b="1" spc="-60">
                <a:latin typeface="Tahoma"/>
                <a:cs typeface="Tahoma"/>
              </a:rPr>
              <a:t>4.5.1.2. </a:t>
            </a:r>
            <a:r>
              <a:rPr sz="1400" b="1" spc="55">
                <a:latin typeface="Arial"/>
                <a:cs typeface="Arial"/>
              </a:rPr>
              <a:t>Частка </a:t>
            </a:r>
            <a:r>
              <a:rPr sz="1400" b="1" spc="45">
                <a:latin typeface="Arial"/>
                <a:cs typeface="Arial"/>
              </a:rPr>
              <a:t>учнıв </a:t>
            </a:r>
            <a:r>
              <a:rPr sz="1400" b="1" spc="35">
                <a:latin typeface="Arial"/>
                <a:cs typeface="Arial"/>
              </a:rPr>
              <a:t>ı 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60">
                <a:latin typeface="Arial"/>
                <a:cs typeface="Arial"/>
              </a:rPr>
              <a:t>педагогıчних </a:t>
            </a:r>
            <a:r>
              <a:rPr sz="1400" b="1" spc="55">
                <a:latin typeface="Arial"/>
                <a:cs typeface="Arial"/>
              </a:rPr>
              <a:t>працıвникıв</a:t>
            </a:r>
            <a:r>
              <a:rPr sz="1400" b="1" spc="55">
                <a:latin typeface="Tahoma"/>
                <a:cs typeface="Tahoma"/>
              </a:rPr>
              <a:t>, </a:t>
            </a:r>
            <a:r>
              <a:rPr sz="1400" b="1" spc="-400">
                <a:latin typeface="Tahoma"/>
                <a:cs typeface="Tahoma"/>
              </a:rPr>
              <a:t> </a:t>
            </a:r>
            <a:r>
              <a:rPr sz="1400" b="1" spc="65">
                <a:latin typeface="Arial"/>
                <a:cs typeface="Arial"/>
              </a:rPr>
              <a:t>якı </a:t>
            </a:r>
            <a:r>
              <a:rPr sz="1400" b="1" spc="35">
                <a:latin typeface="Arial"/>
                <a:cs typeface="Arial"/>
              </a:rPr>
              <a:t>поıнформованı </a:t>
            </a:r>
            <a:r>
              <a:rPr sz="1400" b="1" spc="60">
                <a:latin typeface="Arial"/>
                <a:cs typeface="Arial"/>
              </a:rPr>
              <a:t>щодо </a:t>
            </a:r>
            <a:r>
              <a:rPr sz="1400" b="1" spc="65">
                <a:latin typeface="Arial"/>
                <a:cs typeface="Arial"/>
              </a:rPr>
              <a:t> дотримання</a:t>
            </a:r>
            <a:r>
              <a:rPr sz="1400" b="1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академıчної</a:t>
            </a:r>
            <a:endParaRPr sz="1400">
              <a:latin typeface="Arial"/>
              <a:cs typeface="Arial"/>
            </a:endParaRPr>
          </a:p>
          <a:p>
            <a:pPr marL="585470">
              <a:lnSpc>
                <a:spcPts val="1195"/>
              </a:lnSpc>
            </a:pPr>
            <a:r>
              <a:rPr sz="1400" b="1" spc="20">
                <a:latin typeface="Arial"/>
                <a:cs typeface="Arial"/>
              </a:rPr>
              <a:t>доброчесностı</a:t>
            </a:r>
            <a:endParaRPr sz="1400">
              <a:latin typeface="Arial"/>
              <a:cs typeface="Arial"/>
            </a:endParaRPr>
          </a:p>
          <a:p>
            <a:pPr marL="661670">
              <a:lnSpc>
                <a:spcPts val="1515"/>
              </a:lnSpc>
            </a:pPr>
            <a:r>
              <a:rPr sz="1400" b="1" spc="5">
                <a:latin typeface="Tahoma"/>
                <a:cs typeface="Tahoma"/>
              </a:rPr>
              <a:t>(</a:t>
            </a:r>
            <a:r>
              <a:rPr sz="1400" i="1" spc="5">
                <a:latin typeface="Arial"/>
                <a:cs typeface="Arial"/>
              </a:rPr>
              <a:t>опитування</a:t>
            </a:r>
            <a:r>
              <a:rPr sz="1400" b="1" spc="5"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5748" y="4642226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5070" y="3138239"/>
            <a:ext cx="1883410" cy="9271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395" marR="5080" indent="-354330">
              <a:lnSpc>
                <a:spcPts val="1350"/>
              </a:lnSpc>
              <a:spcBef>
                <a:spcPts val="434"/>
              </a:spcBef>
            </a:pPr>
            <a:r>
              <a:rPr sz="1400" b="1" spc="-50">
                <a:solidFill>
                  <a:srgbClr val="F6F6F6"/>
                </a:solidFill>
                <a:latin typeface="Tahoma"/>
                <a:cs typeface="Tahoma"/>
              </a:rPr>
              <a:t>4.5.1.</a:t>
            </a:r>
            <a:r>
              <a:rPr sz="1400" b="1" spc="-4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Заклад</a:t>
            </a:r>
            <a:r>
              <a:rPr sz="140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00" b="1" spc="-37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впроваджує</a:t>
            </a:r>
            <a:endParaRPr sz="1400">
              <a:latin typeface="Arial"/>
              <a:cs typeface="Arial"/>
            </a:endParaRPr>
          </a:p>
          <a:p>
            <a:pPr marL="260350" marR="252729" algn="ctr">
              <a:lnSpc>
                <a:spcPts val="1350"/>
              </a:lnSpc>
            </a:pP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полıтику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 академıчної </a:t>
            </a:r>
            <a:r>
              <a:rPr sz="1400" b="1" spc="8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д</a:t>
            </a:r>
            <a:r>
              <a:rPr sz="1400" b="1" spc="15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00" b="1" spc="10">
                <a:solidFill>
                  <a:srgbClr val="F6F6F6"/>
                </a:solidFill>
                <a:latin typeface="Arial"/>
                <a:cs typeface="Arial"/>
              </a:rPr>
              <a:t>б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р</a:t>
            </a:r>
            <a:r>
              <a:rPr sz="1400" b="1" spc="15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00" b="1" spc="110">
                <a:solidFill>
                  <a:srgbClr val="F6F6F6"/>
                </a:solidFill>
                <a:latin typeface="Arial"/>
                <a:cs typeface="Arial"/>
              </a:rPr>
              <a:t>ч</a:t>
            </a:r>
            <a:r>
              <a:rPr sz="1400" b="1" spc="50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400" b="1" spc="-60">
                <a:solidFill>
                  <a:srgbClr val="F6F6F6"/>
                </a:solidFill>
                <a:latin typeface="Arial"/>
                <a:cs typeface="Arial"/>
              </a:rPr>
              <a:t>с</a:t>
            </a:r>
            <a:r>
              <a:rPr sz="1400" b="1" spc="85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400" b="1" spc="15">
                <a:solidFill>
                  <a:srgbClr val="F6F6F6"/>
                </a:solidFill>
                <a:latin typeface="Arial"/>
                <a:cs typeface="Arial"/>
              </a:rPr>
              <a:t>о</a:t>
            </a:r>
            <a:r>
              <a:rPr sz="1400" b="1" spc="-60">
                <a:solidFill>
                  <a:srgbClr val="F6F6F6"/>
                </a:solidFill>
                <a:latin typeface="Arial"/>
                <a:cs typeface="Arial"/>
              </a:rPr>
              <a:t>с</a:t>
            </a:r>
            <a:r>
              <a:rPr sz="1400" b="1" spc="90">
                <a:solidFill>
                  <a:srgbClr val="F6F6F6"/>
                </a:solidFill>
                <a:latin typeface="Arial"/>
                <a:cs typeface="Arial"/>
              </a:rPr>
              <a:t>т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988" y="541265"/>
            <a:ext cx="3481704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1430">
              <a:lnSpc>
                <a:spcPts val="1650"/>
              </a:lnSpc>
              <a:spcBef>
                <a:spcPts val="180"/>
              </a:spcBef>
            </a:pPr>
            <a:r>
              <a:rPr sz="1400" b="1" spc="-55">
                <a:solidFill>
                  <a:srgbClr val="FF904D"/>
                </a:solidFill>
                <a:latin typeface="Tahoma"/>
                <a:cs typeface="Tahoma"/>
              </a:rPr>
              <a:t>4.5.</a:t>
            </a:r>
            <a:r>
              <a:rPr sz="1400" b="1" spc="-10">
                <a:solidFill>
                  <a:srgbClr val="FF904D"/>
                </a:solidFill>
                <a:latin typeface="Tahoma"/>
                <a:cs typeface="Tahoma"/>
              </a:rPr>
              <a:t> 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ФОРМУВАННЯ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50">
                <a:solidFill>
                  <a:srgbClr val="FF904D"/>
                </a:solidFill>
                <a:latin typeface="Arial"/>
                <a:cs typeface="Arial"/>
              </a:rPr>
              <a:t>ТА</a:t>
            </a:r>
            <a:r>
              <a:rPr sz="1400" b="1" spc="1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-45">
                <a:solidFill>
                  <a:srgbClr val="FF904D"/>
                </a:solidFill>
                <a:latin typeface="Arial"/>
                <a:cs typeface="Arial"/>
              </a:rPr>
              <a:t>ЗАБЕЗПЕЧЕННЯ </a:t>
            </a:r>
            <a:r>
              <a:rPr sz="1400" b="1" spc="-37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25">
                <a:solidFill>
                  <a:srgbClr val="FF904D"/>
                </a:solidFill>
                <a:latin typeface="Arial"/>
                <a:cs typeface="Arial"/>
              </a:rPr>
              <a:t>РЕАЛІЗАЦІЇ</a:t>
            </a:r>
            <a:r>
              <a:rPr sz="1400" b="1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F904D"/>
                </a:solidFill>
                <a:latin typeface="Arial"/>
                <a:cs typeface="Arial"/>
              </a:rPr>
              <a:t>ПОЛІТИКИ</a:t>
            </a:r>
            <a:r>
              <a:rPr sz="1400" b="1" spc="5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1400" b="1" spc="40">
                <a:solidFill>
                  <a:srgbClr val="FF904D"/>
                </a:solidFill>
                <a:latin typeface="Arial"/>
                <a:cs typeface="Arial"/>
              </a:rPr>
              <a:t>АКАДЕМІЧНОЇ</a:t>
            </a:r>
            <a:endParaRPr sz="1400">
              <a:latin typeface="Arial"/>
              <a:cs typeface="Arial"/>
            </a:endParaRPr>
          </a:p>
          <a:p>
            <a:pPr marL="965835">
              <a:lnSpc>
                <a:spcPts val="1600"/>
              </a:lnSpc>
            </a:pPr>
            <a:r>
              <a:rPr sz="1400" b="1" spc="-25">
                <a:solidFill>
                  <a:srgbClr val="FF904D"/>
                </a:solidFill>
                <a:latin typeface="Arial"/>
                <a:cs typeface="Arial"/>
              </a:rPr>
              <a:t>ДОБРОЧЕСНОСТІ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FF904D"/>
            </a:solidFill>
          </a:ln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31" y="1996020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84"/>
                </a:moveTo>
                <a:lnTo>
                  <a:pt x="3041916" y="1647266"/>
                </a:lnTo>
                <a:lnTo>
                  <a:pt x="3039389" y="1599666"/>
                </a:lnTo>
                <a:lnTo>
                  <a:pt x="3035223" y="1552524"/>
                </a:lnTo>
                <a:lnTo>
                  <a:pt x="3029445" y="1505864"/>
                </a:lnTo>
                <a:lnTo>
                  <a:pt x="3022066" y="1459712"/>
                </a:lnTo>
                <a:lnTo>
                  <a:pt x="3013138" y="1414106"/>
                </a:lnTo>
                <a:lnTo>
                  <a:pt x="3002661" y="1369060"/>
                </a:lnTo>
                <a:lnTo>
                  <a:pt x="2990697" y="1324622"/>
                </a:lnTo>
                <a:lnTo>
                  <a:pt x="2977248" y="1280795"/>
                </a:lnTo>
                <a:lnTo>
                  <a:pt x="2962351" y="1237615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19"/>
                </a:lnTo>
                <a:lnTo>
                  <a:pt x="2867139" y="1032535"/>
                </a:lnTo>
                <a:lnTo>
                  <a:pt x="2844165" y="993863"/>
                </a:lnTo>
                <a:lnTo>
                  <a:pt x="2819920" y="956043"/>
                </a:lnTo>
                <a:lnTo>
                  <a:pt x="2794470" y="919111"/>
                </a:lnTo>
                <a:lnTo>
                  <a:pt x="2767825" y="883081"/>
                </a:lnTo>
                <a:lnTo>
                  <a:pt x="2740012" y="847979"/>
                </a:lnTo>
                <a:lnTo>
                  <a:pt x="2711056" y="813854"/>
                </a:lnTo>
                <a:lnTo>
                  <a:pt x="2681008" y="780707"/>
                </a:lnTo>
                <a:lnTo>
                  <a:pt x="2649867" y="748588"/>
                </a:lnTo>
                <a:lnTo>
                  <a:pt x="2617686" y="717511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72"/>
                </a:lnTo>
                <a:lnTo>
                  <a:pt x="2479014" y="604278"/>
                </a:lnTo>
                <a:lnTo>
                  <a:pt x="2442006" y="578866"/>
                </a:lnTo>
                <a:lnTo>
                  <a:pt x="2404110" y="554685"/>
                </a:lnTo>
                <a:lnTo>
                  <a:pt x="2365375" y="531736"/>
                </a:lnTo>
                <a:lnTo>
                  <a:pt x="2325801" y="510070"/>
                </a:lnTo>
                <a:lnTo>
                  <a:pt x="2285441" y="489712"/>
                </a:lnTo>
                <a:lnTo>
                  <a:pt x="2244318" y="470674"/>
                </a:lnTo>
                <a:lnTo>
                  <a:pt x="2202446" y="453009"/>
                </a:lnTo>
                <a:lnTo>
                  <a:pt x="2159876" y="436727"/>
                </a:lnTo>
                <a:lnTo>
                  <a:pt x="2116607" y="421855"/>
                </a:lnTo>
                <a:lnTo>
                  <a:pt x="2072703" y="408432"/>
                </a:lnTo>
                <a:lnTo>
                  <a:pt x="2028164" y="396481"/>
                </a:lnTo>
                <a:lnTo>
                  <a:pt x="1983028" y="386029"/>
                </a:lnTo>
                <a:lnTo>
                  <a:pt x="1937321" y="377113"/>
                </a:lnTo>
                <a:lnTo>
                  <a:pt x="1891080" y="369747"/>
                </a:lnTo>
                <a:lnTo>
                  <a:pt x="1844332" y="363969"/>
                </a:lnTo>
                <a:lnTo>
                  <a:pt x="1797100" y="359816"/>
                </a:lnTo>
                <a:lnTo>
                  <a:pt x="1749399" y="357289"/>
                </a:lnTo>
                <a:lnTo>
                  <a:pt x="1701279" y="356438"/>
                </a:lnTo>
                <a:lnTo>
                  <a:pt x="1653171" y="357289"/>
                </a:lnTo>
                <a:lnTo>
                  <a:pt x="1605470" y="359803"/>
                </a:lnTo>
                <a:lnTo>
                  <a:pt x="1558239" y="363969"/>
                </a:lnTo>
                <a:lnTo>
                  <a:pt x="1511477" y="369735"/>
                </a:lnTo>
                <a:lnTo>
                  <a:pt x="1465237" y="377101"/>
                </a:lnTo>
                <a:lnTo>
                  <a:pt x="1419529" y="386016"/>
                </a:lnTo>
                <a:lnTo>
                  <a:pt x="1374394" y="396468"/>
                </a:lnTo>
                <a:lnTo>
                  <a:pt x="1329855" y="408419"/>
                </a:lnTo>
                <a:lnTo>
                  <a:pt x="1285951" y="421843"/>
                </a:lnTo>
                <a:lnTo>
                  <a:pt x="1242682" y="436702"/>
                </a:lnTo>
                <a:lnTo>
                  <a:pt x="1200111" y="452996"/>
                </a:lnTo>
                <a:lnTo>
                  <a:pt x="1158240" y="470662"/>
                </a:lnTo>
                <a:lnTo>
                  <a:pt x="1117117" y="489699"/>
                </a:lnTo>
                <a:lnTo>
                  <a:pt x="1076756" y="510057"/>
                </a:lnTo>
                <a:lnTo>
                  <a:pt x="1037183" y="531723"/>
                </a:lnTo>
                <a:lnTo>
                  <a:pt x="998435" y="554672"/>
                </a:lnTo>
                <a:lnTo>
                  <a:pt x="960551" y="578853"/>
                </a:lnTo>
                <a:lnTo>
                  <a:pt x="923544" y="604266"/>
                </a:lnTo>
                <a:lnTo>
                  <a:pt x="887437" y="630859"/>
                </a:lnTo>
                <a:lnTo>
                  <a:pt x="852271" y="658609"/>
                </a:lnTo>
                <a:lnTo>
                  <a:pt x="818070" y="687501"/>
                </a:lnTo>
                <a:lnTo>
                  <a:pt x="784860" y="717499"/>
                </a:lnTo>
                <a:lnTo>
                  <a:pt x="752678" y="748576"/>
                </a:lnTo>
                <a:lnTo>
                  <a:pt x="721550" y="780694"/>
                </a:lnTo>
                <a:lnTo>
                  <a:pt x="691489" y="813841"/>
                </a:lnTo>
                <a:lnTo>
                  <a:pt x="662546" y="847966"/>
                </a:lnTo>
                <a:lnTo>
                  <a:pt x="634733" y="883069"/>
                </a:lnTo>
                <a:lnTo>
                  <a:pt x="608088" y="919099"/>
                </a:lnTo>
                <a:lnTo>
                  <a:pt x="582637" y="956043"/>
                </a:lnTo>
                <a:lnTo>
                  <a:pt x="558393" y="993851"/>
                </a:lnTo>
                <a:lnTo>
                  <a:pt x="535419" y="1032522"/>
                </a:lnTo>
                <a:lnTo>
                  <a:pt x="513702" y="1072007"/>
                </a:lnTo>
                <a:lnTo>
                  <a:pt x="493306" y="1112291"/>
                </a:lnTo>
                <a:lnTo>
                  <a:pt x="474230" y="1153337"/>
                </a:lnTo>
                <a:lnTo>
                  <a:pt x="456526" y="1195120"/>
                </a:lnTo>
                <a:lnTo>
                  <a:pt x="440220" y="1237615"/>
                </a:lnTo>
                <a:lnTo>
                  <a:pt x="425323" y="1280795"/>
                </a:lnTo>
                <a:lnTo>
                  <a:pt x="411873" y="1324610"/>
                </a:lnTo>
                <a:lnTo>
                  <a:pt x="399897" y="1369060"/>
                </a:lnTo>
                <a:lnTo>
                  <a:pt x="389432" y="1414106"/>
                </a:lnTo>
                <a:lnTo>
                  <a:pt x="380492" y="1459712"/>
                </a:lnTo>
                <a:lnTo>
                  <a:pt x="373126" y="1505864"/>
                </a:lnTo>
                <a:lnTo>
                  <a:pt x="367334" y="1552524"/>
                </a:lnTo>
                <a:lnTo>
                  <a:pt x="363169" y="1599666"/>
                </a:lnTo>
                <a:lnTo>
                  <a:pt x="360654" y="1647266"/>
                </a:lnTo>
                <a:lnTo>
                  <a:pt x="359803" y="1695284"/>
                </a:lnTo>
                <a:lnTo>
                  <a:pt x="360654" y="1743303"/>
                </a:lnTo>
                <a:lnTo>
                  <a:pt x="363169" y="1790903"/>
                </a:lnTo>
                <a:lnTo>
                  <a:pt x="367347" y="1838045"/>
                </a:lnTo>
                <a:lnTo>
                  <a:pt x="373126" y="1884705"/>
                </a:lnTo>
                <a:lnTo>
                  <a:pt x="380504" y="1930857"/>
                </a:lnTo>
                <a:lnTo>
                  <a:pt x="389432" y="1976475"/>
                </a:lnTo>
                <a:lnTo>
                  <a:pt x="399910" y="2021522"/>
                </a:lnTo>
                <a:lnTo>
                  <a:pt x="411873" y="2065972"/>
                </a:lnTo>
                <a:lnTo>
                  <a:pt x="425323" y="2109787"/>
                </a:lnTo>
                <a:lnTo>
                  <a:pt x="440220" y="2152967"/>
                </a:lnTo>
                <a:lnTo>
                  <a:pt x="456539" y="2195461"/>
                </a:lnTo>
                <a:lnTo>
                  <a:pt x="474243" y="2237244"/>
                </a:lnTo>
                <a:lnTo>
                  <a:pt x="493306" y="2278291"/>
                </a:lnTo>
                <a:lnTo>
                  <a:pt x="513715" y="2318575"/>
                </a:lnTo>
                <a:lnTo>
                  <a:pt x="535419" y="2358059"/>
                </a:lnTo>
                <a:lnTo>
                  <a:pt x="558406" y="2396731"/>
                </a:lnTo>
                <a:lnTo>
                  <a:pt x="582637" y="2434552"/>
                </a:lnTo>
                <a:lnTo>
                  <a:pt x="608088" y="2471483"/>
                </a:lnTo>
                <a:lnTo>
                  <a:pt x="634746" y="2507513"/>
                </a:lnTo>
                <a:lnTo>
                  <a:pt x="662546" y="2542616"/>
                </a:lnTo>
                <a:lnTo>
                  <a:pt x="691502" y="2576741"/>
                </a:lnTo>
                <a:lnTo>
                  <a:pt x="721550" y="2609888"/>
                </a:lnTo>
                <a:lnTo>
                  <a:pt x="752690" y="2642006"/>
                </a:lnTo>
                <a:lnTo>
                  <a:pt x="784872" y="2673083"/>
                </a:lnTo>
                <a:lnTo>
                  <a:pt x="818070" y="2703080"/>
                </a:lnTo>
                <a:lnTo>
                  <a:pt x="852271" y="2731960"/>
                </a:lnTo>
                <a:lnTo>
                  <a:pt x="887437" y="2759722"/>
                </a:lnTo>
                <a:lnTo>
                  <a:pt x="923544" y="2786316"/>
                </a:lnTo>
                <a:lnTo>
                  <a:pt x="960551" y="2811729"/>
                </a:lnTo>
                <a:lnTo>
                  <a:pt x="998448" y="2835910"/>
                </a:lnTo>
                <a:lnTo>
                  <a:pt x="1037183" y="2858846"/>
                </a:lnTo>
                <a:lnTo>
                  <a:pt x="1076756" y="2880512"/>
                </a:lnTo>
                <a:lnTo>
                  <a:pt x="1117117" y="2900883"/>
                </a:lnTo>
                <a:lnTo>
                  <a:pt x="1158240" y="2919907"/>
                </a:lnTo>
                <a:lnTo>
                  <a:pt x="1200111" y="2937586"/>
                </a:lnTo>
                <a:lnTo>
                  <a:pt x="1242695" y="2953867"/>
                </a:lnTo>
                <a:lnTo>
                  <a:pt x="1285951" y="2968726"/>
                </a:lnTo>
                <a:lnTo>
                  <a:pt x="1329855" y="2982150"/>
                </a:lnTo>
                <a:lnTo>
                  <a:pt x="1374394" y="2994101"/>
                </a:lnTo>
                <a:lnTo>
                  <a:pt x="1419529" y="3004553"/>
                </a:lnTo>
                <a:lnTo>
                  <a:pt x="1465237" y="3013468"/>
                </a:lnTo>
                <a:lnTo>
                  <a:pt x="1511477" y="3020834"/>
                </a:lnTo>
                <a:lnTo>
                  <a:pt x="1558239" y="3026600"/>
                </a:lnTo>
                <a:lnTo>
                  <a:pt x="1605470" y="3030766"/>
                </a:lnTo>
                <a:lnTo>
                  <a:pt x="1653171" y="3033280"/>
                </a:lnTo>
                <a:lnTo>
                  <a:pt x="1701279" y="3034119"/>
                </a:lnTo>
                <a:lnTo>
                  <a:pt x="1749399" y="3033280"/>
                </a:lnTo>
                <a:lnTo>
                  <a:pt x="1797100" y="3030766"/>
                </a:lnTo>
                <a:lnTo>
                  <a:pt x="1844332" y="3026600"/>
                </a:lnTo>
                <a:lnTo>
                  <a:pt x="1891080" y="3020834"/>
                </a:lnTo>
                <a:lnTo>
                  <a:pt x="1937321" y="3013468"/>
                </a:lnTo>
                <a:lnTo>
                  <a:pt x="1983028" y="3004553"/>
                </a:lnTo>
                <a:lnTo>
                  <a:pt x="2028164" y="2994101"/>
                </a:lnTo>
                <a:lnTo>
                  <a:pt x="2072703" y="2982150"/>
                </a:lnTo>
                <a:lnTo>
                  <a:pt x="2116607" y="2968726"/>
                </a:lnTo>
                <a:lnTo>
                  <a:pt x="2159876" y="2953867"/>
                </a:lnTo>
                <a:lnTo>
                  <a:pt x="2202446" y="2937586"/>
                </a:lnTo>
                <a:lnTo>
                  <a:pt x="2244318" y="2919907"/>
                </a:lnTo>
                <a:lnTo>
                  <a:pt x="2285441" y="2900883"/>
                </a:lnTo>
                <a:lnTo>
                  <a:pt x="2325801" y="2880512"/>
                </a:lnTo>
                <a:lnTo>
                  <a:pt x="2365375" y="2858846"/>
                </a:lnTo>
                <a:lnTo>
                  <a:pt x="2404110" y="2835910"/>
                </a:lnTo>
                <a:lnTo>
                  <a:pt x="2442006" y="2811729"/>
                </a:lnTo>
                <a:lnTo>
                  <a:pt x="2479014" y="2786316"/>
                </a:lnTo>
                <a:lnTo>
                  <a:pt x="2515120" y="2759722"/>
                </a:lnTo>
                <a:lnTo>
                  <a:pt x="2550287" y="2731960"/>
                </a:lnTo>
                <a:lnTo>
                  <a:pt x="2584488" y="2703080"/>
                </a:lnTo>
                <a:lnTo>
                  <a:pt x="2617686" y="2673083"/>
                </a:lnTo>
                <a:lnTo>
                  <a:pt x="2649867" y="2642006"/>
                </a:lnTo>
                <a:lnTo>
                  <a:pt x="2681008" y="2609888"/>
                </a:lnTo>
                <a:lnTo>
                  <a:pt x="2711056" y="2576741"/>
                </a:lnTo>
                <a:lnTo>
                  <a:pt x="2740012" y="2542616"/>
                </a:lnTo>
                <a:lnTo>
                  <a:pt x="2767825" y="2507513"/>
                </a:lnTo>
                <a:lnTo>
                  <a:pt x="2794470" y="2471483"/>
                </a:lnTo>
                <a:lnTo>
                  <a:pt x="2819920" y="2434552"/>
                </a:lnTo>
                <a:lnTo>
                  <a:pt x="2844165" y="2396731"/>
                </a:lnTo>
                <a:lnTo>
                  <a:pt x="2867139" y="2358059"/>
                </a:lnTo>
                <a:lnTo>
                  <a:pt x="2888856" y="2318575"/>
                </a:lnTo>
                <a:lnTo>
                  <a:pt x="2909252" y="2278291"/>
                </a:lnTo>
                <a:lnTo>
                  <a:pt x="2928328" y="2237244"/>
                </a:lnTo>
                <a:lnTo>
                  <a:pt x="2946031" y="2195461"/>
                </a:lnTo>
                <a:lnTo>
                  <a:pt x="2962351" y="2152967"/>
                </a:lnTo>
                <a:lnTo>
                  <a:pt x="2977248" y="2109787"/>
                </a:lnTo>
                <a:lnTo>
                  <a:pt x="2990697" y="2065972"/>
                </a:lnTo>
                <a:lnTo>
                  <a:pt x="3002661" y="2021522"/>
                </a:lnTo>
                <a:lnTo>
                  <a:pt x="3013138" y="1976475"/>
                </a:lnTo>
                <a:lnTo>
                  <a:pt x="3022066" y="1930857"/>
                </a:lnTo>
                <a:lnTo>
                  <a:pt x="3029445" y="1884705"/>
                </a:lnTo>
                <a:lnTo>
                  <a:pt x="3035223" y="1838045"/>
                </a:lnTo>
                <a:lnTo>
                  <a:pt x="3039389" y="1790903"/>
                </a:lnTo>
                <a:lnTo>
                  <a:pt x="3041916" y="1743303"/>
                </a:lnTo>
                <a:lnTo>
                  <a:pt x="3042767" y="1695284"/>
                </a:lnTo>
                <a:close/>
              </a:path>
              <a:path w="3402329" h="3378200">
                <a:moveTo>
                  <a:pt x="3402038" y="1688973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17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05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72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34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73"/>
                </a:lnTo>
                <a:lnTo>
                  <a:pt x="3335896" y="1689100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67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487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291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73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47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62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27"/>
                </a:lnTo>
                <a:lnTo>
                  <a:pt x="3402038" y="168897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6448" y="1804106"/>
            <a:ext cx="4617085" cy="1887220"/>
            <a:chOff x="4636448" y="1804106"/>
            <a:chExt cx="4617085" cy="1887220"/>
          </a:xfrm>
        </p:grpSpPr>
        <p:sp>
          <p:nvSpPr>
            <p:cNvPr id="5" name="object 5"/>
            <p:cNvSpPr/>
            <p:nvPr/>
          </p:nvSpPr>
          <p:spPr>
            <a:xfrm>
              <a:off x="4874576" y="1995980"/>
              <a:ext cx="4378960" cy="1695450"/>
            </a:xfrm>
            <a:custGeom>
              <a:avLst/>
              <a:gdLst/>
              <a:ahLst/>
              <a:cxnLst/>
              <a:rect l="l" t="t" r="r" b="b"/>
              <a:pathLst>
                <a:path w="4378959" h="1695450">
                  <a:moveTo>
                    <a:pt x="4259715" y="1695310"/>
                  </a:moveTo>
                  <a:lnTo>
                    <a:pt x="123756" y="1695310"/>
                  </a:lnTo>
                  <a:lnTo>
                    <a:pt x="79968" y="1686438"/>
                  </a:lnTo>
                  <a:lnTo>
                    <a:pt x="38378" y="1658363"/>
                  </a:lnTo>
                  <a:lnTo>
                    <a:pt x="10303" y="1616773"/>
                  </a:lnTo>
                  <a:lnTo>
                    <a:pt x="0" y="156592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4252652" y="0"/>
                  </a:lnTo>
                  <a:lnTo>
                    <a:pt x="4303504" y="10303"/>
                  </a:lnTo>
                  <a:lnTo>
                    <a:pt x="4345094" y="38378"/>
                  </a:lnTo>
                  <a:lnTo>
                    <a:pt x="4373168" y="79968"/>
                  </a:lnTo>
                  <a:lnTo>
                    <a:pt x="4378440" y="105985"/>
                  </a:lnTo>
                  <a:lnTo>
                    <a:pt x="4378440" y="1590756"/>
                  </a:lnTo>
                  <a:lnTo>
                    <a:pt x="4373168" y="1616773"/>
                  </a:lnTo>
                  <a:lnTo>
                    <a:pt x="4345094" y="1658363"/>
                  </a:lnTo>
                  <a:lnTo>
                    <a:pt x="4303504" y="1686438"/>
                  </a:lnTo>
                  <a:lnTo>
                    <a:pt x="4259715" y="1695310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03215" y="2180885"/>
            <a:ext cx="3377565" cy="12973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marR="5080" indent="-24130">
              <a:lnSpc>
                <a:spcPts val="1390"/>
              </a:lnSpc>
              <a:spcBef>
                <a:spcPts val="400"/>
              </a:spcBef>
            </a:pPr>
            <a:r>
              <a:rPr sz="1400" b="1" spc="-50">
                <a:latin typeface="Tahoma"/>
                <a:cs typeface="Tahoma"/>
              </a:rPr>
              <a:t>4.5.2.1. </a:t>
            </a:r>
            <a:r>
              <a:rPr sz="1400" b="1" spc="65">
                <a:latin typeface="Arial"/>
                <a:cs typeface="Arial"/>
              </a:rPr>
              <a:t>Керıвництво закладу </a:t>
            </a:r>
            <a:r>
              <a:rPr sz="1400" b="1" spc="45">
                <a:latin typeface="Arial"/>
                <a:cs typeface="Arial"/>
              </a:rPr>
              <a:t>освıти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spc="50">
                <a:latin typeface="Arial"/>
                <a:cs typeface="Arial"/>
              </a:rPr>
              <a:t>забезпечує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45">
                <a:latin typeface="Arial"/>
                <a:cs typeface="Arial"/>
              </a:rPr>
              <a:t>проведення</a:t>
            </a:r>
            <a:r>
              <a:rPr sz="1400" b="1" spc="20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освıтнıх</a:t>
            </a:r>
            <a:r>
              <a:rPr sz="1400" b="1" spc="15">
                <a:latin typeface="Arial"/>
                <a:cs typeface="Arial"/>
              </a:rPr>
              <a:t> </a:t>
            </a:r>
            <a:r>
              <a:rPr sz="1400" b="1" spc="80"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400" b="1" spc="65">
                <a:latin typeface="Arial"/>
                <a:cs typeface="Arial"/>
              </a:rPr>
              <a:t>ıнформацıйних</a:t>
            </a:r>
            <a:r>
              <a:rPr sz="1400" b="1" spc="5">
                <a:latin typeface="Arial"/>
                <a:cs typeface="Arial"/>
              </a:rPr>
              <a:t> </a:t>
            </a:r>
            <a:r>
              <a:rPr sz="1400" b="1" spc="30">
                <a:latin typeface="Arial"/>
                <a:cs typeface="Arial"/>
              </a:rPr>
              <a:t>заходıв</a:t>
            </a:r>
            <a:r>
              <a:rPr sz="1400" b="1" spc="30"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18415" marR="10795" algn="ctr">
              <a:lnSpc>
                <a:spcPts val="1390"/>
              </a:lnSpc>
              <a:spcBef>
                <a:spcPts val="140"/>
              </a:spcBef>
            </a:pPr>
            <a:r>
              <a:rPr sz="1400" b="1" spc="50">
                <a:latin typeface="Arial"/>
                <a:cs typeface="Arial"/>
              </a:rPr>
              <a:t>спрямованих </a:t>
            </a:r>
            <a:r>
              <a:rPr sz="1400" b="1" spc="80">
                <a:latin typeface="Arial"/>
                <a:cs typeface="Arial"/>
              </a:rPr>
              <a:t>на </a:t>
            </a:r>
            <a:r>
              <a:rPr sz="1400" b="1" spc="40">
                <a:latin typeface="Arial"/>
                <a:cs typeface="Arial"/>
              </a:rPr>
              <a:t>формування </a:t>
            </a:r>
            <a:r>
              <a:rPr sz="1400" b="1" spc="25">
                <a:latin typeface="Arial"/>
                <a:cs typeface="Arial"/>
              </a:rPr>
              <a:t>в </a:t>
            </a:r>
            <a:r>
              <a:rPr sz="1400" b="1" spc="30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учасникıв </a:t>
            </a:r>
            <a:r>
              <a:rPr sz="1400" b="1" spc="30">
                <a:latin typeface="Arial"/>
                <a:cs typeface="Arial"/>
              </a:rPr>
              <a:t>освıтнього </a:t>
            </a:r>
            <a:r>
              <a:rPr sz="1400" b="1" spc="35">
                <a:latin typeface="Arial"/>
                <a:cs typeface="Arial"/>
              </a:rPr>
              <a:t>процесу </a:t>
            </a:r>
            <a:r>
              <a:rPr sz="1400" b="1" spc="40">
                <a:latin typeface="Arial"/>
                <a:cs typeface="Arial"/>
              </a:rPr>
              <a:t> </a:t>
            </a:r>
            <a:r>
              <a:rPr sz="1400" b="1" spc="65">
                <a:latin typeface="Arial"/>
                <a:cs typeface="Arial"/>
              </a:rPr>
              <a:t>негативного </a:t>
            </a:r>
            <a:r>
              <a:rPr sz="1400" b="1" spc="40">
                <a:latin typeface="Arial"/>
                <a:cs typeface="Arial"/>
              </a:rPr>
              <a:t>ставлення </a:t>
            </a:r>
            <a:r>
              <a:rPr sz="1400" b="1" spc="30">
                <a:latin typeface="Arial"/>
                <a:cs typeface="Arial"/>
              </a:rPr>
              <a:t>до </a:t>
            </a:r>
            <a:r>
              <a:rPr sz="1400" b="1" spc="60">
                <a:latin typeface="Arial"/>
                <a:cs typeface="Arial"/>
              </a:rPr>
              <a:t>корупцıї </a:t>
            </a:r>
            <a:r>
              <a:rPr sz="1400" b="1" spc="-375">
                <a:latin typeface="Arial"/>
                <a:cs typeface="Arial"/>
              </a:rPr>
              <a:t> </a:t>
            </a:r>
            <a:r>
              <a:rPr sz="1400" b="1" i="1" spc="25">
                <a:latin typeface="Sitka Heading"/>
                <a:cs typeface="Sitka Heading"/>
              </a:rPr>
              <a:t>(</a:t>
            </a:r>
            <a:r>
              <a:rPr sz="1400" i="1" spc="25">
                <a:latin typeface="Arial"/>
                <a:cs typeface="Arial"/>
              </a:rPr>
              <a:t>опитування</a:t>
            </a:r>
            <a:r>
              <a:rPr sz="1400" b="1" i="1" spc="25">
                <a:latin typeface="Sitka Heading"/>
                <a:cs typeface="Sitka Heading"/>
              </a:rPr>
              <a:t>)</a:t>
            </a:r>
            <a:endParaRPr sz="1400">
              <a:latin typeface="Sitka Heading"/>
              <a:cs typeface="Sitka Headin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548" y="2958630"/>
            <a:ext cx="2118360" cy="12623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245" marR="219075" indent="-463550">
              <a:lnSpc>
                <a:spcPts val="1350"/>
              </a:lnSpc>
              <a:spcBef>
                <a:spcPts val="380"/>
              </a:spcBef>
            </a:pP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4</a:t>
            </a:r>
            <a:r>
              <a:rPr sz="1350" b="1" spc="-55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5</a:t>
            </a:r>
            <a:r>
              <a:rPr sz="1350" b="1" spc="-55">
                <a:solidFill>
                  <a:srgbClr val="F6F6F6"/>
                </a:solidFill>
                <a:latin typeface="Tahoma"/>
                <a:cs typeface="Tahoma"/>
              </a:rPr>
              <a:t>.</a:t>
            </a:r>
            <a:r>
              <a:rPr sz="1350" b="1" spc="-50">
                <a:solidFill>
                  <a:srgbClr val="F6F6F6"/>
                </a:solidFill>
                <a:latin typeface="Tahoma"/>
                <a:cs typeface="Tahoma"/>
              </a:rPr>
              <a:t>2.</a:t>
            </a:r>
            <a:r>
              <a:rPr sz="1350" b="1" spc="-5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К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е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р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50" b="1" spc="80">
                <a:solidFill>
                  <a:srgbClr val="F6F6F6"/>
                </a:solidFill>
                <a:latin typeface="Arial"/>
                <a:cs typeface="Arial"/>
              </a:rPr>
              <a:t>н</a:t>
            </a:r>
            <a:r>
              <a:rPr sz="1350" b="1" spc="145">
                <a:solidFill>
                  <a:srgbClr val="F6F6F6"/>
                </a:solidFill>
                <a:latin typeface="Arial"/>
                <a:cs typeface="Arial"/>
              </a:rPr>
              <a:t>и</a:t>
            </a:r>
            <a:r>
              <a:rPr sz="1350" b="1" spc="100">
                <a:solidFill>
                  <a:srgbClr val="F6F6F6"/>
                </a:solidFill>
                <a:latin typeface="Arial"/>
                <a:cs typeface="Arial"/>
              </a:rPr>
              <a:t>ц</a:t>
            </a:r>
            <a:r>
              <a:rPr sz="1350" b="1" spc="85">
                <a:solidFill>
                  <a:srgbClr val="F6F6F6"/>
                </a:solidFill>
                <a:latin typeface="Arial"/>
                <a:cs typeface="Arial"/>
              </a:rPr>
              <a:t>т</a:t>
            </a:r>
            <a:r>
              <a:rPr sz="1350" b="1" spc="2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50" b="1" spc="10">
                <a:solidFill>
                  <a:srgbClr val="F6F6F6"/>
                </a:solidFill>
                <a:latin typeface="Arial"/>
                <a:cs typeface="Arial"/>
              </a:rPr>
              <a:t>о 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закладу</a:t>
            </a:r>
            <a:endParaRPr sz="1350">
              <a:latin typeface="Arial"/>
              <a:cs typeface="Arial"/>
            </a:endParaRPr>
          </a:p>
          <a:p>
            <a:pPr marL="430530" marR="422909" algn="ctr">
              <a:lnSpc>
                <a:spcPts val="1350"/>
              </a:lnSpc>
            </a:pP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освıти</a:t>
            </a:r>
            <a:r>
              <a:rPr sz="1350" b="1" spc="-4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сприяє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формуванню</a:t>
            </a:r>
            <a:endParaRPr sz="135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3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учасникıв</a:t>
            </a:r>
            <a:r>
              <a:rPr sz="1350" b="1" spc="-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освıтнього </a:t>
            </a:r>
            <a:r>
              <a:rPr sz="1350" b="1" spc="-3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процесу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негативного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40">
                <a:solidFill>
                  <a:srgbClr val="F6F6F6"/>
                </a:solidFill>
                <a:latin typeface="Arial"/>
                <a:cs typeface="Arial"/>
              </a:rPr>
              <a:t>ставлення</a:t>
            </a:r>
            <a:r>
              <a:rPr sz="13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до</a:t>
            </a:r>
            <a:r>
              <a:rPr sz="13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корупцıї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672" y="1177018"/>
            <a:ext cx="1109345" cy="1442720"/>
          </a:xfrm>
          <a:custGeom>
            <a:avLst/>
            <a:gdLst/>
            <a:ahLst/>
            <a:cxnLst/>
            <a:rect l="l" t="t" r="r" b="b"/>
            <a:pathLst>
              <a:path w="1109345" h="1442720">
                <a:moveTo>
                  <a:pt x="0" y="1442418"/>
                </a:moveTo>
                <a:lnTo>
                  <a:pt x="1108951" y="0"/>
                </a:lnTo>
              </a:path>
            </a:pathLst>
          </a:custGeom>
          <a:ln w="47605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4492" y="4042258"/>
            <a:ext cx="1160780" cy="713105"/>
          </a:xfrm>
          <a:custGeom>
            <a:avLst/>
            <a:gdLst/>
            <a:ahLst/>
            <a:cxnLst/>
            <a:rect l="l" t="t" r="r" b="b"/>
            <a:pathLst>
              <a:path w="1160779" h="713104">
                <a:moveTo>
                  <a:pt x="0" y="0"/>
                </a:moveTo>
                <a:lnTo>
                  <a:pt x="1160645" y="712974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300" y="2083624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66"/>
                </a:lnTo>
                <a:lnTo>
                  <a:pt x="3039402" y="1599679"/>
                </a:lnTo>
                <a:lnTo>
                  <a:pt x="3035236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73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65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33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69" y="813866"/>
                </a:lnTo>
                <a:lnTo>
                  <a:pt x="2681008" y="780719"/>
                </a:lnTo>
                <a:lnTo>
                  <a:pt x="2649880" y="748601"/>
                </a:lnTo>
                <a:lnTo>
                  <a:pt x="2617698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85"/>
                </a:lnTo>
                <a:lnTo>
                  <a:pt x="2479027" y="604291"/>
                </a:lnTo>
                <a:lnTo>
                  <a:pt x="2442006" y="578878"/>
                </a:lnTo>
                <a:lnTo>
                  <a:pt x="2404122" y="554697"/>
                </a:lnTo>
                <a:lnTo>
                  <a:pt x="2365375" y="531749"/>
                </a:lnTo>
                <a:lnTo>
                  <a:pt x="2325814" y="510082"/>
                </a:lnTo>
                <a:lnTo>
                  <a:pt x="2285454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20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34" y="377113"/>
                </a:lnTo>
                <a:lnTo>
                  <a:pt x="1891093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412" y="357301"/>
                </a:lnTo>
                <a:lnTo>
                  <a:pt x="1701292" y="356450"/>
                </a:lnTo>
                <a:lnTo>
                  <a:pt x="1653171" y="357301"/>
                </a:lnTo>
                <a:lnTo>
                  <a:pt x="1605483" y="359816"/>
                </a:lnTo>
                <a:lnTo>
                  <a:pt x="1558239" y="363969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42" y="386029"/>
                </a:lnTo>
                <a:lnTo>
                  <a:pt x="1374406" y="396481"/>
                </a:lnTo>
                <a:lnTo>
                  <a:pt x="1329867" y="408419"/>
                </a:lnTo>
                <a:lnTo>
                  <a:pt x="1285951" y="421843"/>
                </a:lnTo>
                <a:lnTo>
                  <a:pt x="1242695" y="436714"/>
                </a:lnTo>
                <a:lnTo>
                  <a:pt x="1200111" y="452996"/>
                </a:lnTo>
                <a:lnTo>
                  <a:pt x="1158252" y="470674"/>
                </a:lnTo>
                <a:lnTo>
                  <a:pt x="1117117" y="489699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48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72" y="717511"/>
                </a:lnTo>
                <a:lnTo>
                  <a:pt x="752690" y="748588"/>
                </a:lnTo>
                <a:lnTo>
                  <a:pt x="721550" y="780707"/>
                </a:lnTo>
                <a:lnTo>
                  <a:pt x="691502" y="813841"/>
                </a:lnTo>
                <a:lnTo>
                  <a:pt x="662546" y="847979"/>
                </a:lnTo>
                <a:lnTo>
                  <a:pt x="634746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406" y="993863"/>
                </a:lnTo>
                <a:lnTo>
                  <a:pt x="535419" y="1032535"/>
                </a:lnTo>
                <a:lnTo>
                  <a:pt x="513715" y="1072019"/>
                </a:lnTo>
                <a:lnTo>
                  <a:pt x="493306" y="1112304"/>
                </a:lnTo>
                <a:lnTo>
                  <a:pt x="474243" y="1153350"/>
                </a:lnTo>
                <a:lnTo>
                  <a:pt x="456539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910" y="1369072"/>
                </a:lnTo>
                <a:lnTo>
                  <a:pt x="389432" y="1414119"/>
                </a:lnTo>
                <a:lnTo>
                  <a:pt x="380504" y="1459725"/>
                </a:lnTo>
                <a:lnTo>
                  <a:pt x="373126" y="1505877"/>
                </a:lnTo>
                <a:lnTo>
                  <a:pt x="367347" y="1552536"/>
                </a:lnTo>
                <a:lnTo>
                  <a:pt x="363181" y="1599679"/>
                </a:lnTo>
                <a:lnTo>
                  <a:pt x="360654" y="1647266"/>
                </a:lnTo>
                <a:lnTo>
                  <a:pt x="359816" y="1695297"/>
                </a:lnTo>
                <a:lnTo>
                  <a:pt x="360654" y="1743316"/>
                </a:lnTo>
                <a:lnTo>
                  <a:pt x="363181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45" y="1976488"/>
                </a:lnTo>
                <a:lnTo>
                  <a:pt x="399910" y="2021522"/>
                </a:lnTo>
                <a:lnTo>
                  <a:pt x="411886" y="2065972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18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52"/>
                </a:lnTo>
                <a:lnTo>
                  <a:pt x="608101" y="2471496"/>
                </a:lnTo>
                <a:lnTo>
                  <a:pt x="634746" y="2507526"/>
                </a:lnTo>
                <a:lnTo>
                  <a:pt x="662559" y="2542616"/>
                </a:lnTo>
                <a:lnTo>
                  <a:pt x="691502" y="2576753"/>
                </a:lnTo>
                <a:lnTo>
                  <a:pt x="721563" y="2609900"/>
                </a:lnTo>
                <a:lnTo>
                  <a:pt x="752690" y="2642019"/>
                </a:lnTo>
                <a:lnTo>
                  <a:pt x="784872" y="2673083"/>
                </a:lnTo>
                <a:lnTo>
                  <a:pt x="818083" y="2703080"/>
                </a:lnTo>
                <a:lnTo>
                  <a:pt x="852284" y="2731973"/>
                </a:lnTo>
                <a:lnTo>
                  <a:pt x="887450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96" y="2858859"/>
                </a:lnTo>
                <a:lnTo>
                  <a:pt x="1076756" y="2880525"/>
                </a:lnTo>
                <a:lnTo>
                  <a:pt x="1117117" y="2900883"/>
                </a:lnTo>
                <a:lnTo>
                  <a:pt x="1158252" y="2919920"/>
                </a:lnTo>
                <a:lnTo>
                  <a:pt x="1200111" y="2937586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67" y="2982163"/>
                </a:lnTo>
                <a:lnTo>
                  <a:pt x="1374406" y="2994114"/>
                </a:lnTo>
                <a:lnTo>
                  <a:pt x="1419542" y="3004566"/>
                </a:lnTo>
                <a:lnTo>
                  <a:pt x="1465237" y="3013481"/>
                </a:lnTo>
                <a:lnTo>
                  <a:pt x="1511490" y="3020834"/>
                </a:lnTo>
                <a:lnTo>
                  <a:pt x="1558239" y="3026613"/>
                </a:lnTo>
                <a:lnTo>
                  <a:pt x="1605483" y="3030766"/>
                </a:lnTo>
                <a:lnTo>
                  <a:pt x="1653171" y="3033293"/>
                </a:lnTo>
                <a:lnTo>
                  <a:pt x="1701292" y="3034131"/>
                </a:lnTo>
                <a:lnTo>
                  <a:pt x="1749412" y="3033293"/>
                </a:lnTo>
                <a:lnTo>
                  <a:pt x="1797100" y="3030766"/>
                </a:lnTo>
                <a:lnTo>
                  <a:pt x="1844332" y="3026613"/>
                </a:lnTo>
                <a:lnTo>
                  <a:pt x="1891093" y="3020834"/>
                </a:lnTo>
                <a:lnTo>
                  <a:pt x="1937334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20" y="2968739"/>
                </a:lnTo>
                <a:lnTo>
                  <a:pt x="2159876" y="2953880"/>
                </a:lnTo>
                <a:lnTo>
                  <a:pt x="2202446" y="2937586"/>
                </a:lnTo>
                <a:lnTo>
                  <a:pt x="2244318" y="2919920"/>
                </a:lnTo>
                <a:lnTo>
                  <a:pt x="2285454" y="2900883"/>
                </a:lnTo>
                <a:lnTo>
                  <a:pt x="2325814" y="2880525"/>
                </a:lnTo>
                <a:lnTo>
                  <a:pt x="2365375" y="2858859"/>
                </a:lnTo>
                <a:lnTo>
                  <a:pt x="2404122" y="2835922"/>
                </a:lnTo>
                <a:lnTo>
                  <a:pt x="2442006" y="2811729"/>
                </a:lnTo>
                <a:lnTo>
                  <a:pt x="2479027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98" y="2673083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69" y="2576753"/>
                </a:lnTo>
                <a:lnTo>
                  <a:pt x="2740012" y="2542616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33" y="2434552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65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73" y="2021522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36" y="1838058"/>
                </a:lnTo>
                <a:lnTo>
                  <a:pt x="3039402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50" y="1688985"/>
                </a:moveTo>
                <a:lnTo>
                  <a:pt x="3401288" y="1651000"/>
                </a:ln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89" y="1244600"/>
                </a:lnTo>
                <a:lnTo>
                  <a:pt x="3335972" y="1228280"/>
                </a:lnTo>
                <a:lnTo>
                  <a:pt x="3335972" y="1689100"/>
                </a:lnTo>
                <a:lnTo>
                  <a:pt x="3334956" y="1739900"/>
                </a:lnTo>
                <a:lnTo>
                  <a:pt x="3332467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87" y="1930400"/>
                </a:lnTo>
                <a:lnTo>
                  <a:pt x="3308045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72" y="2209800"/>
                </a:lnTo>
                <a:lnTo>
                  <a:pt x="3229914" y="2260600"/>
                </a:lnTo>
                <a:lnTo>
                  <a:pt x="3212274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76" y="2679700"/>
                </a:lnTo>
                <a:lnTo>
                  <a:pt x="2968434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44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44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407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811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69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88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43" y="3149600"/>
                </a:lnTo>
                <a:lnTo>
                  <a:pt x="883856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58" y="2971800"/>
                </a:lnTo>
                <a:lnTo>
                  <a:pt x="645502" y="2933700"/>
                </a:lnTo>
                <a:lnTo>
                  <a:pt x="608926" y="2908300"/>
                </a:lnTo>
                <a:lnTo>
                  <a:pt x="573468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85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806" y="2616200"/>
                </a:lnTo>
                <a:lnTo>
                  <a:pt x="330492" y="2578100"/>
                </a:lnTo>
                <a:lnTo>
                  <a:pt x="305371" y="2540000"/>
                </a:lnTo>
                <a:lnTo>
                  <a:pt x="281444" y="2501900"/>
                </a:lnTo>
                <a:lnTo>
                  <a:pt x="258737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703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57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32" y="1765300"/>
                </a:lnTo>
                <a:lnTo>
                  <a:pt x="68389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904" y="1574800"/>
                </a:lnTo>
                <a:lnTo>
                  <a:pt x="74561" y="1536700"/>
                </a:lnTo>
                <a:lnTo>
                  <a:pt x="79641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88" y="1244600"/>
                </a:lnTo>
                <a:lnTo>
                  <a:pt x="140944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54" y="1066800"/>
                </a:lnTo>
                <a:lnTo>
                  <a:pt x="210019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15" y="774700"/>
                </a:lnTo>
                <a:lnTo>
                  <a:pt x="379577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17" y="520700"/>
                </a:lnTo>
                <a:lnTo>
                  <a:pt x="603631" y="482600"/>
                </a:lnTo>
                <a:lnTo>
                  <a:pt x="639572" y="457200"/>
                </a:lnTo>
                <a:lnTo>
                  <a:pt x="676440" y="419100"/>
                </a:lnTo>
                <a:lnTo>
                  <a:pt x="714184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93" y="279400"/>
                </a:lnTo>
                <a:lnTo>
                  <a:pt x="915276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82" y="177800"/>
                </a:lnTo>
                <a:lnTo>
                  <a:pt x="1134668" y="152400"/>
                </a:lnTo>
                <a:lnTo>
                  <a:pt x="1226845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77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903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48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73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72" y="685800"/>
                </a:lnTo>
                <a:lnTo>
                  <a:pt x="3023768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45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96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43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72" y="1228280"/>
                </a:lnTo>
                <a:lnTo>
                  <a:pt x="3328212" y="1206500"/>
                </a:lnTo>
                <a:lnTo>
                  <a:pt x="3313328" y="1155700"/>
                </a:lnTo>
                <a:lnTo>
                  <a:pt x="3297136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75" y="977900"/>
                </a:lnTo>
                <a:lnTo>
                  <a:pt x="3219615" y="927100"/>
                </a:lnTo>
                <a:lnTo>
                  <a:pt x="3197123" y="889000"/>
                </a:lnTo>
                <a:lnTo>
                  <a:pt x="3173425" y="838200"/>
                </a:lnTo>
                <a:lnTo>
                  <a:pt x="3148520" y="800100"/>
                </a:lnTo>
                <a:lnTo>
                  <a:pt x="3122434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30" y="647700"/>
                </a:lnTo>
                <a:lnTo>
                  <a:pt x="3006560" y="609600"/>
                </a:lnTo>
                <a:lnTo>
                  <a:pt x="2974784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56" y="457200"/>
                </a:lnTo>
                <a:lnTo>
                  <a:pt x="2836888" y="431800"/>
                </a:lnTo>
                <a:lnTo>
                  <a:pt x="2799804" y="393700"/>
                </a:lnTo>
                <a:lnTo>
                  <a:pt x="2761691" y="368300"/>
                </a:lnTo>
                <a:lnTo>
                  <a:pt x="2722588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72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401" y="76200"/>
                </a:lnTo>
                <a:lnTo>
                  <a:pt x="2200110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29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502" y="152400"/>
                </a:lnTo>
                <a:lnTo>
                  <a:pt x="880364" y="203200"/>
                </a:lnTo>
                <a:lnTo>
                  <a:pt x="837209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69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87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23" y="977900"/>
                </a:lnTo>
                <a:lnTo>
                  <a:pt x="140296" y="1016000"/>
                </a:lnTo>
                <a:lnTo>
                  <a:pt x="121615" y="1066800"/>
                </a:lnTo>
                <a:lnTo>
                  <a:pt x="104203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39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306" y="1498600"/>
                </a:lnTo>
                <a:lnTo>
                  <a:pt x="6997" y="1536700"/>
                </a:lnTo>
                <a:lnTo>
                  <a:pt x="3187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909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92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209" y="2247900"/>
                </a:lnTo>
                <a:lnTo>
                  <a:pt x="114947" y="2298700"/>
                </a:lnTo>
                <a:lnTo>
                  <a:pt x="132918" y="2336800"/>
                </a:lnTo>
                <a:lnTo>
                  <a:pt x="152120" y="2387600"/>
                </a:lnTo>
                <a:lnTo>
                  <a:pt x="172529" y="2425700"/>
                </a:lnTo>
                <a:lnTo>
                  <a:pt x="194119" y="2476500"/>
                </a:lnTo>
                <a:lnTo>
                  <a:pt x="216903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12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17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41" y="3136900"/>
                </a:lnTo>
                <a:lnTo>
                  <a:pt x="895642" y="3187700"/>
                </a:lnTo>
                <a:lnTo>
                  <a:pt x="939114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59" y="3263900"/>
                </a:lnTo>
                <a:lnTo>
                  <a:pt x="1118590" y="3289300"/>
                </a:lnTo>
                <a:lnTo>
                  <a:pt x="1352880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406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99" y="3111500"/>
                </a:lnTo>
                <a:lnTo>
                  <a:pt x="2660789" y="3086100"/>
                </a:lnTo>
                <a:lnTo>
                  <a:pt x="2700617" y="3060700"/>
                </a:lnTo>
                <a:lnTo>
                  <a:pt x="2739580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17" y="2870200"/>
                </a:lnTo>
                <a:lnTo>
                  <a:pt x="2953791" y="2832100"/>
                </a:lnTo>
                <a:lnTo>
                  <a:pt x="2986036" y="2794000"/>
                </a:lnTo>
                <a:lnTo>
                  <a:pt x="3017266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16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77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39" y="2159000"/>
                </a:lnTo>
                <a:lnTo>
                  <a:pt x="3347021" y="2120900"/>
                </a:lnTo>
                <a:lnTo>
                  <a:pt x="3358858" y="2070100"/>
                </a:lnTo>
                <a:lnTo>
                  <a:pt x="3369297" y="2019300"/>
                </a:lnTo>
                <a:lnTo>
                  <a:pt x="3378339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74" y="1739900"/>
                </a:lnTo>
                <a:lnTo>
                  <a:pt x="3401377" y="1727200"/>
                </a:lnTo>
                <a:lnTo>
                  <a:pt x="3401999" y="1689239"/>
                </a:lnTo>
                <a:lnTo>
                  <a:pt x="3402050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23699" y="425821"/>
            <a:ext cx="4481195" cy="2227580"/>
            <a:chOff x="4323699" y="425821"/>
            <a:chExt cx="4481195" cy="2227580"/>
          </a:xfrm>
        </p:grpSpPr>
        <p:sp>
          <p:nvSpPr>
            <p:cNvPr id="6" name="object 6"/>
            <p:cNvSpPr/>
            <p:nvPr/>
          </p:nvSpPr>
          <p:spPr>
            <a:xfrm>
              <a:off x="4619068" y="731520"/>
              <a:ext cx="4185920" cy="1921510"/>
            </a:xfrm>
            <a:custGeom>
              <a:avLst/>
              <a:gdLst/>
              <a:ahLst/>
              <a:cxnLst/>
              <a:rect l="l" t="t" r="r" b="b"/>
              <a:pathLst>
                <a:path w="4185920" h="1921510">
                  <a:moveTo>
                    <a:pt x="4054693" y="1921348"/>
                  </a:moveTo>
                  <a:lnTo>
                    <a:pt x="130819" y="1921348"/>
                  </a:lnTo>
                  <a:lnTo>
                    <a:pt x="79968" y="1911044"/>
                  </a:lnTo>
                  <a:lnTo>
                    <a:pt x="38378" y="1882970"/>
                  </a:lnTo>
                  <a:lnTo>
                    <a:pt x="10303" y="1841380"/>
                  </a:lnTo>
                  <a:lnTo>
                    <a:pt x="0" y="1790529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4054693" y="0"/>
                  </a:lnTo>
                  <a:lnTo>
                    <a:pt x="4105544" y="10303"/>
                  </a:lnTo>
                  <a:lnTo>
                    <a:pt x="4147134" y="38378"/>
                  </a:lnTo>
                  <a:lnTo>
                    <a:pt x="4175208" y="79968"/>
                  </a:lnTo>
                  <a:lnTo>
                    <a:pt x="4185511" y="130819"/>
                  </a:lnTo>
                  <a:lnTo>
                    <a:pt x="4185511" y="1790529"/>
                  </a:lnTo>
                  <a:lnTo>
                    <a:pt x="4175208" y="1841380"/>
                  </a:lnTo>
                  <a:lnTo>
                    <a:pt x="4147134" y="1882970"/>
                  </a:lnTo>
                  <a:lnTo>
                    <a:pt x="4105544" y="1911044"/>
                  </a:lnTo>
                  <a:lnTo>
                    <a:pt x="4054693" y="1921348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3699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4"/>
                  </a:lnTo>
                  <a:lnTo>
                    <a:pt x="740901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8294" y="507367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75072" y="4293328"/>
            <a:ext cx="4410710" cy="2035175"/>
            <a:chOff x="4875072" y="4293328"/>
            <a:chExt cx="4410710" cy="2035175"/>
          </a:xfrm>
        </p:grpSpPr>
        <p:sp>
          <p:nvSpPr>
            <p:cNvPr id="10" name="object 10"/>
            <p:cNvSpPr/>
            <p:nvPr/>
          </p:nvSpPr>
          <p:spPr>
            <a:xfrm>
              <a:off x="5274115" y="4530932"/>
              <a:ext cx="4011929" cy="1797685"/>
            </a:xfrm>
            <a:custGeom>
              <a:avLst/>
              <a:gdLst/>
              <a:ahLst/>
              <a:cxnLst/>
              <a:rect l="l" t="t" r="r" b="b"/>
              <a:pathLst>
                <a:path w="4011929" h="1797685">
                  <a:moveTo>
                    <a:pt x="3880771" y="1797551"/>
                  </a:moveTo>
                  <a:lnTo>
                    <a:pt x="130819" y="1797551"/>
                  </a:lnTo>
                  <a:lnTo>
                    <a:pt x="79968" y="1787248"/>
                  </a:lnTo>
                  <a:lnTo>
                    <a:pt x="38378" y="1759173"/>
                  </a:lnTo>
                  <a:lnTo>
                    <a:pt x="10303" y="1717583"/>
                  </a:lnTo>
                  <a:lnTo>
                    <a:pt x="0" y="166673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6" y="79968"/>
                  </a:lnTo>
                  <a:lnTo>
                    <a:pt x="4011590" y="130819"/>
                  </a:lnTo>
                  <a:lnTo>
                    <a:pt x="4011590" y="1666732"/>
                  </a:lnTo>
                  <a:lnTo>
                    <a:pt x="4001286" y="1717583"/>
                  </a:lnTo>
                  <a:lnTo>
                    <a:pt x="3973212" y="1759173"/>
                  </a:lnTo>
                  <a:lnTo>
                    <a:pt x="3931622" y="1787248"/>
                  </a:lnTo>
                  <a:lnTo>
                    <a:pt x="3880771" y="1797551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5072" y="429332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1097" y="4374875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5955" y="1154058"/>
            <a:ext cx="283718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60">
                <a:latin typeface="Tahoma"/>
                <a:cs typeface="Tahoma"/>
              </a:rPr>
              <a:t>1.1.5.1.</a:t>
            </a:r>
            <a:r>
              <a:rPr sz="1350" b="1" spc="-35">
                <a:latin typeface="Tahoma"/>
                <a:cs typeface="Tahoma"/>
              </a:rPr>
              <a:t> </a:t>
            </a:r>
            <a:r>
              <a:rPr sz="1350" b="1" spc="45">
                <a:latin typeface="Arial"/>
                <a:cs typeface="Arial"/>
              </a:rPr>
              <a:t>Органıзацıя</a:t>
            </a:r>
            <a:r>
              <a:rPr sz="1350" b="1" spc="-10">
                <a:latin typeface="Arial"/>
                <a:cs typeface="Arial"/>
              </a:rPr>
              <a:t> </a:t>
            </a:r>
            <a:r>
              <a:rPr sz="1350" b="1" spc="40">
                <a:latin typeface="Arial"/>
                <a:cs typeface="Arial"/>
              </a:rPr>
              <a:t>харчування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8882" y="1315983"/>
            <a:ext cx="3630929" cy="716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0"/>
              </a:spcBef>
            </a:pPr>
            <a:r>
              <a:rPr sz="1350" b="1" spc="10">
                <a:latin typeface="Arial"/>
                <a:cs typeface="Arial"/>
              </a:rPr>
              <a:t>у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закладı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30">
                <a:latin typeface="Arial"/>
                <a:cs typeface="Arial"/>
              </a:rPr>
              <a:t>освıти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15">
                <a:latin typeface="Arial"/>
                <a:cs typeface="Arial"/>
              </a:rPr>
              <a:t>сприяє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25">
                <a:latin typeface="Arial"/>
                <a:cs typeface="Arial"/>
              </a:rPr>
              <a:t>формуванню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275"/>
              </a:lnSpc>
            </a:pPr>
            <a:r>
              <a:rPr sz="1350" b="1" spc="45">
                <a:latin typeface="Arial"/>
                <a:cs typeface="Arial"/>
              </a:rPr>
              <a:t>культури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20">
                <a:latin typeface="Arial"/>
                <a:cs typeface="Arial"/>
              </a:rPr>
              <a:t>здорового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40">
                <a:latin typeface="Arial"/>
                <a:cs typeface="Arial"/>
              </a:rPr>
              <a:t>харчування</a:t>
            </a:r>
            <a:r>
              <a:rPr sz="1350" b="1" spc="10">
                <a:latin typeface="Arial"/>
                <a:cs typeface="Arial"/>
              </a:rPr>
              <a:t> в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40">
                <a:latin typeface="Arial"/>
                <a:cs typeface="Arial"/>
              </a:rPr>
              <a:t>учнıв</a:t>
            </a:r>
            <a:endParaRPr sz="1350">
              <a:latin typeface="Arial"/>
              <a:cs typeface="Arial"/>
            </a:endParaRPr>
          </a:p>
          <a:p>
            <a:pPr marL="779780" marR="821690" algn="ctr">
              <a:lnSpc>
                <a:spcPct val="78700"/>
              </a:lnSpc>
              <a:spcBef>
                <a:spcPts val="175"/>
              </a:spcBef>
            </a:pPr>
            <a:r>
              <a:rPr sz="1350" b="1" i="1" spc="-10">
                <a:latin typeface="Verdana"/>
                <a:cs typeface="Verdana"/>
              </a:rPr>
              <a:t>(</a:t>
            </a:r>
            <a:r>
              <a:rPr sz="1350" i="1" spc="-10">
                <a:latin typeface="Arial"/>
                <a:cs typeface="Arial"/>
              </a:rPr>
              <a:t>вивчення документацıї</a:t>
            </a:r>
            <a:r>
              <a:rPr sz="1350" b="1" i="1" spc="-10">
                <a:latin typeface="Verdana"/>
                <a:cs typeface="Verdana"/>
              </a:rPr>
              <a:t>, </a:t>
            </a:r>
            <a:r>
              <a:rPr sz="1350" b="1" i="1" spc="-450">
                <a:latin typeface="Verdana"/>
                <a:cs typeface="Verdana"/>
              </a:rPr>
              <a:t> </a:t>
            </a:r>
            <a:r>
              <a:rPr sz="1350" i="1" spc="-15">
                <a:latin typeface="Arial"/>
                <a:cs typeface="Arial"/>
              </a:rPr>
              <a:t>спостереження</a:t>
            </a:r>
            <a:r>
              <a:rPr sz="1350" b="1" i="1" spc="-15">
                <a:latin typeface="Verdana"/>
                <a:cs typeface="Verdana"/>
              </a:rPr>
              <a:t>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2124" y="5017563"/>
            <a:ext cx="3623310" cy="44830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531495">
              <a:lnSpc>
                <a:spcPts val="1480"/>
              </a:lnSpc>
              <a:spcBef>
                <a:spcPts val="450"/>
              </a:spcBef>
            </a:pPr>
            <a:r>
              <a:rPr sz="1500" b="1" spc="-45">
                <a:latin typeface="Tahoma"/>
                <a:cs typeface="Tahoma"/>
              </a:rPr>
              <a:t>1.1.5.2. </a:t>
            </a:r>
            <a:r>
              <a:rPr sz="1500" b="1" spc="80">
                <a:latin typeface="Arial"/>
                <a:cs typeface="Arial"/>
              </a:rPr>
              <a:t>Частка </a:t>
            </a:r>
            <a:r>
              <a:rPr sz="1500" b="1" spc="85">
                <a:latin typeface="Arial"/>
                <a:cs typeface="Arial"/>
              </a:rPr>
              <a:t>учасникıв </a:t>
            </a:r>
            <a:r>
              <a:rPr sz="1500" b="1" spc="90">
                <a:latin typeface="Arial"/>
                <a:cs typeface="Arial"/>
              </a:rPr>
              <a:t> </a:t>
            </a:r>
            <a:r>
              <a:rPr sz="1500" b="1" spc="45">
                <a:latin typeface="Arial"/>
                <a:cs typeface="Arial"/>
              </a:rPr>
              <a:t>освıтнього</a:t>
            </a:r>
            <a:r>
              <a:rPr sz="1500" b="1" spc="15">
                <a:latin typeface="Arial"/>
                <a:cs typeface="Arial"/>
              </a:rPr>
              <a:t> </a:t>
            </a:r>
            <a:r>
              <a:rPr sz="1500" b="1" spc="35">
                <a:latin typeface="Arial"/>
                <a:cs typeface="Arial"/>
              </a:rPr>
              <a:t>процесу</a:t>
            </a:r>
            <a:r>
              <a:rPr sz="1500" b="1" spc="35">
                <a:latin typeface="Tahoma"/>
                <a:cs typeface="Tahoma"/>
              </a:rPr>
              <a:t>,</a:t>
            </a:r>
            <a:r>
              <a:rPr sz="1500" b="1">
                <a:latin typeface="Tahoma"/>
                <a:cs typeface="Tahoma"/>
              </a:rPr>
              <a:t> </a:t>
            </a:r>
            <a:r>
              <a:rPr sz="1500" b="1" spc="90">
                <a:latin typeface="Arial"/>
                <a:cs typeface="Arial"/>
              </a:rPr>
              <a:t>якı</a:t>
            </a:r>
            <a:r>
              <a:rPr sz="1500" b="1" spc="20">
                <a:latin typeface="Arial"/>
                <a:cs typeface="Arial"/>
              </a:rPr>
              <a:t> </a:t>
            </a:r>
            <a:r>
              <a:rPr sz="1500" b="1" spc="60">
                <a:latin typeface="Arial"/>
                <a:cs typeface="Arial"/>
              </a:rPr>
              <a:t>задоволенı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7405" y="5394132"/>
            <a:ext cx="2232660" cy="461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605"/>
              </a:lnSpc>
              <a:spcBef>
                <a:spcPts val="135"/>
              </a:spcBef>
            </a:pPr>
            <a:r>
              <a:rPr sz="1500" b="1" spc="105">
                <a:latin typeface="Arial"/>
                <a:cs typeface="Arial"/>
              </a:rPr>
              <a:t>умовами</a:t>
            </a:r>
            <a:r>
              <a:rPr sz="1500" b="1" spc="-10">
                <a:latin typeface="Arial"/>
                <a:cs typeface="Arial"/>
              </a:rPr>
              <a:t> </a:t>
            </a:r>
            <a:r>
              <a:rPr sz="1500" b="1" spc="70">
                <a:latin typeface="Arial"/>
                <a:cs typeface="Arial"/>
              </a:rPr>
              <a:t>харчування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5"/>
              </a:lnSpc>
            </a:pPr>
            <a:r>
              <a:rPr sz="1650" b="1" i="1" spc="-20">
                <a:latin typeface="Verdana"/>
                <a:cs typeface="Verdana"/>
              </a:rPr>
              <a:t>(</a:t>
            </a:r>
            <a:r>
              <a:rPr sz="1650" i="1" spc="-20">
                <a:latin typeface="Arial"/>
                <a:cs typeface="Arial"/>
              </a:rPr>
              <a:t>опитування</a:t>
            </a:r>
            <a:r>
              <a:rPr sz="1650" b="1" i="1" spc="-20">
                <a:latin typeface="Verdana"/>
                <a:cs typeface="Verdana"/>
              </a:rPr>
              <a:t>)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844" y="3209797"/>
            <a:ext cx="2642870" cy="8597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136525">
              <a:lnSpc>
                <a:spcPts val="1550"/>
              </a:lnSpc>
              <a:spcBef>
                <a:spcPts val="465"/>
              </a:spcBef>
            </a:pPr>
            <a:r>
              <a:rPr sz="1600" b="1" spc="-65">
                <a:solidFill>
                  <a:srgbClr val="F6F6F6"/>
                </a:solidFill>
                <a:latin typeface="Tahoma"/>
                <a:cs typeface="Tahoma"/>
              </a:rPr>
              <a:t>1.1.5. </a:t>
            </a:r>
            <a:r>
              <a:rPr sz="1600" b="1" spc="6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600" b="1" spc="75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60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60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15">
                <a:solidFill>
                  <a:srgbClr val="F6F6F6"/>
                </a:solidFill>
                <a:latin typeface="Arial"/>
                <a:cs typeface="Arial"/>
              </a:rPr>
              <a:t>створюються</a:t>
            </a:r>
            <a:r>
              <a:rPr sz="1600" b="1" spc="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75">
                <a:solidFill>
                  <a:srgbClr val="F6F6F6"/>
                </a:solidFill>
                <a:latin typeface="Arial"/>
                <a:cs typeface="Arial"/>
              </a:rPr>
              <a:t>умови</a:t>
            </a:r>
            <a:r>
              <a:rPr sz="16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25">
                <a:solidFill>
                  <a:srgbClr val="F6F6F6"/>
                </a:solidFill>
                <a:latin typeface="Arial"/>
                <a:cs typeface="Arial"/>
              </a:rPr>
              <a:t>для </a:t>
            </a:r>
            <a:r>
              <a:rPr sz="1600" b="1" spc="-4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35">
                <a:solidFill>
                  <a:srgbClr val="F6F6F6"/>
                </a:solidFill>
                <a:latin typeface="Arial"/>
                <a:cs typeface="Arial"/>
              </a:rPr>
              <a:t>здорового</a:t>
            </a:r>
            <a:r>
              <a:rPr sz="16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55">
                <a:solidFill>
                  <a:srgbClr val="F6F6F6"/>
                </a:solidFill>
                <a:latin typeface="Arial"/>
                <a:cs typeface="Arial"/>
              </a:rPr>
              <a:t>харчування</a:t>
            </a:r>
            <a:endParaRPr sz="1600">
              <a:latin typeface="Arial"/>
              <a:cs typeface="Arial"/>
            </a:endParaRPr>
          </a:p>
          <a:p>
            <a:pPr marL="286385">
              <a:lnSpc>
                <a:spcPts val="1550"/>
              </a:lnSpc>
            </a:pPr>
            <a:r>
              <a:rPr sz="1600" b="1" spc="55">
                <a:solidFill>
                  <a:srgbClr val="F6F6F6"/>
                </a:solidFill>
                <a:latin typeface="Arial"/>
                <a:cs typeface="Arial"/>
              </a:rPr>
              <a:t>учнıв</a:t>
            </a:r>
            <a:r>
              <a:rPr sz="160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45">
                <a:solidFill>
                  <a:srgbClr val="F6F6F6"/>
                </a:solidFill>
                <a:latin typeface="Arial"/>
                <a:cs typeface="Arial"/>
              </a:rPr>
              <a:t>ı</a:t>
            </a:r>
            <a:r>
              <a:rPr sz="160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600" b="1" spc="75">
                <a:solidFill>
                  <a:srgbClr val="F6F6F6"/>
                </a:solidFill>
                <a:latin typeface="Arial"/>
                <a:cs typeface="Arial"/>
              </a:rPr>
              <a:t>працıвникıв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672" y="1177018"/>
            <a:ext cx="1109345" cy="1442720"/>
          </a:xfrm>
          <a:custGeom>
            <a:avLst/>
            <a:gdLst/>
            <a:ahLst/>
            <a:cxnLst/>
            <a:rect l="l" t="t" r="r" b="b"/>
            <a:pathLst>
              <a:path w="1109345" h="1442720">
                <a:moveTo>
                  <a:pt x="0" y="1442418"/>
                </a:moveTo>
                <a:lnTo>
                  <a:pt x="1108951" y="0"/>
                </a:lnTo>
              </a:path>
            </a:pathLst>
          </a:custGeom>
          <a:ln w="47605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4492" y="4042258"/>
            <a:ext cx="1160780" cy="713105"/>
          </a:xfrm>
          <a:custGeom>
            <a:avLst/>
            <a:gdLst/>
            <a:ahLst/>
            <a:cxnLst/>
            <a:rect l="l" t="t" r="r" b="b"/>
            <a:pathLst>
              <a:path w="1160779" h="713104">
                <a:moveTo>
                  <a:pt x="0" y="0"/>
                </a:moveTo>
                <a:lnTo>
                  <a:pt x="1160645" y="712974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300" y="2083624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66"/>
                </a:lnTo>
                <a:lnTo>
                  <a:pt x="3039402" y="1599679"/>
                </a:lnTo>
                <a:lnTo>
                  <a:pt x="3035236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73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65" y="1112304"/>
                </a:lnTo>
                <a:lnTo>
                  <a:pt x="2888856" y="1072032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33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69" y="813866"/>
                </a:lnTo>
                <a:lnTo>
                  <a:pt x="2681008" y="780719"/>
                </a:lnTo>
                <a:lnTo>
                  <a:pt x="2649880" y="748601"/>
                </a:lnTo>
                <a:lnTo>
                  <a:pt x="2617698" y="717524"/>
                </a:lnTo>
                <a:lnTo>
                  <a:pt x="2584488" y="687527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27" y="604291"/>
                </a:lnTo>
                <a:lnTo>
                  <a:pt x="2442006" y="578878"/>
                </a:lnTo>
                <a:lnTo>
                  <a:pt x="2404122" y="554697"/>
                </a:lnTo>
                <a:lnTo>
                  <a:pt x="2365375" y="531749"/>
                </a:lnTo>
                <a:lnTo>
                  <a:pt x="2325814" y="510082"/>
                </a:lnTo>
                <a:lnTo>
                  <a:pt x="2285454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20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34" y="377113"/>
                </a:lnTo>
                <a:lnTo>
                  <a:pt x="1891093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412" y="357301"/>
                </a:lnTo>
                <a:lnTo>
                  <a:pt x="1701292" y="356450"/>
                </a:lnTo>
                <a:lnTo>
                  <a:pt x="1653171" y="357301"/>
                </a:lnTo>
                <a:lnTo>
                  <a:pt x="1605483" y="359816"/>
                </a:lnTo>
                <a:lnTo>
                  <a:pt x="1558239" y="363969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42" y="386029"/>
                </a:lnTo>
                <a:lnTo>
                  <a:pt x="1374406" y="396481"/>
                </a:lnTo>
                <a:lnTo>
                  <a:pt x="1329867" y="408419"/>
                </a:lnTo>
                <a:lnTo>
                  <a:pt x="1285951" y="421843"/>
                </a:lnTo>
                <a:lnTo>
                  <a:pt x="1242695" y="436714"/>
                </a:lnTo>
                <a:lnTo>
                  <a:pt x="1200111" y="452996"/>
                </a:lnTo>
                <a:lnTo>
                  <a:pt x="1158252" y="470674"/>
                </a:lnTo>
                <a:lnTo>
                  <a:pt x="1117117" y="489699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48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72" y="717511"/>
                </a:lnTo>
                <a:lnTo>
                  <a:pt x="752690" y="748588"/>
                </a:lnTo>
                <a:lnTo>
                  <a:pt x="721550" y="780707"/>
                </a:lnTo>
                <a:lnTo>
                  <a:pt x="691502" y="813841"/>
                </a:lnTo>
                <a:lnTo>
                  <a:pt x="662546" y="847979"/>
                </a:lnTo>
                <a:lnTo>
                  <a:pt x="634746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406" y="993863"/>
                </a:lnTo>
                <a:lnTo>
                  <a:pt x="535419" y="1032535"/>
                </a:lnTo>
                <a:lnTo>
                  <a:pt x="513715" y="1072019"/>
                </a:lnTo>
                <a:lnTo>
                  <a:pt x="493306" y="1112304"/>
                </a:lnTo>
                <a:lnTo>
                  <a:pt x="474243" y="1153350"/>
                </a:lnTo>
                <a:lnTo>
                  <a:pt x="456539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910" y="1369072"/>
                </a:lnTo>
                <a:lnTo>
                  <a:pt x="389432" y="1414119"/>
                </a:lnTo>
                <a:lnTo>
                  <a:pt x="380504" y="1459725"/>
                </a:lnTo>
                <a:lnTo>
                  <a:pt x="373126" y="1505877"/>
                </a:lnTo>
                <a:lnTo>
                  <a:pt x="367347" y="1552536"/>
                </a:lnTo>
                <a:lnTo>
                  <a:pt x="363181" y="1599679"/>
                </a:lnTo>
                <a:lnTo>
                  <a:pt x="360654" y="1647266"/>
                </a:lnTo>
                <a:lnTo>
                  <a:pt x="359816" y="1695297"/>
                </a:lnTo>
                <a:lnTo>
                  <a:pt x="360654" y="1743316"/>
                </a:lnTo>
                <a:lnTo>
                  <a:pt x="363181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45" y="1976488"/>
                </a:lnTo>
                <a:lnTo>
                  <a:pt x="399910" y="2021522"/>
                </a:lnTo>
                <a:lnTo>
                  <a:pt x="411886" y="2065972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18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52"/>
                </a:lnTo>
                <a:lnTo>
                  <a:pt x="608101" y="2471496"/>
                </a:lnTo>
                <a:lnTo>
                  <a:pt x="634746" y="2507526"/>
                </a:lnTo>
                <a:lnTo>
                  <a:pt x="662559" y="2542616"/>
                </a:lnTo>
                <a:lnTo>
                  <a:pt x="691502" y="2576753"/>
                </a:lnTo>
                <a:lnTo>
                  <a:pt x="721563" y="2609900"/>
                </a:lnTo>
                <a:lnTo>
                  <a:pt x="752690" y="2642019"/>
                </a:lnTo>
                <a:lnTo>
                  <a:pt x="784872" y="2673083"/>
                </a:lnTo>
                <a:lnTo>
                  <a:pt x="818083" y="2703080"/>
                </a:lnTo>
                <a:lnTo>
                  <a:pt x="852284" y="2731973"/>
                </a:lnTo>
                <a:lnTo>
                  <a:pt x="887450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96" y="2858859"/>
                </a:lnTo>
                <a:lnTo>
                  <a:pt x="1076756" y="2880525"/>
                </a:lnTo>
                <a:lnTo>
                  <a:pt x="1117117" y="2900883"/>
                </a:lnTo>
                <a:lnTo>
                  <a:pt x="1158252" y="2919920"/>
                </a:lnTo>
                <a:lnTo>
                  <a:pt x="1200111" y="2937586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67" y="2982163"/>
                </a:lnTo>
                <a:lnTo>
                  <a:pt x="1374406" y="2994114"/>
                </a:lnTo>
                <a:lnTo>
                  <a:pt x="1419542" y="3004566"/>
                </a:lnTo>
                <a:lnTo>
                  <a:pt x="1465237" y="3013481"/>
                </a:lnTo>
                <a:lnTo>
                  <a:pt x="1511490" y="3020834"/>
                </a:lnTo>
                <a:lnTo>
                  <a:pt x="1558239" y="3026613"/>
                </a:lnTo>
                <a:lnTo>
                  <a:pt x="1605483" y="3030766"/>
                </a:lnTo>
                <a:lnTo>
                  <a:pt x="1653171" y="3033293"/>
                </a:lnTo>
                <a:lnTo>
                  <a:pt x="1701292" y="3034131"/>
                </a:lnTo>
                <a:lnTo>
                  <a:pt x="1749412" y="3033293"/>
                </a:lnTo>
                <a:lnTo>
                  <a:pt x="1797100" y="3030766"/>
                </a:lnTo>
                <a:lnTo>
                  <a:pt x="1844332" y="3026613"/>
                </a:lnTo>
                <a:lnTo>
                  <a:pt x="1891093" y="3020834"/>
                </a:lnTo>
                <a:lnTo>
                  <a:pt x="1937334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20" y="2968739"/>
                </a:lnTo>
                <a:lnTo>
                  <a:pt x="2159876" y="2953880"/>
                </a:lnTo>
                <a:lnTo>
                  <a:pt x="2202446" y="2937586"/>
                </a:lnTo>
                <a:lnTo>
                  <a:pt x="2244318" y="2919920"/>
                </a:lnTo>
                <a:lnTo>
                  <a:pt x="2285454" y="2900883"/>
                </a:lnTo>
                <a:lnTo>
                  <a:pt x="2325814" y="2880525"/>
                </a:lnTo>
                <a:lnTo>
                  <a:pt x="2365375" y="2858859"/>
                </a:lnTo>
                <a:lnTo>
                  <a:pt x="2404122" y="2835922"/>
                </a:lnTo>
                <a:lnTo>
                  <a:pt x="2442006" y="2811729"/>
                </a:lnTo>
                <a:lnTo>
                  <a:pt x="2479027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98" y="2673083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69" y="2576753"/>
                </a:lnTo>
                <a:lnTo>
                  <a:pt x="2740012" y="2542616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33" y="2434552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65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73" y="2021522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36" y="1838058"/>
                </a:lnTo>
                <a:lnTo>
                  <a:pt x="3039402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50" y="1688985"/>
                </a:moveTo>
                <a:lnTo>
                  <a:pt x="3401288" y="1651000"/>
                </a:ln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89" y="1244600"/>
                </a:lnTo>
                <a:lnTo>
                  <a:pt x="3335972" y="1228280"/>
                </a:lnTo>
                <a:lnTo>
                  <a:pt x="3335972" y="1689100"/>
                </a:lnTo>
                <a:lnTo>
                  <a:pt x="3334956" y="1739900"/>
                </a:lnTo>
                <a:lnTo>
                  <a:pt x="3332467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87" y="1930400"/>
                </a:lnTo>
                <a:lnTo>
                  <a:pt x="3308045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72" y="2209800"/>
                </a:lnTo>
                <a:lnTo>
                  <a:pt x="3229914" y="2260600"/>
                </a:lnTo>
                <a:lnTo>
                  <a:pt x="3212274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76" y="2679700"/>
                </a:lnTo>
                <a:lnTo>
                  <a:pt x="2968434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44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44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407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811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69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88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43" y="3149600"/>
                </a:lnTo>
                <a:lnTo>
                  <a:pt x="883856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58" y="2971800"/>
                </a:lnTo>
                <a:lnTo>
                  <a:pt x="645502" y="2933700"/>
                </a:lnTo>
                <a:lnTo>
                  <a:pt x="608926" y="2908300"/>
                </a:lnTo>
                <a:lnTo>
                  <a:pt x="573468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85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806" y="2616200"/>
                </a:lnTo>
                <a:lnTo>
                  <a:pt x="330492" y="2578100"/>
                </a:lnTo>
                <a:lnTo>
                  <a:pt x="305371" y="2540000"/>
                </a:lnTo>
                <a:lnTo>
                  <a:pt x="281444" y="2501900"/>
                </a:lnTo>
                <a:lnTo>
                  <a:pt x="258737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703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57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32" y="1765300"/>
                </a:lnTo>
                <a:lnTo>
                  <a:pt x="68389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904" y="1574800"/>
                </a:lnTo>
                <a:lnTo>
                  <a:pt x="74561" y="1536700"/>
                </a:lnTo>
                <a:lnTo>
                  <a:pt x="79641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88" y="1244600"/>
                </a:lnTo>
                <a:lnTo>
                  <a:pt x="140944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54" y="1066800"/>
                </a:lnTo>
                <a:lnTo>
                  <a:pt x="210019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15" y="774700"/>
                </a:lnTo>
                <a:lnTo>
                  <a:pt x="379577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17" y="520700"/>
                </a:lnTo>
                <a:lnTo>
                  <a:pt x="603631" y="482600"/>
                </a:lnTo>
                <a:lnTo>
                  <a:pt x="639572" y="457200"/>
                </a:lnTo>
                <a:lnTo>
                  <a:pt x="676440" y="419100"/>
                </a:lnTo>
                <a:lnTo>
                  <a:pt x="714184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93" y="279400"/>
                </a:lnTo>
                <a:lnTo>
                  <a:pt x="915276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82" y="177800"/>
                </a:lnTo>
                <a:lnTo>
                  <a:pt x="1134668" y="152400"/>
                </a:lnTo>
                <a:lnTo>
                  <a:pt x="1226845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77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903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48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73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72" y="685800"/>
                </a:lnTo>
                <a:lnTo>
                  <a:pt x="3023768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45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96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43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72" y="1228280"/>
                </a:lnTo>
                <a:lnTo>
                  <a:pt x="3328212" y="1206500"/>
                </a:lnTo>
                <a:lnTo>
                  <a:pt x="3313328" y="1155700"/>
                </a:lnTo>
                <a:lnTo>
                  <a:pt x="3297136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75" y="977900"/>
                </a:lnTo>
                <a:lnTo>
                  <a:pt x="3219615" y="927100"/>
                </a:lnTo>
                <a:lnTo>
                  <a:pt x="3197123" y="889000"/>
                </a:lnTo>
                <a:lnTo>
                  <a:pt x="3173425" y="838200"/>
                </a:lnTo>
                <a:lnTo>
                  <a:pt x="3148520" y="800100"/>
                </a:lnTo>
                <a:lnTo>
                  <a:pt x="3122434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30" y="647700"/>
                </a:lnTo>
                <a:lnTo>
                  <a:pt x="3006560" y="609600"/>
                </a:lnTo>
                <a:lnTo>
                  <a:pt x="2974784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56" y="457200"/>
                </a:lnTo>
                <a:lnTo>
                  <a:pt x="2836888" y="431800"/>
                </a:lnTo>
                <a:lnTo>
                  <a:pt x="2799804" y="393700"/>
                </a:lnTo>
                <a:lnTo>
                  <a:pt x="2761691" y="368300"/>
                </a:lnTo>
                <a:lnTo>
                  <a:pt x="2722588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72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401" y="76200"/>
                </a:lnTo>
                <a:lnTo>
                  <a:pt x="2200110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29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502" y="152400"/>
                </a:lnTo>
                <a:lnTo>
                  <a:pt x="880364" y="203200"/>
                </a:lnTo>
                <a:lnTo>
                  <a:pt x="837209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69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87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23" y="977900"/>
                </a:lnTo>
                <a:lnTo>
                  <a:pt x="140296" y="1016000"/>
                </a:lnTo>
                <a:lnTo>
                  <a:pt x="121615" y="1066800"/>
                </a:lnTo>
                <a:lnTo>
                  <a:pt x="104203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39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306" y="1498600"/>
                </a:lnTo>
                <a:lnTo>
                  <a:pt x="6997" y="1536700"/>
                </a:lnTo>
                <a:lnTo>
                  <a:pt x="3187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909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92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209" y="2247900"/>
                </a:lnTo>
                <a:lnTo>
                  <a:pt x="114947" y="2298700"/>
                </a:lnTo>
                <a:lnTo>
                  <a:pt x="132918" y="2336800"/>
                </a:lnTo>
                <a:lnTo>
                  <a:pt x="152120" y="2387600"/>
                </a:lnTo>
                <a:lnTo>
                  <a:pt x="172529" y="2425700"/>
                </a:lnTo>
                <a:lnTo>
                  <a:pt x="194119" y="2476500"/>
                </a:lnTo>
                <a:lnTo>
                  <a:pt x="216903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12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17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41" y="3136900"/>
                </a:lnTo>
                <a:lnTo>
                  <a:pt x="895642" y="3187700"/>
                </a:lnTo>
                <a:lnTo>
                  <a:pt x="939114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59" y="3263900"/>
                </a:lnTo>
                <a:lnTo>
                  <a:pt x="1118590" y="3289300"/>
                </a:lnTo>
                <a:lnTo>
                  <a:pt x="1352880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406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99" y="3111500"/>
                </a:lnTo>
                <a:lnTo>
                  <a:pt x="2660789" y="3086100"/>
                </a:lnTo>
                <a:lnTo>
                  <a:pt x="2700617" y="3060700"/>
                </a:lnTo>
                <a:lnTo>
                  <a:pt x="2739580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17" y="2870200"/>
                </a:lnTo>
                <a:lnTo>
                  <a:pt x="2953791" y="2832100"/>
                </a:lnTo>
                <a:lnTo>
                  <a:pt x="2986036" y="2794000"/>
                </a:lnTo>
                <a:lnTo>
                  <a:pt x="3017266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16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77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39" y="2159000"/>
                </a:lnTo>
                <a:lnTo>
                  <a:pt x="3347021" y="2120900"/>
                </a:lnTo>
                <a:lnTo>
                  <a:pt x="3358858" y="2070100"/>
                </a:lnTo>
                <a:lnTo>
                  <a:pt x="3369297" y="2019300"/>
                </a:lnTo>
                <a:lnTo>
                  <a:pt x="3378339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74" y="1739900"/>
                </a:lnTo>
                <a:lnTo>
                  <a:pt x="3401377" y="1727200"/>
                </a:lnTo>
                <a:lnTo>
                  <a:pt x="3401999" y="1689239"/>
                </a:lnTo>
                <a:lnTo>
                  <a:pt x="3402050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23699" y="425820"/>
            <a:ext cx="4481195" cy="2227580"/>
            <a:chOff x="4323699" y="425820"/>
            <a:chExt cx="4481195" cy="2227580"/>
          </a:xfrm>
        </p:grpSpPr>
        <p:sp>
          <p:nvSpPr>
            <p:cNvPr id="6" name="object 6"/>
            <p:cNvSpPr/>
            <p:nvPr/>
          </p:nvSpPr>
          <p:spPr>
            <a:xfrm>
              <a:off x="4619068" y="731520"/>
              <a:ext cx="4185920" cy="1921510"/>
            </a:xfrm>
            <a:custGeom>
              <a:avLst/>
              <a:gdLst/>
              <a:ahLst/>
              <a:cxnLst/>
              <a:rect l="l" t="t" r="r" b="b"/>
              <a:pathLst>
                <a:path w="4185920" h="1921510">
                  <a:moveTo>
                    <a:pt x="4054693" y="1921348"/>
                  </a:moveTo>
                  <a:lnTo>
                    <a:pt x="130819" y="1921348"/>
                  </a:lnTo>
                  <a:lnTo>
                    <a:pt x="79968" y="1911044"/>
                  </a:lnTo>
                  <a:lnTo>
                    <a:pt x="38378" y="1882970"/>
                  </a:lnTo>
                  <a:lnTo>
                    <a:pt x="10303" y="1841380"/>
                  </a:lnTo>
                  <a:lnTo>
                    <a:pt x="0" y="1790529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4054693" y="0"/>
                  </a:lnTo>
                  <a:lnTo>
                    <a:pt x="4105544" y="10303"/>
                  </a:lnTo>
                  <a:lnTo>
                    <a:pt x="4147134" y="38378"/>
                  </a:lnTo>
                  <a:lnTo>
                    <a:pt x="4175208" y="79968"/>
                  </a:lnTo>
                  <a:lnTo>
                    <a:pt x="4185511" y="130819"/>
                  </a:lnTo>
                  <a:lnTo>
                    <a:pt x="4185511" y="1790529"/>
                  </a:lnTo>
                  <a:lnTo>
                    <a:pt x="4175208" y="1841380"/>
                  </a:lnTo>
                  <a:lnTo>
                    <a:pt x="4147134" y="1882970"/>
                  </a:lnTo>
                  <a:lnTo>
                    <a:pt x="4105544" y="1911044"/>
                  </a:lnTo>
                  <a:lnTo>
                    <a:pt x="4054693" y="1921348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3699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9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9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8294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75072" y="4293329"/>
            <a:ext cx="4410710" cy="2035175"/>
            <a:chOff x="4875072" y="4293329"/>
            <a:chExt cx="4410710" cy="2035175"/>
          </a:xfrm>
        </p:grpSpPr>
        <p:sp>
          <p:nvSpPr>
            <p:cNvPr id="10" name="object 10"/>
            <p:cNvSpPr/>
            <p:nvPr/>
          </p:nvSpPr>
          <p:spPr>
            <a:xfrm>
              <a:off x="5274115" y="4530933"/>
              <a:ext cx="4011929" cy="1797685"/>
            </a:xfrm>
            <a:custGeom>
              <a:avLst/>
              <a:gdLst/>
              <a:ahLst/>
              <a:cxnLst/>
              <a:rect l="l" t="t" r="r" b="b"/>
              <a:pathLst>
                <a:path w="4011929" h="1797685">
                  <a:moveTo>
                    <a:pt x="3880771" y="1797551"/>
                  </a:moveTo>
                  <a:lnTo>
                    <a:pt x="130819" y="1797551"/>
                  </a:lnTo>
                  <a:lnTo>
                    <a:pt x="79968" y="1787247"/>
                  </a:lnTo>
                  <a:lnTo>
                    <a:pt x="38378" y="1759173"/>
                  </a:lnTo>
                  <a:lnTo>
                    <a:pt x="10303" y="1717583"/>
                  </a:lnTo>
                  <a:lnTo>
                    <a:pt x="0" y="166673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6" y="79968"/>
                  </a:lnTo>
                  <a:lnTo>
                    <a:pt x="4011590" y="130819"/>
                  </a:lnTo>
                  <a:lnTo>
                    <a:pt x="4011590" y="1666732"/>
                  </a:lnTo>
                  <a:lnTo>
                    <a:pt x="4001286" y="1717583"/>
                  </a:lnTo>
                  <a:lnTo>
                    <a:pt x="3973212" y="1759173"/>
                  </a:lnTo>
                  <a:lnTo>
                    <a:pt x="3931622" y="1787247"/>
                  </a:lnTo>
                  <a:lnTo>
                    <a:pt x="3880771" y="1797551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5072" y="4293329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13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13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1097" y="4374877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9923" y="990771"/>
            <a:ext cx="21888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-45">
                <a:latin typeface="Tahoma"/>
                <a:cs typeface="Tahoma"/>
              </a:rPr>
              <a:t>1.1.6.1.</a:t>
            </a:r>
            <a:r>
              <a:rPr sz="1350" b="1" spc="-20">
                <a:latin typeface="Tahoma"/>
                <a:cs typeface="Tahoma"/>
              </a:rPr>
              <a:t> </a:t>
            </a:r>
            <a:r>
              <a:rPr sz="1350" b="1" spc="70">
                <a:latin typeface="Arial"/>
                <a:cs typeface="Arial"/>
              </a:rPr>
              <a:t>У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75">
                <a:latin typeface="Arial"/>
                <a:cs typeface="Arial"/>
              </a:rPr>
              <a:t>закладı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50">
                <a:latin typeface="Arial"/>
                <a:cs typeface="Arial"/>
              </a:rPr>
              <a:t>освıти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1822" y="1156905"/>
            <a:ext cx="322516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25">
                <a:latin typeface="Arial"/>
                <a:cs typeface="Arial"/>
              </a:rPr>
              <a:t>застосовуються</a:t>
            </a:r>
            <a:r>
              <a:rPr sz="1350" b="1" spc="20">
                <a:latin typeface="Arial"/>
                <a:cs typeface="Arial"/>
              </a:rPr>
              <a:t> </a:t>
            </a:r>
            <a:r>
              <a:rPr sz="1350" b="1" spc="70">
                <a:latin typeface="Arial"/>
                <a:cs typeface="Arial"/>
              </a:rPr>
              <a:t>технıчнı</a:t>
            </a:r>
            <a:r>
              <a:rPr sz="1350" b="1" spc="20">
                <a:latin typeface="Arial"/>
                <a:cs typeface="Arial"/>
              </a:rPr>
              <a:t> </a:t>
            </a:r>
            <a:r>
              <a:rPr sz="1350" b="1" spc="50">
                <a:latin typeface="Arial"/>
                <a:cs typeface="Arial"/>
              </a:rPr>
              <a:t>засоби</a:t>
            </a:r>
            <a:r>
              <a:rPr sz="1350" b="1" spc="20">
                <a:latin typeface="Arial"/>
                <a:cs typeface="Arial"/>
              </a:rPr>
              <a:t> </a:t>
            </a:r>
            <a:r>
              <a:rPr sz="1350" b="1" spc="85">
                <a:latin typeface="Arial"/>
                <a:cs typeface="Arial"/>
              </a:rPr>
              <a:t>та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9970" y="1323039"/>
            <a:ext cx="3469004" cy="9004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ts val="1310"/>
              </a:lnSpc>
              <a:spcBef>
                <a:spcPts val="430"/>
              </a:spcBef>
            </a:pPr>
            <a:r>
              <a:rPr sz="1350" b="1" spc="95">
                <a:latin typeface="Arial"/>
                <a:cs typeface="Arial"/>
              </a:rPr>
              <a:t>ıншı </a:t>
            </a:r>
            <a:r>
              <a:rPr sz="1350" b="1" spc="70">
                <a:latin typeface="Arial"/>
                <a:cs typeface="Arial"/>
              </a:rPr>
              <a:t>ıнструменти </a:t>
            </a:r>
            <a:r>
              <a:rPr sz="1350" b="1" spc="65">
                <a:latin typeface="Arial"/>
                <a:cs typeface="Arial"/>
              </a:rPr>
              <a:t>контролю </a:t>
            </a:r>
            <a:r>
              <a:rPr sz="1350" b="1" spc="80">
                <a:latin typeface="Arial"/>
                <a:cs typeface="Arial"/>
              </a:rPr>
              <a:t>за </a:t>
            </a:r>
            <a:r>
              <a:rPr sz="1350" b="1" spc="85">
                <a:latin typeface="Arial"/>
                <a:cs typeface="Arial"/>
              </a:rPr>
              <a:t> </a:t>
            </a:r>
            <a:r>
              <a:rPr sz="1350" b="1" spc="90">
                <a:latin typeface="Arial"/>
                <a:cs typeface="Arial"/>
              </a:rPr>
              <a:t>безпечним</a:t>
            </a:r>
            <a:r>
              <a:rPr sz="1350" b="1">
                <a:latin typeface="Arial"/>
                <a:cs typeface="Arial"/>
              </a:rPr>
              <a:t> </a:t>
            </a:r>
            <a:r>
              <a:rPr sz="1350" b="1" spc="70">
                <a:latin typeface="Arial"/>
                <a:cs typeface="Arial"/>
              </a:rPr>
              <a:t>користуванням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95">
                <a:latin typeface="Arial"/>
                <a:cs typeface="Arial"/>
              </a:rPr>
              <a:t>мережею </a:t>
            </a:r>
            <a:r>
              <a:rPr sz="1350" b="1" spc="-360">
                <a:latin typeface="Arial"/>
                <a:cs typeface="Arial"/>
              </a:rPr>
              <a:t> </a:t>
            </a:r>
            <a:r>
              <a:rPr sz="1350" b="1" spc="85">
                <a:latin typeface="Arial"/>
                <a:cs typeface="Arial"/>
              </a:rPr>
              <a:t>Інтернет</a:t>
            </a:r>
            <a:endParaRPr sz="1350">
              <a:latin typeface="Arial"/>
              <a:cs typeface="Arial"/>
            </a:endParaRPr>
          </a:p>
          <a:p>
            <a:pPr marR="42545" algn="ctr">
              <a:lnSpc>
                <a:spcPts val="1155"/>
              </a:lnSpc>
            </a:pPr>
            <a:r>
              <a:rPr sz="1350" b="1" i="1" spc="-5">
                <a:latin typeface="Verdana"/>
                <a:cs typeface="Verdana"/>
              </a:rPr>
              <a:t>(</a:t>
            </a:r>
            <a:r>
              <a:rPr sz="1350" i="1" spc="-5">
                <a:latin typeface="Arial"/>
                <a:cs typeface="Arial"/>
              </a:rPr>
              <a:t>спостереження</a:t>
            </a:r>
            <a:r>
              <a:rPr sz="1350" b="1" i="1" spc="-5">
                <a:latin typeface="Verdana"/>
                <a:cs typeface="Verdana"/>
              </a:rPr>
              <a:t>,</a:t>
            </a:r>
            <a:endParaRPr sz="1350">
              <a:latin typeface="Verdana"/>
              <a:cs typeface="Verdana"/>
            </a:endParaRPr>
          </a:p>
          <a:p>
            <a:pPr algn="ctr">
              <a:lnSpc>
                <a:spcPts val="1465"/>
              </a:lnSpc>
            </a:pPr>
            <a:r>
              <a:rPr sz="1350" i="1" spc="15">
                <a:latin typeface="Arial"/>
                <a:cs typeface="Arial"/>
              </a:rPr>
              <a:t>опитування</a:t>
            </a:r>
            <a:r>
              <a:rPr sz="1350" b="1" i="1" spc="15">
                <a:latin typeface="Verdana"/>
                <a:cs typeface="Verdana"/>
              </a:rPr>
              <a:t>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27724" y="5017564"/>
            <a:ext cx="3531870" cy="6362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303530">
              <a:lnSpc>
                <a:spcPts val="1480"/>
              </a:lnSpc>
              <a:spcBef>
                <a:spcPts val="450"/>
              </a:spcBef>
            </a:pPr>
            <a:r>
              <a:rPr sz="1500" b="1" spc="-45">
                <a:latin typeface="Tahoma"/>
                <a:cs typeface="Tahoma"/>
              </a:rPr>
              <a:t>1.1.6.2. </a:t>
            </a:r>
            <a:r>
              <a:rPr sz="1500" b="1" spc="110">
                <a:latin typeface="Arial"/>
                <a:cs typeface="Arial"/>
              </a:rPr>
              <a:t>Учасники </a:t>
            </a:r>
            <a:r>
              <a:rPr sz="1500" b="1" spc="45">
                <a:latin typeface="Arial"/>
                <a:cs typeface="Arial"/>
              </a:rPr>
              <a:t>освıтнього </a:t>
            </a:r>
            <a:r>
              <a:rPr sz="1500" b="1" spc="50">
                <a:latin typeface="Arial"/>
                <a:cs typeface="Arial"/>
              </a:rPr>
              <a:t> процесу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60">
                <a:latin typeface="Arial"/>
                <a:cs typeface="Arial"/>
              </a:rPr>
              <a:t>поıнформованı</a:t>
            </a:r>
            <a:r>
              <a:rPr sz="1500" b="1" spc="5">
                <a:latin typeface="Arial"/>
                <a:cs typeface="Arial"/>
              </a:rPr>
              <a:t> </a:t>
            </a:r>
            <a:r>
              <a:rPr sz="1500" b="1" spc="95">
                <a:latin typeface="Arial"/>
                <a:cs typeface="Arial"/>
              </a:rPr>
              <a:t>закладом</a:t>
            </a:r>
            <a:endParaRPr sz="1500">
              <a:latin typeface="Arial"/>
              <a:cs typeface="Arial"/>
            </a:endParaRPr>
          </a:p>
          <a:p>
            <a:pPr marL="511175">
              <a:lnSpc>
                <a:spcPts val="1490"/>
              </a:lnSpc>
            </a:pPr>
            <a:r>
              <a:rPr sz="1500" b="1" spc="60">
                <a:latin typeface="Arial"/>
                <a:cs typeface="Arial"/>
              </a:rPr>
              <a:t>освıти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90">
                <a:latin typeface="Arial"/>
                <a:cs typeface="Arial"/>
              </a:rPr>
              <a:t>щодо</a:t>
            </a:r>
            <a:r>
              <a:rPr sz="1500" b="1">
                <a:latin typeface="Arial"/>
                <a:cs typeface="Arial"/>
              </a:rPr>
              <a:t> </a:t>
            </a:r>
            <a:r>
              <a:rPr sz="1500" b="1" spc="75">
                <a:latin typeface="Arial"/>
                <a:cs typeface="Arial"/>
              </a:rPr>
              <a:t>безпечного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3054" y="5582418"/>
            <a:ext cx="3261360" cy="461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605"/>
              </a:lnSpc>
              <a:spcBef>
                <a:spcPts val="135"/>
              </a:spcBef>
            </a:pPr>
            <a:r>
              <a:rPr sz="1500" b="1" spc="85">
                <a:latin typeface="Arial"/>
                <a:cs typeface="Arial"/>
              </a:rPr>
              <a:t>використання</a:t>
            </a:r>
            <a:r>
              <a:rPr sz="1500" b="1" spc="10">
                <a:latin typeface="Arial"/>
                <a:cs typeface="Arial"/>
              </a:rPr>
              <a:t> </a:t>
            </a:r>
            <a:r>
              <a:rPr sz="1500" b="1" spc="114">
                <a:latin typeface="Arial"/>
                <a:cs typeface="Arial"/>
              </a:rPr>
              <a:t>мережı</a:t>
            </a:r>
            <a:r>
              <a:rPr sz="1500" b="1" spc="15">
                <a:latin typeface="Arial"/>
                <a:cs typeface="Arial"/>
              </a:rPr>
              <a:t> </a:t>
            </a:r>
            <a:r>
              <a:rPr sz="1500" b="1" spc="100">
                <a:latin typeface="Arial"/>
                <a:cs typeface="Arial"/>
              </a:rPr>
              <a:t>Інтернет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5"/>
              </a:lnSpc>
            </a:pPr>
            <a:r>
              <a:rPr sz="1650" b="1" i="1" spc="-20">
                <a:latin typeface="Verdana"/>
                <a:cs typeface="Verdana"/>
              </a:rPr>
              <a:t>(</a:t>
            </a:r>
            <a:r>
              <a:rPr sz="1650" i="1" spc="-20">
                <a:latin typeface="Arial"/>
                <a:cs typeface="Arial"/>
              </a:rPr>
              <a:t>опитування</a:t>
            </a:r>
            <a:r>
              <a:rPr sz="1650" b="1" i="1" spc="-20">
                <a:latin typeface="Verdana"/>
                <a:cs typeface="Verdana"/>
              </a:rPr>
              <a:t>)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650" y="2958850"/>
            <a:ext cx="2501265" cy="14401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10820">
              <a:lnSpc>
                <a:spcPts val="1350"/>
              </a:lnSpc>
              <a:spcBef>
                <a:spcPts val="425"/>
              </a:spcBef>
            </a:pPr>
            <a:r>
              <a:rPr sz="1400" b="1" spc="-50">
                <a:solidFill>
                  <a:srgbClr val="F6F6F6"/>
                </a:solidFill>
                <a:latin typeface="Tahoma"/>
                <a:cs typeface="Tahoma"/>
              </a:rPr>
              <a:t>1.1.6. </a:t>
            </a:r>
            <a:r>
              <a:rPr sz="1400" b="1" spc="60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400" b="1" spc="40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00" b="1" spc="4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F6F6F6"/>
                </a:solidFill>
                <a:latin typeface="Arial"/>
                <a:cs typeface="Arial"/>
              </a:rPr>
              <a:t>створюються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умови </a:t>
            </a:r>
            <a:r>
              <a:rPr sz="1400" b="1" spc="25">
                <a:solidFill>
                  <a:srgbClr val="F6F6F6"/>
                </a:solidFill>
                <a:latin typeface="Arial"/>
                <a:cs typeface="Arial"/>
              </a:rPr>
              <a:t>для </a:t>
            </a:r>
            <a:r>
              <a:rPr sz="1400" b="1" spc="3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безпечного</a:t>
            </a:r>
            <a:r>
              <a:rPr sz="1400" b="1" spc="-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використання</a:t>
            </a:r>
            <a:endParaRPr sz="1400">
              <a:latin typeface="Arial"/>
              <a:cs typeface="Arial"/>
            </a:endParaRPr>
          </a:p>
          <a:p>
            <a:pPr marL="213360" marR="206375" algn="ctr">
              <a:lnSpc>
                <a:spcPts val="1350"/>
              </a:lnSpc>
            </a:pPr>
            <a:r>
              <a:rPr sz="1400" b="1" spc="90">
                <a:solidFill>
                  <a:srgbClr val="F6F6F6"/>
                </a:solidFill>
                <a:latin typeface="Arial"/>
                <a:cs typeface="Arial"/>
              </a:rPr>
              <a:t>мережı </a:t>
            </a:r>
            <a:r>
              <a:rPr sz="1400" b="1" spc="65">
                <a:solidFill>
                  <a:srgbClr val="F6F6F6"/>
                </a:solidFill>
                <a:latin typeface="Arial"/>
                <a:cs typeface="Arial"/>
              </a:rPr>
              <a:t>Інтернет</a:t>
            </a:r>
            <a:r>
              <a:rPr sz="1400" b="1" spc="6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00" b="1" spc="20">
                <a:solidFill>
                  <a:srgbClr val="F6F6F6"/>
                </a:solidFill>
                <a:latin typeface="Arial"/>
                <a:cs typeface="Arial"/>
              </a:rPr>
              <a:t>в </a:t>
            </a:r>
            <a:r>
              <a:rPr sz="1400" b="1" spc="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65">
                <a:solidFill>
                  <a:srgbClr val="F6F6F6"/>
                </a:solidFill>
                <a:latin typeface="Arial"/>
                <a:cs typeface="Arial"/>
              </a:rPr>
              <a:t>учасникıв </a:t>
            </a:r>
            <a:r>
              <a:rPr sz="1400" b="1" spc="30">
                <a:solidFill>
                  <a:srgbClr val="F6F6F6"/>
                </a:solidFill>
                <a:latin typeface="Arial"/>
                <a:cs typeface="Arial"/>
              </a:rPr>
              <a:t>освıтнього </a:t>
            </a:r>
            <a:r>
              <a:rPr sz="1400" b="1" spc="35">
                <a:solidFill>
                  <a:srgbClr val="F6F6F6"/>
                </a:solidFill>
                <a:latin typeface="Arial"/>
                <a:cs typeface="Arial"/>
              </a:rPr>
              <a:t> процесу </a:t>
            </a:r>
            <a:r>
              <a:rPr sz="1400" b="1" spc="20">
                <a:solidFill>
                  <a:srgbClr val="F6F6F6"/>
                </a:solidFill>
                <a:latin typeface="Arial"/>
                <a:cs typeface="Arial"/>
              </a:rPr>
              <a:t>формуються </a:t>
            </a:r>
            <a:r>
              <a:rPr sz="1400" b="1" spc="2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105">
                <a:solidFill>
                  <a:srgbClr val="F6F6F6"/>
                </a:solidFill>
                <a:latin typeface="Arial"/>
                <a:cs typeface="Arial"/>
              </a:rPr>
              <a:t>навички </a:t>
            </a:r>
            <a:r>
              <a:rPr sz="1400" b="1" spc="55">
                <a:solidFill>
                  <a:srgbClr val="F6F6F6"/>
                </a:solidFill>
                <a:latin typeface="Arial"/>
                <a:cs typeface="Arial"/>
              </a:rPr>
              <a:t>безпечної </a:t>
            </a:r>
            <a:r>
              <a:rPr sz="1400" b="1" spc="6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0">
                <a:solidFill>
                  <a:srgbClr val="F6F6F6"/>
                </a:solidFill>
                <a:latin typeface="Arial"/>
                <a:cs typeface="Arial"/>
              </a:rPr>
              <a:t>поведıнки</a:t>
            </a:r>
            <a:r>
              <a:rPr sz="140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20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400" b="1" spc="-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00" b="1" spc="75">
                <a:solidFill>
                  <a:srgbClr val="F6F6F6"/>
                </a:solidFill>
                <a:latin typeface="Arial"/>
                <a:cs typeface="Arial"/>
              </a:rPr>
              <a:t>Інтернетı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672" y="1177018"/>
            <a:ext cx="1109345" cy="1442720"/>
          </a:xfrm>
          <a:custGeom>
            <a:avLst/>
            <a:gdLst/>
            <a:ahLst/>
            <a:cxnLst/>
            <a:rect l="l" t="t" r="r" b="b"/>
            <a:pathLst>
              <a:path w="1109345" h="1442720">
                <a:moveTo>
                  <a:pt x="0" y="1442418"/>
                </a:moveTo>
                <a:lnTo>
                  <a:pt x="1108951" y="0"/>
                </a:lnTo>
              </a:path>
            </a:pathLst>
          </a:custGeom>
          <a:ln w="47605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4492" y="4042258"/>
            <a:ext cx="1160780" cy="713105"/>
          </a:xfrm>
          <a:custGeom>
            <a:avLst/>
            <a:gdLst/>
            <a:ahLst/>
            <a:cxnLst/>
            <a:rect l="l" t="t" r="r" b="b"/>
            <a:pathLst>
              <a:path w="1160779" h="713104">
                <a:moveTo>
                  <a:pt x="0" y="0"/>
                </a:moveTo>
                <a:lnTo>
                  <a:pt x="1160645" y="712974"/>
                </a:lnTo>
              </a:path>
            </a:pathLst>
          </a:custGeom>
          <a:ln w="47609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300" y="2083624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66"/>
                </a:lnTo>
                <a:lnTo>
                  <a:pt x="3039402" y="1599679"/>
                </a:lnTo>
                <a:lnTo>
                  <a:pt x="3035236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73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65" y="1112304"/>
                </a:lnTo>
                <a:lnTo>
                  <a:pt x="2888856" y="1072019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33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69" y="813866"/>
                </a:lnTo>
                <a:lnTo>
                  <a:pt x="2681008" y="780719"/>
                </a:lnTo>
                <a:lnTo>
                  <a:pt x="2649880" y="748601"/>
                </a:lnTo>
                <a:lnTo>
                  <a:pt x="2617698" y="717524"/>
                </a:lnTo>
                <a:lnTo>
                  <a:pt x="2584488" y="687527"/>
                </a:lnTo>
                <a:lnTo>
                  <a:pt x="2550287" y="658634"/>
                </a:lnTo>
                <a:lnTo>
                  <a:pt x="2515120" y="630885"/>
                </a:lnTo>
                <a:lnTo>
                  <a:pt x="2479027" y="604291"/>
                </a:lnTo>
                <a:lnTo>
                  <a:pt x="2442006" y="578878"/>
                </a:lnTo>
                <a:lnTo>
                  <a:pt x="2404122" y="554697"/>
                </a:lnTo>
                <a:lnTo>
                  <a:pt x="2365375" y="531749"/>
                </a:lnTo>
                <a:lnTo>
                  <a:pt x="2325814" y="510082"/>
                </a:lnTo>
                <a:lnTo>
                  <a:pt x="2285454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20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34" y="377113"/>
                </a:lnTo>
                <a:lnTo>
                  <a:pt x="1891093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412" y="357301"/>
                </a:lnTo>
                <a:lnTo>
                  <a:pt x="1701292" y="356450"/>
                </a:lnTo>
                <a:lnTo>
                  <a:pt x="1653171" y="357301"/>
                </a:lnTo>
                <a:lnTo>
                  <a:pt x="1605483" y="359816"/>
                </a:lnTo>
                <a:lnTo>
                  <a:pt x="1558239" y="363969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42" y="386029"/>
                </a:lnTo>
                <a:lnTo>
                  <a:pt x="1374406" y="396481"/>
                </a:lnTo>
                <a:lnTo>
                  <a:pt x="1329867" y="408419"/>
                </a:lnTo>
                <a:lnTo>
                  <a:pt x="1285951" y="421843"/>
                </a:lnTo>
                <a:lnTo>
                  <a:pt x="1242695" y="436714"/>
                </a:lnTo>
                <a:lnTo>
                  <a:pt x="1200111" y="452996"/>
                </a:lnTo>
                <a:lnTo>
                  <a:pt x="1158252" y="470674"/>
                </a:lnTo>
                <a:lnTo>
                  <a:pt x="1117117" y="489699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48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72" y="717511"/>
                </a:lnTo>
                <a:lnTo>
                  <a:pt x="752690" y="748588"/>
                </a:lnTo>
                <a:lnTo>
                  <a:pt x="721550" y="780707"/>
                </a:lnTo>
                <a:lnTo>
                  <a:pt x="691502" y="813841"/>
                </a:lnTo>
                <a:lnTo>
                  <a:pt x="662546" y="847979"/>
                </a:lnTo>
                <a:lnTo>
                  <a:pt x="634746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406" y="993863"/>
                </a:lnTo>
                <a:lnTo>
                  <a:pt x="535419" y="1032535"/>
                </a:lnTo>
                <a:lnTo>
                  <a:pt x="513715" y="1072019"/>
                </a:lnTo>
                <a:lnTo>
                  <a:pt x="493306" y="1112304"/>
                </a:lnTo>
                <a:lnTo>
                  <a:pt x="474243" y="1153350"/>
                </a:lnTo>
                <a:lnTo>
                  <a:pt x="456539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910" y="1369072"/>
                </a:lnTo>
                <a:lnTo>
                  <a:pt x="389432" y="1414119"/>
                </a:lnTo>
                <a:lnTo>
                  <a:pt x="380504" y="1459725"/>
                </a:lnTo>
                <a:lnTo>
                  <a:pt x="373126" y="1505877"/>
                </a:lnTo>
                <a:lnTo>
                  <a:pt x="367347" y="1552536"/>
                </a:lnTo>
                <a:lnTo>
                  <a:pt x="363181" y="1599679"/>
                </a:lnTo>
                <a:lnTo>
                  <a:pt x="360654" y="1647266"/>
                </a:lnTo>
                <a:lnTo>
                  <a:pt x="359816" y="1695297"/>
                </a:lnTo>
                <a:lnTo>
                  <a:pt x="360654" y="1743316"/>
                </a:lnTo>
                <a:lnTo>
                  <a:pt x="363181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45" y="1976488"/>
                </a:lnTo>
                <a:lnTo>
                  <a:pt x="399910" y="2021522"/>
                </a:lnTo>
                <a:lnTo>
                  <a:pt x="411886" y="2065972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18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52"/>
                </a:lnTo>
                <a:lnTo>
                  <a:pt x="608101" y="2471496"/>
                </a:lnTo>
                <a:lnTo>
                  <a:pt x="634746" y="2507526"/>
                </a:lnTo>
                <a:lnTo>
                  <a:pt x="662559" y="2542616"/>
                </a:lnTo>
                <a:lnTo>
                  <a:pt x="691502" y="2576753"/>
                </a:lnTo>
                <a:lnTo>
                  <a:pt x="721563" y="2609900"/>
                </a:lnTo>
                <a:lnTo>
                  <a:pt x="752690" y="2642019"/>
                </a:lnTo>
                <a:lnTo>
                  <a:pt x="784872" y="2673083"/>
                </a:lnTo>
                <a:lnTo>
                  <a:pt x="818083" y="2703080"/>
                </a:lnTo>
                <a:lnTo>
                  <a:pt x="852284" y="2731973"/>
                </a:lnTo>
                <a:lnTo>
                  <a:pt x="887450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96" y="2858859"/>
                </a:lnTo>
                <a:lnTo>
                  <a:pt x="1076756" y="2880525"/>
                </a:lnTo>
                <a:lnTo>
                  <a:pt x="1117117" y="2900883"/>
                </a:lnTo>
                <a:lnTo>
                  <a:pt x="1158252" y="2919920"/>
                </a:lnTo>
                <a:lnTo>
                  <a:pt x="1200111" y="2937586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67" y="2982163"/>
                </a:lnTo>
                <a:lnTo>
                  <a:pt x="1374406" y="2994114"/>
                </a:lnTo>
                <a:lnTo>
                  <a:pt x="1419542" y="3004566"/>
                </a:lnTo>
                <a:lnTo>
                  <a:pt x="1465237" y="3013481"/>
                </a:lnTo>
                <a:lnTo>
                  <a:pt x="1511490" y="3020834"/>
                </a:lnTo>
                <a:lnTo>
                  <a:pt x="1558239" y="3026613"/>
                </a:lnTo>
                <a:lnTo>
                  <a:pt x="1605483" y="3030766"/>
                </a:lnTo>
                <a:lnTo>
                  <a:pt x="1653171" y="3033293"/>
                </a:lnTo>
                <a:lnTo>
                  <a:pt x="1701292" y="3034131"/>
                </a:lnTo>
                <a:lnTo>
                  <a:pt x="1749412" y="3033293"/>
                </a:lnTo>
                <a:lnTo>
                  <a:pt x="1797100" y="3030766"/>
                </a:lnTo>
                <a:lnTo>
                  <a:pt x="1844332" y="3026613"/>
                </a:lnTo>
                <a:lnTo>
                  <a:pt x="1891093" y="3020834"/>
                </a:lnTo>
                <a:lnTo>
                  <a:pt x="1937334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20" y="2968739"/>
                </a:lnTo>
                <a:lnTo>
                  <a:pt x="2159876" y="2953880"/>
                </a:lnTo>
                <a:lnTo>
                  <a:pt x="2202446" y="2937586"/>
                </a:lnTo>
                <a:lnTo>
                  <a:pt x="2244318" y="2919920"/>
                </a:lnTo>
                <a:lnTo>
                  <a:pt x="2285454" y="2900883"/>
                </a:lnTo>
                <a:lnTo>
                  <a:pt x="2325814" y="2880525"/>
                </a:lnTo>
                <a:lnTo>
                  <a:pt x="2365375" y="2858859"/>
                </a:lnTo>
                <a:lnTo>
                  <a:pt x="2404122" y="2835922"/>
                </a:lnTo>
                <a:lnTo>
                  <a:pt x="2442006" y="2811729"/>
                </a:lnTo>
                <a:lnTo>
                  <a:pt x="2479027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98" y="2673083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69" y="2576753"/>
                </a:lnTo>
                <a:lnTo>
                  <a:pt x="2740012" y="2542616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33" y="2434552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65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72"/>
                </a:lnTo>
                <a:lnTo>
                  <a:pt x="3002673" y="2021522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36" y="1838058"/>
                </a:lnTo>
                <a:lnTo>
                  <a:pt x="3039402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50" y="1688985"/>
                </a:moveTo>
                <a:lnTo>
                  <a:pt x="3401288" y="1651000"/>
                </a:ln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89" y="1244600"/>
                </a:lnTo>
                <a:lnTo>
                  <a:pt x="3335972" y="1228280"/>
                </a:lnTo>
                <a:lnTo>
                  <a:pt x="3335972" y="1689100"/>
                </a:lnTo>
                <a:lnTo>
                  <a:pt x="3334956" y="1739900"/>
                </a:lnTo>
                <a:lnTo>
                  <a:pt x="3332467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87" y="1930400"/>
                </a:lnTo>
                <a:lnTo>
                  <a:pt x="3308045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72" y="2209800"/>
                </a:lnTo>
                <a:lnTo>
                  <a:pt x="3229914" y="2260600"/>
                </a:lnTo>
                <a:lnTo>
                  <a:pt x="3212274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76" y="2679700"/>
                </a:lnTo>
                <a:lnTo>
                  <a:pt x="2968434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44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44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407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811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69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88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43" y="3149600"/>
                </a:lnTo>
                <a:lnTo>
                  <a:pt x="883856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58" y="2971800"/>
                </a:lnTo>
                <a:lnTo>
                  <a:pt x="645502" y="2933700"/>
                </a:lnTo>
                <a:lnTo>
                  <a:pt x="608926" y="2908300"/>
                </a:lnTo>
                <a:lnTo>
                  <a:pt x="573468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85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806" y="2616200"/>
                </a:lnTo>
                <a:lnTo>
                  <a:pt x="330492" y="2578100"/>
                </a:lnTo>
                <a:lnTo>
                  <a:pt x="305371" y="2540000"/>
                </a:lnTo>
                <a:lnTo>
                  <a:pt x="281444" y="2501900"/>
                </a:lnTo>
                <a:lnTo>
                  <a:pt x="258737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703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57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32" y="1765300"/>
                </a:lnTo>
                <a:lnTo>
                  <a:pt x="68389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904" y="1574800"/>
                </a:lnTo>
                <a:lnTo>
                  <a:pt x="74561" y="1536700"/>
                </a:lnTo>
                <a:lnTo>
                  <a:pt x="79641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88" y="1244600"/>
                </a:lnTo>
                <a:lnTo>
                  <a:pt x="140944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54" y="1066800"/>
                </a:lnTo>
                <a:lnTo>
                  <a:pt x="210019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15" y="774700"/>
                </a:lnTo>
                <a:lnTo>
                  <a:pt x="379577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17" y="520700"/>
                </a:lnTo>
                <a:lnTo>
                  <a:pt x="603631" y="482600"/>
                </a:lnTo>
                <a:lnTo>
                  <a:pt x="639572" y="457200"/>
                </a:lnTo>
                <a:lnTo>
                  <a:pt x="676440" y="419100"/>
                </a:lnTo>
                <a:lnTo>
                  <a:pt x="714184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93" y="279400"/>
                </a:lnTo>
                <a:lnTo>
                  <a:pt x="915276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82" y="177800"/>
                </a:lnTo>
                <a:lnTo>
                  <a:pt x="1134668" y="152400"/>
                </a:lnTo>
                <a:lnTo>
                  <a:pt x="1226845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77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903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48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73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72" y="685800"/>
                </a:lnTo>
                <a:lnTo>
                  <a:pt x="3023768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45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96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43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72" y="1228280"/>
                </a:lnTo>
                <a:lnTo>
                  <a:pt x="3328212" y="1206500"/>
                </a:lnTo>
                <a:lnTo>
                  <a:pt x="3313328" y="1155700"/>
                </a:lnTo>
                <a:lnTo>
                  <a:pt x="3297136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75" y="977900"/>
                </a:lnTo>
                <a:lnTo>
                  <a:pt x="3219615" y="927100"/>
                </a:lnTo>
                <a:lnTo>
                  <a:pt x="3197123" y="889000"/>
                </a:lnTo>
                <a:lnTo>
                  <a:pt x="3173425" y="838200"/>
                </a:lnTo>
                <a:lnTo>
                  <a:pt x="3148520" y="800100"/>
                </a:lnTo>
                <a:lnTo>
                  <a:pt x="3122434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30" y="647700"/>
                </a:lnTo>
                <a:lnTo>
                  <a:pt x="3006560" y="609600"/>
                </a:lnTo>
                <a:lnTo>
                  <a:pt x="2974784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56" y="457200"/>
                </a:lnTo>
                <a:lnTo>
                  <a:pt x="2836888" y="431800"/>
                </a:lnTo>
                <a:lnTo>
                  <a:pt x="2799804" y="393700"/>
                </a:lnTo>
                <a:lnTo>
                  <a:pt x="2761691" y="368300"/>
                </a:lnTo>
                <a:lnTo>
                  <a:pt x="2722588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72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401" y="76200"/>
                </a:lnTo>
                <a:lnTo>
                  <a:pt x="2200110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29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502" y="152400"/>
                </a:lnTo>
                <a:lnTo>
                  <a:pt x="880364" y="203200"/>
                </a:lnTo>
                <a:lnTo>
                  <a:pt x="837209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69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87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23" y="977900"/>
                </a:lnTo>
                <a:lnTo>
                  <a:pt x="140296" y="1016000"/>
                </a:lnTo>
                <a:lnTo>
                  <a:pt x="121615" y="1066800"/>
                </a:lnTo>
                <a:lnTo>
                  <a:pt x="104203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39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306" y="1498600"/>
                </a:lnTo>
                <a:lnTo>
                  <a:pt x="6997" y="1536700"/>
                </a:lnTo>
                <a:lnTo>
                  <a:pt x="3187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909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92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209" y="2247900"/>
                </a:lnTo>
                <a:lnTo>
                  <a:pt x="114947" y="2298700"/>
                </a:lnTo>
                <a:lnTo>
                  <a:pt x="132918" y="2336800"/>
                </a:lnTo>
                <a:lnTo>
                  <a:pt x="152120" y="2387600"/>
                </a:lnTo>
                <a:lnTo>
                  <a:pt x="172529" y="2425700"/>
                </a:lnTo>
                <a:lnTo>
                  <a:pt x="194119" y="2476500"/>
                </a:lnTo>
                <a:lnTo>
                  <a:pt x="216903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12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17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41" y="3136900"/>
                </a:lnTo>
                <a:lnTo>
                  <a:pt x="895642" y="3187700"/>
                </a:lnTo>
                <a:lnTo>
                  <a:pt x="939114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59" y="3263900"/>
                </a:lnTo>
                <a:lnTo>
                  <a:pt x="1118590" y="3289300"/>
                </a:lnTo>
                <a:lnTo>
                  <a:pt x="1352880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406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99" y="3111500"/>
                </a:lnTo>
                <a:lnTo>
                  <a:pt x="2660789" y="3086100"/>
                </a:lnTo>
                <a:lnTo>
                  <a:pt x="2700617" y="3060700"/>
                </a:lnTo>
                <a:lnTo>
                  <a:pt x="2739580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17" y="2870200"/>
                </a:lnTo>
                <a:lnTo>
                  <a:pt x="2953791" y="2832100"/>
                </a:lnTo>
                <a:lnTo>
                  <a:pt x="2986036" y="2794000"/>
                </a:lnTo>
                <a:lnTo>
                  <a:pt x="3017266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16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77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39" y="2159000"/>
                </a:lnTo>
                <a:lnTo>
                  <a:pt x="3347021" y="2120900"/>
                </a:lnTo>
                <a:lnTo>
                  <a:pt x="3358858" y="2070100"/>
                </a:lnTo>
                <a:lnTo>
                  <a:pt x="3369297" y="2019300"/>
                </a:lnTo>
                <a:lnTo>
                  <a:pt x="3378339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74" y="1739900"/>
                </a:lnTo>
                <a:lnTo>
                  <a:pt x="3401377" y="1727200"/>
                </a:lnTo>
                <a:lnTo>
                  <a:pt x="3401999" y="1689239"/>
                </a:lnTo>
                <a:lnTo>
                  <a:pt x="3402050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23699" y="425820"/>
            <a:ext cx="4481195" cy="2227580"/>
            <a:chOff x="4323699" y="425820"/>
            <a:chExt cx="4481195" cy="2227580"/>
          </a:xfrm>
        </p:grpSpPr>
        <p:sp>
          <p:nvSpPr>
            <p:cNvPr id="6" name="object 6"/>
            <p:cNvSpPr/>
            <p:nvPr/>
          </p:nvSpPr>
          <p:spPr>
            <a:xfrm>
              <a:off x="4619068" y="731520"/>
              <a:ext cx="4185920" cy="1921510"/>
            </a:xfrm>
            <a:custGeom>
              <a:avLst/>
              <a:gdLst/>
              <a:ahLst/>
              <a:cxnLst/>
              <a:rect l="l" t="t" r="r" b="b"/>
              <a:pathLst>
                <a:path w="4185920" h="1921510">
                  <a:moveTo>
                    <a:pt x="4054693" y="1921348"/>
                  </a:moveTo>
                  <a:lnTo>
                    <a:pt x="130819" y="1921348"/>
                  </a:lnTo>
                  <a:lnTo>
                    <a:pt x="79968" y="1911044"/>
                  </a:lnTo>
                  <a:lnTo>
                    <a:pt x="38378" y="1882970"/>
                  </a:lnTo>
                  <a:lnTo>
                    <a:pt x="10303" y="1841380"/>
                  </a:lnTo>
                  <a:lnTo>
                    <a:pt x="0" y="1790529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4054693" y="0"/>
                  </a:lnTo>
                  <a:lnTo>
                    <a:pt x="4105544" y="10303"/>
                  </a:lnTo>
                  <a:lnTo>
                    <a:pt x="4147134" y="38378"/>
                  </a:lnTo>
                  <a:lnTo>
                    <a:pt x="4175208" y="79968"/>
                  </a:lnTo>
                  <a:lnTo>
                    <a:pt x="4185511" y="130819"/>
                  </a:lnTo>
                  <a:lnTo>
                    <a:pt x="4185511" y="1790529"/>
                  </a:lnTo>
                  <a:lnTo>
                    <a:pt x="4175208" y="1841380"/>
                  </a:lnTo>
                  <a:lnTo>
                    <a:pt x="4147134" y="1882970"/>
                  </a:lnTo>
                  <a:lnTo>
                    <a:pt x="4105544" y="1911044"/>
                  </a:lnTo>
                  <a:lnTo>
                    <a:pt x="4054693" y="1921348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3699" y="4258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19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3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2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3"/>
                  </a:lnTo>
                  <a:lnTo>
                    <a:pt x="701720" y="57354"/>
                  </a:lnTo>
                  <a:lnTo>
                    <a:pt x="740901" y="81157"/>
                  </a:lnTo>
                  <a:lnTo>
                    <a:pt x="777484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19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8294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75072" y="4293328"/>
            <a:ext cx="4410710" cy="2035175"/>
            <a:chOff x="4875072" y="4293328"/>
            <a:chExt cx="4410710" cy="2035175"/>
          </a:xfrm>
        </p:grpSpPr>
        <p:sp>
          <p:nvSpPr>
            <p:cNvPr id="10" name="object 10"/>
            <p:cNvSpPr/>
            <p:nvPr/>
          </p:nvSpPr>
          <p:spPr>
            <a:xfrm>
              <a:off x="5274115" y="4530932"/>
              <a:ext cx="4011929" cy="1797685"/>
            </a:xfrm>
            <a:custGeom>
              <a:avLst/>
              <a:gdLst/>
              <a:ahLst/>
              <a:cxnLst/>
              <a:rect l="l" t="t" r="r" b="b"/>
              <a:pathLst>
                <a:path w="4011929" h="1797685">
                  <a:moveTo>
                    <a:pt x="3880771" y="1797551"/>
                  </a:moveTo>
                  <a:lnTo>
                    <a:pt x="130819" y="1797551"/>
                  </a:lnTo>
                  <a:lnTo>
                    <a:pt x="79968" y="1787248"/>
                  </a:lnTo>
                  <a:lnTo>
                    <a:pt x="38378" y="1759173"/>
                  </a:lnTo>
                  <a:lnTo>
                    <a:pt x="10303" y="1717583"/>
                  </a:lnTo>
                  <a:lnTo>
                    <a:pt x="0" y="1666732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6" y="79968"/>
                  </a:lnTo>
                  <a:lnTo>
                    <a:pt x="4011590" y="130819"/>
                  </a:lnTo>
                  <a:lnTo>
                    <a:pt x="4011590" y="1666732"/>
                  </a:lnTo>
                  <a:lnTo>
                    <a:pt x="4001286" y="1717583"/>
                  </a:lnTo>
                  <a:lnTo>
                    <a:pt x="3973212" y="1759173"/>
                  </a:lnTo>
                  <a:lnTo>
                    <a:pt x="3931622" y="1787248"/>
                  </a:lnTo>
                  <a:lnTo>
                    <a:pt x="3880771" y="1797551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5072" y="4293328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0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0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1097" y="4374877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6623" y="997049"/>
            <a:ext cx="3164840" cy="9213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40335" marR="132715" indent="361315">
              <a:lnSpc>
                <a:spcPts val="1350"/>
              </a:lnSpc>
              <a:spcBef>
                <a:spcPts val="395"/>
              </a:spcBef>
            </a:pPr>
            <a:r>
              <a:rPr sz="1350" b="1" spc="-45">
                <a:latin typeface="Tahoma"/>
                <a:cs typeface="Tahoma"/>
              </a:rPr>
              <a:t>1.1.7.1. </a:t>
            </a:r>
            <a:r>
              <a:rPr sz="1350" b="1" spc="70">
                <a:latin typeface="Arial"/>
                <a:cs typeface="Arial"/>
              </a:rPr>
              <a:t>У </a:t>
            </a:r>
            <a:r>
              <a:rPr sz="1350" b="1" spc="75">
                <a:latin typeface="Arial"/>
                <a:cs typeface="Arial"/>
              </a:rPr>
              <a:t>закладı </a:t>
            </a:r>
            <a:r>
              <a:rPr sz="1350" b="1" spc="45">
                <a:latin typeface="Arial"/>
                <a:cs typeface="Arial"/>
              </a:rPr>
              <a:t>освıти </a:t>
            </a:r>
            <a:r>
              <a:rPr sz="1350" b="1" spc="50">
                <a:latin typeface="Arial"/>
                <a:cs typeface="Arial"/>
              </a:rPr>
              <a:t> </a:t>
            </a:r>
            <a:r>
              <a:rPr sz="1350" b="1" spc="75">
                <a:latin typeface="Arial"/>
                <a:cs typeface="Arial"/>
              </a:rPr>
              <a:t>налагоджено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систему</a:t>
            </a:r>
            <a:r>
              <a:rPr sz="1350" b="1" spc="5">
                <a:latin typeface="Arial"/>
                <a:cs typeface="Arial"/>
              </a:rPr>
              <a:t> </a:t>
            </a:r>
            <a:r>
              <a:rPr sz="1350" b="1" spc="55">
                <a:latin typeface="Arial"/>
                <a:cs typeface="Arial"/>
              </a:rPr>
              <a:t>роботи</a:t>
            </a:r>
            <a:r>
              <a:rPr sz="1350" b="1" spc="10">
                <a:latin typeface="Arial"/>
                <a:cs typeface="Arial"/>
              </a:rPr>
              <a:t> </a:t>
            </a:r>
            <a:r>
              <a:rPr sz="1350" b="1" spc="90">
                <a:latin typeface="Arial"/>
                <a:cs typeface="Arial"/>
              </a:rPr>
              <a:t>з</a:t>
            </a:r>
            <a:endParaRPr sz="1350">
              <a:latin typeface="Arial"/>
              <a:cs typeface="Arial"/>
            </a:endParaRPr>
          </a:p>
          <a:p>
            <a:pPr marL="12700" marR="5080" algn="ctr">
              <a:lnSpc>
                <a:spcPts val="1350"/>
              </a:lnSpc>
            </a:pPr>
            <a:r>
              <a:rPr sz="1350" b="1" spc="70">
                <a:latin typeface="Arial"/>
                <a:cs typeface="Arial"/>
              </a:rPr>
              <a:t>адаптацıї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85">
                <a:latin typeface="Arial"/>
                <a:cs typeface="Arial"/>
              </a:rPr>
              <a:t>та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65">
                <a:latin typeface="Arial"/>
                <a:cs typeface="Arial"/>
              </a:rPr>
              <a:t>ıнтеграцıї</a:t>
            </a:r>
            <a:r>
              <a:rPr sz="1350" b="1" spc="15">
                <a:latin typeface="Arial"/>
                <a:cs typeface="Arial"/>
              </a:rPr>
              <a:t> </a:t>
            </a:r>
            <a:r>
              <a:rPr sz="1350" b="1" spc="45">
                <a:latin typeface="Arial"/>
                <a:cs typeface="Arial"/>
              </a:rPr>
              <a:t>здобувачıв </a:t>
            </a:r>
            <a:r>
              <a:rPr sz="1350" b="1" spc="-360">
                <a:latin typeface="Arial"/>
                <a:cs typeface="Arial"/>
              </a:rPr>
              <a:t> </a:t>
            </a:r>
            <a:r>
              <a:rPr sz="1350" b="1" spc="45">
                <a:latin typeface="Arial"/>
                <a:cs typeface="Arial"/>
              </a:rPr>
              <a:t>освıти </a:t>
            </a:r>
            <a:r>
              <a:rPr sz="1350" b="1" spc="35">
                <a:latin typeface="Arial"/>
                <a:cs typeface="Arial"/>
              </a:rPr>
              <a:t>до освıтнього </a:t>
            </a:r>
            <a:r>
              <a:rPr sz="1350" b="1" spc="40">
                <a:latin typeface="Arial"/>
                <a:cs typeface="Arial"/>
              </a:rPr>
              <a:t>процесу </a:t>
            </a:r>
            <a:r>
              <a:rPr sz="1350" b="1" spc="45">
                <a:latin typeface="Arial"/>
                <a:cs typeface="Arial"/>
              </a:rPr>
              <a:t> </a:t>
            </a:r>
            <a:r>
              <a:rPr sz="1350" b="1" i="1">
                <a:latin typeface="Verdana"/>
                <a:cs typeface="Verdana"/>
              </a:rPr>
              <a:t>(</a:t>
            </a:r>
            <a:r>
              <a:rPr sz="1350" i="1">
                <a:latin typeface="Arial"/>
                <a:cs typeface="Arial"/>
              </a:rPr>
              <a:t>опитування</a:t>
            </a:r>
            <a:r>
              <a:rPr sz="1350" b="1" i="1">
                <a:latin typeface="Verdana"/>
                <a:cs typeface="Verdana"/>
              </a:rPr>
              <a:t>)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3941" y="5017564"/>
            <a:ext cx="2979420" cy="6362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91465" marR="5080" indent="-279400">
              <a:lnSpc>
                <a:spcPts val="1480"/>
              </a:lnSpc>
              <a:spcBef>
                <a:spcPts val="450"/>
              </a:spcBef>
            </a:pPr>
            <a:r>
              <a:rPr sz="1500" b="1" spc="-45">
                <a:latin typeface="Tahoma"/>
                <a:cs typeface="Tahoma"/>
              </a:rPr>
              <a:t>1.1.7.2. </a:t>
            </a:r>
            <a:r>
              <a:rPr sz="1500" b="1" spc="85">
                <a:latin typeface="Arial"/>
                <a:cs typeface="Arial"/>
              </a:rPr>
              <a:t>Заклад </a:t>
            </a:r>
            <a:r>
              <a:rPr sz="1500" b="1" spc="60">
                <a:latin typeface="Arial"/>
                <a:cs typeface="Arial"/>
              </a:rPr>
              <a:t>освıти </a:t>
            </a:r>
            <a:r>
              <a:rPr sz="1500" b="1" spc="45">
                <a:latin typeface="Arial"/>
                <a:cs typeface="Arial"/>
              </a:rPr>
              <a:t>сприяє </a:t>
            </a:r>
            <a:r>
              <a:rPr sz="1500" b="1" spc="-405">
                <a:latin typeface="Arial"/>
                <a:cs typeface="Arial"/>
              </a:rPr>
              <a:t> </a:t>
            </a:r>
            <a:r>
              <a:rPr sz="1500" b="1" spc="80">
                <a:latin typeface="Arial"/>
                <a:cs typeface="Arial"/>
              </a:rPr>
              <a:t>адаптацıї</a:t>
            </a:r>
            <a:r>
              <a:rPr sz="1500" b="1" spc="20">
                <a:latin typeface="Arial"/>
                <a:cs typeface="Arial"/>
              </a:rPr>
              <a:t> </a:t>
            </a:r>
            <a:r>
              <a:rPr sz="1500" b="1" spc="85">
                <a:latin typeface="Arial"/>
                <a:cs typeface="Arial"/>
              </a:rPr>
              <a:t>педагогıчних</a:t>
            </a:r>
            <a:endParaRPr sz="1500">
              <a:latin typeface="Arial"/>
              <a:cs typeface="Arial"/>
            </a:endParaRPr>
          </a:p>
          <a:p>
            <a:pPr marL="50800">
              <a:lnSpc>
                <a:spcPts val="1490"/>
              </a:lnSpc>
            </a:pPr>
            <a:r>
              <a:rPr sz="1500" b="1" spc="90">
                <a:latin typeface="Arial"/>
                <a:cs typeface="Arial"/>
              </a:rPr>
              <a:t>працıвникıв</a:t>
            </a:r>
            <a:r>
              <a:rPr sz="1500" b="1" spc="15">
                <a:latin typeface="Arial"/>
                <a:cs typeface="Arial"/>
              </a:rPr>
              <a:t> </a:t>
            </a:r>
            <a:r>
              <a:rPr sz="1500" b="1" spc="45">
                <a:latin typeface="Arial"/>
                <a:cs typeface="Arial"/>
              </a:rPr>
              <a:t>до</a:t>
            </a:r>
            <a:r>
              <a:rPr sz="1500" b="1" spc="20">
                <a:latin typeface="Arial"/>
                <a:cs typeface="Arial"/>
              </a:rPr>
              <a:t> </a:t>
            </a:r>
            <a:r>
              <a:rPr sz="1500" b="1" spc="45">
                <a:latin typeface="Arial"/>
                <a:cs typeface="Arial"/>
              </a:rPr>
              <a:t>професıйної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9472" y="5582418"/>
            <a:ext cx="1428115" cy="461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605"/>
              </a:lnSpc>
              <a:spcBef>
                <a:spcPts val="135"/>
              </a:spcBef>
            </a:pPr>
            <a:r>
              <a:rPr sz="1500" b="1" spc="40">
                <a:latin typeface="Arial"/>
                <a:cs typeface="Arial"/>
              </a:rPr>
              <a:t>дıяльностı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5"/>
              </a:lnSpc>
            </a:pPr>
            <a:r>
              <a:rPr sz="1650" b="1" i="1" spc="-20">
                <a:latin typeface="Verdana"/>
                <a:cs typeface="Verdana"/>
              </a:rPr>
              <a:t>(</a:t>
            </a:r>
            <a:r>
              <a:rPr sz="1650" i="1" spc="-20">
                <a:latin typeface="Arial"/>
                <a:cs typeface="Arial"/>
              </a:rPr>
              <a:t>опитування</a:t>
            </a:r>
            <a:r>
              <a:rPr sz="1650" b="1" i="1" spc="-20">
                <a:latin typeface="Verdana"/>
                <a:cs typeface="Verdana"/>
              </a:rPr>
              <a:t>)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064" y="3239431"/>
            <a:ext cx="2627630" cy="10655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304165">
              <a:lnSpc>
                <a:spcPts val="1310"/>
              </a:lnSpc>
              <a:spcBef>
                <a:spcPts val="415"/>
              </a:spcBef>
            </a:pPr>
            <a:r>
              <a:rPr sz="1350" b="1" spc="-45">
                <a:solidFill>
                  <a:srgbClr val="F6F6F6"/>
                </a:solidFill>
                <a:latin typeface="Tahoma"/>
                <a:cs typeface="Tahoma"/>
              </a:rPr>
              <a:t>1.1.7.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У </a:t>
            </a:r>
            <a:r>
              <a:rPr sz="1350" b="1" spc="70">
                <a:solidFill>
                  <a:srgbClr val="F6F6F6"/>
                </a:solidFill>
                <a:latin typeface="Arial"/>
                <a:cs typeface="Arial"/>
              </a:rPr>
              <a:t>закладı </a:t>
            </a:r>
            <a:r>
              <a:rPr sz="1350" b="1" spc="4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350" b="1" spc="5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застосовуються</a:t>
            </a:r>
            <a:r>
              <a:rPr sz="1350" b="1" spc="-2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0">
                <a:solidFill>
                  <a:srgbClr val="F6F6F6"/>
                </a:solidFill>
                <a:latin typeface="Arial"/>
                <a:cs typeface="Arial"/>
              </a:rPr>
              <a:t>пıдходи</a:t>
            </a:r>
            <a:r>
              <a:rPr sz="13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для </a:t>
            </a:r>
            <a:r>
              <a:rPr sz="1350" b="1" spc="-3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адаптацıї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80">
                <a:solidFill>
                  <a:srgbClr val="F6F6F6"/>
                </a:solidFill>
                <a:latin typeface="Arial"/>
                <a:cs typeface="Arial"/>
              </a:rPr>
              <a:t>та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ıнтеграцıї</a:t>
            </a:r>
            <a:r>
              <a:rPr sz="1350" b="1" spc="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55">
                <a:solidFill>
                  <a:srgbClr val="F6F6F6"/>
                </a:solidFill>
                <a:latin typeface="Arial"/>
                <a:cs typeface="Arial"/>
              </a:rPr>
              <a:t>учнıв</a:t>
            </a:r>
            <a:endParaRPr sz="1350">
              <a:latin typeface="Arial"/>
              <a:cs typeface="Arial"/>
            </a:endParaRPr>
          </a:p>
          <a:p>
            <a:pPr marL="271780" marR="264160" algn="ctr">
              <a:lnSpc>
                <a:spcPts val="1310"/>
              </a:lnSpc>
            </a:pPr>
            <a:r>
              <a:rPr sz="1350" b="1" spc="30">
                <a:solidFill>
                  <a:srgbClr val="F6F6F6"/>
                </a:solidFill>
                <a:latin typeface="Arial"/>
                <a:cs typeface="Arial"/>
              </a:rPr>
              <a:t>до</a:t>
            </a:r>
            <a:r>
              <a:rPr sz="13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освıтнього</a:t>
            </a:r>
            <a:r>
              <a:rPr sz="1350" b="1" spc="-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25">
                <a:solidFill>
                  <a:srgbClr val="F6F6F6"/>
                </a:solidFill>
                <a:latin typeface="Arial"/>
                <a:cs typeface="Arial"/>
              </a:rPr>
              <a:t>процесу</a:t>
            </a:r>
            <a:r>
              <a:rPr sz="1350" b="1" spc="25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350" b="1" spc="-380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350" b="1" spc="35">
                <a:solidFill>
                  <a:srgbClr val="F6F6F6"/>
                </a:solidFill>
                <a:latin typeface="Arial"/>
                <a:cs typeface="Arial"/>
              </a:rPr>
              <a:t>професıйної </a:t>
            </a:r>
            <a:r>
              <a:rPr sz="1350" b="1" spc="65">
                <a:solidFill>
                  <a:srgbClr val="F6F6F6"/>
                </a:solidFill>
                <a:latin typeface="Arial"/>
                <a:cs typeface="Arial"/>
              </a:rPr>
              <a:t>адаптацıї </a:t>
            </a:r>
            <a:r>
              <a:rPr sz="1350" b="1" spc="-36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350" b="1" spc="75">
                <a:solidFill>
                  <a:srgbClr val="F6F6F6"/>
                </a:solidFill>
                <a:latin typeface="Arial"/>
                <a:cs typeface="Arial"/>
              </a:rPr>
              <a:t>працıвникıв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782" y="1171516"/>
            <a:ext cx="1110615" cy="930275"/>
          </a:xfrm>
          <a:custGeom>
            <a:avLst/>
            <a:gdLst/>
            <a:ahLst/>
            <a:cxnLst/>
            <a:rect l="l" t="t" r="r" b="b"/>
            <a:pathLst>
              <a:path w="1110614" h="930275">
                <a:moveTo>
                  <a:pt x="0" y="929750"/>
                </a:moveTo>
                <a:lnTo>
                  <a:pt x="1109996" y="0"/>
                </a:lnTo>
              </a:path>
            </a:pathLst>
          </a:custGeom>
          <a:ln w="47623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954" y="2357634"/>
            <a:ext cx="1428115" cy="445134"/>
          </a:xfrm>
          <a:custGeom>
            <a:avLst/>
            <a:gdLst/>
            <a:ahLst/>
            <a:cxnLst/>
            <a:rect l="l" t="t" r="r" b="b"/>
            <a:pathLst>
              <a:path w="1428114" h="445134">
                <a:moveTo>
                  <a:pt x="0" y="445130"/>
                </a:moveTo>
                <a:lnTo>
                  <a:pt x="1427800" y="0"/>
                </a:lnTo>
              </a:path>
            </a:pathLst>
          </a:custGeom>
          <a:ln w="47618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2913" y="3468864"/>
            <a:ext cx="1914525" cy="198120"/>
          </a:xfrm>
          <a:custGeom>
            <a:avLst/>
            <a:gdLst/>
            <a:ahLst/>
            <a:cxnLst/>
            <a:rect l="l" t="t" r="r" b="b"/>
            <a:pathLst>
              <a:path w="1914525" h="198120">
                <a:moveTo>
                  <a:pt x="0" y="197598"/>
                </a:moveTo>
                <a:lnTo>
                  <a:pt x="1913945" y="0"/>
                </a:lnTo>
              </a:path>
            </a:pathLst>
          </a:custGeom>
          <a:ln w="47624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8461" y="4584947"/>
            <a:ext cx="1438275" cy="27940"/>
          </a:xfrm>
          <a:custGeom>
            <a:avLst/>
            <a:gdLst/>
            <a:ahLst/>
            <a:cxnLst/>
            <a:rect l="l" t="t" r="r" b="b"/>
            <a:pathLst>
              <a:path w="1438275" h="27939">
                <a:moveTo>
                  <a:pt x="0" y="0"/>
                </a:moveTo>
                <a:lnTo>
                  <a:pt x="1438152" y="27753"/>
                </a:lnTo>
              </a:path>
            </a:pathLst>
          </a:custGeom>
          <a:ln w="47624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240" y="1972195"/>
            <a:ext cx="3402329" cy="3378200"/>
          </a:xfrm>
          <a:custGeom>
            <a:avLst/>
            <a:gdLst/>
            <a:ahLst/>
            <a:cxnLst/>
            <a:rect l="l" t="t" r="r" b="b"/>
            <a:pathLst>
              <a:path w="3402329" h="3378200">
                <a:moveTo>
                  <a:pt x="3042767" y="1695297"/>
                </a:moveTo>
                <a:lnTo>
                  <a:pt x="3041916" y="1647278"/>
                </a:lnTo>
                <a:lnTo>
                  <a:pt x="3039389" y="1599679"/>
                </a:lnTo>
                <a:lnTo>
                  <a:pt x="3035223" y="1552536"/>
                </a:lnTo>
                <a:lnTo>
                  <a:pt x="3029445" y="1505877"/>
                </a:lnTo>
                <a:lnTo>
                  <a:pt x="3022066" y="1459725"/>
                </a:lnTo>
                <a:lnTo>
                  <a:pt x="3013138" y="1414119"/>
                </a:lnTo>
                <a:lnTo>
                  <a:pt x="3002661" y="1369072"/>
                </a:lnTo>
                <a:lnTo>
                  <a:pt x="2990697" y="1324622"/>
                </a:lnTo>
                <a:lnTo>
                  <a:pt x="2977248" y="1280807"/>
                </a:lnTo>
                <a:lnTo>
                  <a:pt x="2962351" y="1237627"/>
                </a:lnTo>
                <a:lnTo>
                  <a:pt x="2946031" y="1195133"/>
                </a:lnTo>
                <a:lnTo>
                  <a:pt x="2928328" y="1153350"/>
                </a:lnTo>
                <a:lnTo>
                  <a:pt x="2909252" y="1112304"/>
                </a:lnTo>
                <a:lnTo>
                  <a:pt x="2888856" y="1072032"/>
                </a:lnTo>
                <a:lnTo>
                  <a:pt x="2867152" y="1032535"/>
                </a:lnTo>
                <a:lnTo>
                  <a:pt x="2844165" y="993876"/>
                </a:lnTo>
                <a:lnTo>
                  <a:pt x="2819920" y="956056"/>
                </a:lnTo>
                <a:lnTo>
                  <a:pt x="2794470" y="919124"/>
                </a:lnTo>
                <a:lnTo>
                  <a:pt x="2767825" y="883094"/>
                </a:lnTo>
                <a:lnTo>
                  <a:pt x="2740012" y="847991"/>
                </a:lnTo>
                <a:lnTo>
                  <a:pt x="2711056" y="813866"/>
                </a:lnTo>
                <a:lnTo>
                  <a:pt x="2681008" y="780719"/>
                </a:lnTo>
                <a:lnTo>
                  <a:pt x="2649867" y="748601"/>
                </a:lnTo>
                <a:lnTo>
                  <a:pt x="2617686" y="717524"/>
                </a:lnTo>
                <a:lnTo>
                  <a:pt x="2584488" y="687539"/>
                </a:lnTo>
                <a:lnTo>
                  <a:pt x="2550287" y="658647"/>
                </a:lnTo>
                <a:lnTo>
                  <a:pt x="2515120" y="630885"/>
                </a:lnTo>
                <a:lnTo>
                  <a:pt x="2479014" y="604291"/>
                </a:lnTo>
                <a:lnTo>
                  <a:pt x="2442006" y="578878"/>
                </a:lnTo>
                <a:lnTo>
                  <a:pt x="2404110" y="554697"/>
                </a:lnTo>
                <a:lnTo>
                  <a:pt x="2365375" y="531749"/>
                </a:lnTo>
                <a:lnTo>
                  <a:pt x="2325801" y="510082"/>
                </a:lnTo>
                <a:lnTo>
                  <a:pt x="2285441" y="489724"/>
                </a:lnTo>
                <a:lnTo>
                  <a:pt x="2244318" y="470687"/>
                </a:lnTo>
                <a:lnTo>
                  <a:pt x="2202446" y="453021"/>
                </a:lnTo>
                <a:lnTo>
                  <a:pt x="2159876" y="436727"/>
                </a:lnTo>
                <a:lnTo>
                  <a:pt x="2116607" y="421868"/>
                </a:lnTo>
                <a:lnTo>
                  <a:pt x="2072703" y="408444"/>
                </a:lnTo>
                <a:lnTo>
                  <a:pt x="2028164" y="396494"/>
                </a:lnTo>
                <a:lnTo>
                  <a:pt x="1983028" y="386041"/>
                </a:lnTo>
                <a:lnTo>
                  <a:pt x="1937321" y="377126"/>
                </a:lnTo>
                <a:lnTo>
                  <a:pt x="1891080" y="369760"/>
                </a:lnTo>
                <a:lnTo>
                  <a:pt x="1844332" y="363982"/>
                </a:lnTo>
                <a:lnTo>
                  <a:pt x="1797100" y="359816"/>
                </a:lnTo>
                <a:lnTo>
                  <a:pt x="1749399" y="357301"/>
                </a:lnTo>
                <a:lnTo>
                  <a:pt x="1701279" y="356450"/>
                </a:lnTo>
                <a:lnTo>
                  <a:pt x="1653171" y="357301"/>
                </a:lnTo>
                <a:lnTo>
                  <a:pt x="1605470" y="359816"/>
                </a:lnTo>
                <a:lnTo>
                  <a:pt x="1558239" y="363982"/>
                </a:lnTo>
                <a:lnTo>
                  <a:pt x="1511477" y="369747"/>
                </a:lnTo>
                <a:lnTo>
                  <a:pt x="1465237" y="377113"/>
                </a:lnTo>
                <a:lnTo>
                  <a:pt x="1419529" y="386029"/>
                </a:lnTo>
                <a:lnTo>
                  <a:pt x="1374394" y="396481"/>
                </a:lnTo>
                <a:lnTo>
                  <a:pt x="1329855" y="408432"/>
                </a:lnTo>
                <a:lnTo>
                  <a:pt x="1285951" y="421855"/>
                </a:lnTo>
                <a:lnTo>
                  <a:pt x="1242682" y="436714"/>
                </a:lnTo>
                <a:lnTo>
                  <a:pt x="1200111" y="452996"/>
                </a:lnTo>
                <a:lnTo>
                  <a:pt x="1158240" y="470674"/>
                </a:lnTo>
                <a:lnTo>
                  <a:pt x="1117117" y="489712"/>
                </a:lnTo>
                <a:lnTo>
                  <a:pt x="1076756" y="510070"/>
                </a:lnTo>
                <a:lnTo>
                  <a:pt x="1037183" y="531736"/>
                </a:lnTo>
                <a:lnTo>
                  <a:pt x="998435" y="554672"/>
                </a:lnTo>
                <a:lnTo>
                  <a:pt x="960551" y="578866"/>
                </a:lnTo>
                <a:lnTo>
                  <a:pt x="923544" y="604266"/>
                </a:lnTo>
                <a:lnTo>
                  <a:pt x="887437" y="630872"/>
                </a:lnTo>
                <a:lnTo>
                  <a:pt x="852271" y="658622"/>
                </a:lnTo>
                <a:lnTo>
                  <a:pt x="818070" y="687514"/>
                </a:lnTo>
                <a:lnTo>
                  <a:pt x="784860" y="717511"/>
                </a:lnTo>
                <a:lnTo>
                  <a:pt x="752678" y="748588"/>
                </a:lnTo>
                <a:lnTo>
                  <a:pt x="721550" y="780707"/>
                </a:lnTo>
                <a:lnTo>
                  <a:pt x="691489" y="813854"/>
                </a:lnTo>
                <a:lnTo>
                  <a:pt x="662546" y="847979"/>
                </a:lnTo>
                <a:lnTo>
                  <a:pt x="634733" y="883081"/>
                </a:lnTo>
                <a:lnTo>
                  <a:pt x="608088" y="919111"/>
                </a:lnTo>
                <a:lnTo>
                  <a:pt x="582637" y="956043"/>
                </a:lnTo>
                <a:lnTo>
                  <a:pt x="558393" y="993863"/>
                </a:lnTo>
                <a:lnTo>
                  <a:pt x="535419" y="1032535"/>
                </a:lnTo>
                <a:lnTo>
                  <a:pt x="513702" y="1072019"/>
                </a:lnTo>
                <a:lnTo>
                  <a:pt x="493306" y="1112304"/>
                </a:lnTo>
                <a:lnTo>
                  <a:pt x="474230" y="1153350"/>
                </a:lnTo>
                <a:lnTo>
                  <a:pt x="456526" y="1195133"/>
                </a:lnTo>
                <a:lnTo>
                  <a:pt x="440220" y="1237627"/>
                </a:lnTo>
                <a:lnTo>
                  <a:pt x="425323" y="1280795"/>
                </a:lnTo>
                <a:lnTo>
                  <a:pt x="411873" y="1324622"/>
                </a:lnTo>
                <a:lnTo>
                  <a:pt x="399897" y="1369072"/>
                </a:lnTo>
                <a:lnTo>
                  <a:pt x="389432" y="1414119"/>
                </a:lnTo>
                <a:lnTo>
                  <a:pt x="380492" y="1459725"/>
                </a:lnTo>
                <a:lnTo>
                  <a:pt x="373126" y="1505877"/>
                </a:lnTo>
                <a:lnTo>
                  <a:pt x="367334" y="1552536"/>
                </a:lnTo>
                <a:lnTo>
                  <a:pt x="363169" y="1599679"/>
                </a:lnTo>
                <a:lnTo>
                  <a:pt x="360654" y="1647278"/>
                </a:lnTo>
                <a:lnTo>
                  <a:pt x="359803" y="1695297"/>
                </a:lnTo>
                <a:lnTo>
                  <a:pt x="360654" y="1743316"/>
                </a:lnTo>
                <a:lnTo>
                  <a:pt x="363169" y="1790915"/>
                </a:lnTo>
                <a:lnTo>
                  <a:pt x="367347" y="1838058"/>
                </a:lnTo>
                <a:lnTo>
                  <a:pt x="373126" y="1884718"/>
                </a:lnTo>
                <a:lnTo>
                  <a:pt x="380504" y="1930869"/>
                </a:lnTo>
                <a:lnTo>
                  <a:pt x="389432" y="1976488"/>
                </a:lnTo>
                <a:lnTo>
                  <a:pt x="399910" y="2021535"/>
                </a:lnTo>
                <a:lnTo>
                  <a:pt x="411873" y="2065985"/>
                </a:lnTo>
                <a:lnTo>
                  <a:pt x="425323" y="2109800"/>
                </a:lnTo>
                <a:lnTo>
                  <a:pt x="440220" y="2152980"/>
                </a:lnTo>
                <a:lnTo>
                  <a:pt x="456539" y="2195474"/>
                </a:lnTo>
                <a:lnTo>
                  <a:pt x="474243" y="2237257"/>
                </a:lnTo>
                <a:lnTo>
                  <a:pt x="493306" y="2278303"/>
                </a:lnTo>
                <a:lnTo>
                  <a:pt x="513715" y="2318588"/>
                </a:lnTo>
                <a:lnTo>
                  <a:pt x="535419" y="2358072"/>
                </a:lnTo>
                <a:lnTo>
                  <a:pt x="558406" y="2396744"/>
                </a:lnTo>
                <a:lnTo>
                  <a:pt x="582637" y="2434564"/>
                </a:lnTo>
                <a:lnTo>
                  <a:pt x="608088" y="2471496"/>
                </a:lnTo>
                <a:lnTo>
                  <a:pt x="634746" y="2507526"/>
                </a:lnTo>
                <a:lnTo>
                  <a:pt x="662559" y="2542629"/>
                </a:lnTo>
                <a:lnTo>
                  <a:pt x="691502" y="2576753"/>
                </a:lnTo>
                <a:lnTo>
                  <a:pt x="721550" y="2609900"/>
                </a:lnTo>
                <a:lnTo>
                  <a:pt x="752690" y="2642019"/>
                </a:lnTo>
                <a:lnTo>
                  <a:pt x="784872" y="2673096"/>
                </a:lnTo>
                <a:lnTo>
                  <a:pt x="818070" y="2703080"/>
                </a:lnTo>
                <a:lnTo>
                  <a:pt x="852271" y="2731973"/>
                </a:lnTo>
                <a:lnTo>
                  <a:pt x="887437" y="2759735"/>
                </a:lnTo>
                <a:lnTo>
                  <a:pt x="923544" y="2786329"/>
                </a:lnTo>
                <a:lnTo>
                  <a:pt x="960551" y="2811729"/>
                </a:lnTo>
                <a:lnTo>
                  <a:pt x="998448" y="2835922"/>
                </a:lnTo>
                <a:lnTo>
                  <a:pt x="1037183" y="2858859"/>
                </a:lnTo>
                <a:lnTo>
                  <a:pt x="1076756" y="2880525"/>
                </a:lnTo>
                <a:lnTo>
                  <a:pt x="1117117" y="2900896"/>
                </a:lnTo>
                <a:lnTo>
                  <a:pt x="1158240" y="2919920"/>
                </a:lnTo>
                <a:lnTo>
                  <a:pt x="1200111" y="2937599"/>
                </a:lnTo>
                <a:lnTo>
                  <a:pt x="1242695" y="2953880"/>
                </a:lnTo>
                <a:lnTo>
                  <a:pt x="1285951" y="2968739"/>
                </a:lnTo>
                <a:lnTo>
                  <a:pt x="1329855" y="2982163"/>
                </a:lnTo>
                <a:lnTo>
                  <a:pt x="1374394" y="2994114"/>
                </a:lnTo>
                <a:lnTo>
                  <a:pt x="1419529" y="3004566"/>
                </a:lnTo>
                <a:lnTo>
                  <a:pt x="1465237" y="3013481"/>
                </a:lnTo>
                <a:lnTo>
                  <a:pt x="1511477" y="3020834"/>
                </a:lnTo>
                <a:lnTo>
                  <a:pt x="1558239" y="3026613"/>
                </a:lnTo>
                <a:lnTo>
                  <a:pt x="1605470" y="3030778"/>
                </a:lnTo>
                <a:lnTo>
                  <a:pt x="1653171" y="3033293"/>
                </a:lnTo>
                <a:lnTo>
                  <a:pt x="1701279" y="3034131"/>
                </a:lnTo>
                <a:lnTo>
                  <a:pt x="1749399" y="3033293"/>
                </a:lnTo>
                <a:lnTo>
                  <a:pt x="1797100" y="3030778"/>
                </a:lnTo>
                <a:lnTo>
                  <a:pt x="1844332" y="3026613"/>
                </a:lnTo>
                <a:lnTo>
                  <a:pt x="1891080" y="3020834"/>
                </a:lnTo>
                <a:lnTo>
                  <a:pt x="1937321" y="3013481"/>
                </a:lnTo>
                <a:lnTo>
                  <a:pt x="1983028" y="3004566"/>
                </a:lnTo>
                <a:lnTo>
                  <a:pt x="2028164" y="2994114"/>
                </a:lnTo>
                <a:lnTo>
                  <a:pt x="2072703" y="2982163"/>
                </a:lnTo>
                <a:lnTo>
                  <a:pt x="2116607" y="2968739"/>
                </a:lnTo>
                <a:lnTo>
                  <a:pt x="2159876" y="2953880"/>
                </a:lnTo>
                <a:lnTo>
                  <a:pt x="2202446" y="2937599"/>
                </a:lnTo>
                <a:lnTo>
                  <a:pt x="2244318" y="2919920"/>
                </a:lnTo>
                <a:lnTo>
                  <a:pt x="2285441" y="2900896"/>
                </a:lnTo>
                <a:lnTo>
                  <a:pt x="2325801" y="2880525"/>
                </a:lnTo>
                <a:lnTo>
                  <a:pt x="2365375" y="2858859"/>
                </a:lnTo>
                <a:lnTo>
                  <a:pt x="2404110" y="2835922"/>
                </a:lnTo>
                <a:lnTo>
                  <a:pt x="2442006" y="2811729"/>
                </a:lnTo>
                <a:lnTo>
                  <a:pt x="2479014" y="2786329"/>
                </a:lnTo>
                <a:lnTo>
                  <a:pt x="2515120" y="2759735"/>
                </a:lnTo>
                <a:lnTo>
                  <a:pt x="2550287" y="2731973"/>
                </a:lnTo>
                <a:lnTo>
                  <a:pt x="2584488" y="2703080"/>
                </a:lnTo>
                <a:lnTo>
                  <a:pt x="2617686" y="2673096"/>
                </a:lnTo>
                <a:lnTo>
                  <a:pt x="2649880" y="2642019"/>
                </a:lnTo>
                <a:lnTo>
                  <a:pt x="2681008" y="2609900"/>
                </a:lnTo>
                <a:lnTo>
                  <a:pt x="2711056" y="2576753"/>
                </a:lnTo>
                <a:lnTo>
                  <a:pt x="2740012" y="2542629"/>
                </a:lnTo>
                <a:lnTo>
                  <a:pt x="2767825" y="2507526"/>
                </a:lnTo>
                <a:lnTo>
                  <a:pt x="2794470" y="2471496"/>
                </a:lnTo>
                <a:lnTo>
                  <a:pt x="2819920" y="2434564"/>
                </a:lnTo>
                <a:lnTo>
                  <a:pt x="2844165" y="2396744"/>
                </a:lnTo>
                <a:lnTo>
                  <a:pt x="2867152" y="2358072"/>
                </a:lnTo>
                <a:lnTo>
                  <a:pt x="2888856" y="2318588"/>
                </a:lnTo>
                <a:lnTo>
                  <a:pt x="2909252" y="2278303"/>
                </a:lnTo>
                <a:lnTo>
                  <a:pt x="2928328" y="2237257"/>
                </a:lnTo>
                <a:lnTo>
                  <a:pt x="2946031" y="2195474"/>
                </a:lnTo>
                <a:lnTo>
                  <a:pt x="2962351" y="2152980"/>
                </a:lnTo>
                <a:lnTo>
                  <a:pt x="2977248" y="2109800"/>
                </a:lnTo>
                <a:lnTo>
                  <a:pt x="2990697" y="2065985"/>
                </a:lnTo>
                <a:lnTo>
                  <a:pt x="3002661" y="2021535"/>
                </a:lnTo>
                <a:lnTo>
                  <a:pt x="3013138" y="1976488"/>
                </a:lnTo>
                <a:lnTo>
                  <a:pt x="3022066" y="1930869"/>
                </a:lnTo>
                <a:lnTo>
                  <a:pt x="3029445" y="1884718"/>
                </a:lnTo>
                <a:lnTo>
                  <a:pt x="3035223" y="1838058"/>
                </a:lnTo>
                <a:lnTo>
                  <a:pt x="3039389" y="1790915"/>
                </a:lnTo>
                <a:lnTo>
                  <a:pt x="3041916" y="1743316"/>
                </a:lnTo>
                <a:lnTo>
                  <a:pt x="3042767" y="1695297"/>
                </a:lnTo>
                <a:close/>
              </a:path>
              <a:path w="3402329" h="3378200">
                <a:moveTo>
                  <a:pt x="3402038" y="1688985"/>
                </a:moveTo>
                <a:lnTo>
                  <a:pt x="3401034" y="1638300"/>
                </a:lnTo>
                <a:lnTo>
                  <a:pt x="3398558" y="1587500"/>
                </a:lnTo>
                <a:lnTo>
                  <a:pt x="3394646" y="1536700"/>
                </a:lnTo>
                <a:lnTo>
                  <a:pt x="3389312" y="1485900"/>
                </a:lnTo>
                <a:lnTo>
                  <a:pt x="3382568" y="1435100"/>
                </a:lnTo>
                <a:lnTo>
                  <a:pt x="3374428" y="1397000"/>
                </a:lnTo>
                <a:lnTo>
                  <a:pt x="3364903" y="1346200"/>
                </a:lnTo>
                <a:lnTo>
                  <a:pt x="3354019" y="1295400"/>
                </a:lnTo>
                <a:lnTo>
                  <a:pt x="3341776" y="1244600"/>
                </a:lnTo>
                <a:lnTo>
                  <a:pt x="3335959" y="1228267"/>
                </a:lnTo>
                <a:lnTo>
                  <a:pt x="3335959" y="1689100"/>
                </a:lnTo>
                <a:lnTo>
                  <a:pt x="3334956" y="1739900"/>
                </a:lnTo>
                <a:lnTo>
                  <a:pt x="3332454" y="1790700"/>
                </a:lnTo>
                <a:lnTo>
                  <a:pt x="3328505" y="1841500"/>
                </a:lnTo>
                <a:lnTo>
                  <a:pt x="3323107" y="1879600"/>
                </a:lnTo>
                <a:lnTo>
                  <a:pt x="3316274" y="1930400"/>
                </a:lnTo>
                <a:lnTo>
                  <a:pt x="3308032" y="1981200"/>
                </a:lnTo>
                <a:lnTo>
                  <a:pt x="3298406" y="2032000"/>
                </a:lnTo>
                <a:lnTo>
                  <a:pt x="3287395" y="2070100"/>
                </a:lnTo>
                <a:lnTo>
                  <a:pt x="3275025" y="2120900"/>
                </a:lnTo>
                <a:lnTo>
                  <a:pt x="3261309" y="2171700"/>
                </a:lnTo>
                <a:lnTo>
                  <a:pt x="3246259" y="2209800"/>
                </a:lnTo>
                <a:lnTo>
                  <a:pt x="3229914" y="2260600"/>
                </a:lnTo>
                <a:lnTo>
                  <a:pt x="3212261" y="2298700"/>
                </a:lnTo>
                <a:lnTo>
                  <a:pt x="3193351" y="2349500"/>
                </a:lnTo>
                <a:lnTo>
                  <a:pt x="3173171" y="2387600"/>
                </a:lnTo>
                <a:lnTo>
                  <a:pt x="3151746" y="2438400"/>
                </a:lnTo>
                <a:lnTo>
                  <a:pt x="3129102" y="2476500"/>
                </a:lnTo>
                <a:lnTo>
                  <a:pt x="3105239" y="2514600"/>
                </a:lnTo>
                <a:lnTo>
                  <a:pt x="3080194" y="2565400"/>
                </a:lnTo>
                <a:lnTo>
                  <a:pt x="3053969" y="2603500"/>
                </a:lnTo>
                <a:lnTo>
                  <a:pt x="3026587" y="2641600"/>
                </a:lnTo>
                <a:lnTo>
                  <a:pt x="2998063" y="2679700"/>
                </a:lnTo>
                <a:lnTo>
                  <a:pt x="2968421" y="2717800"/>
                </a:lnTo>
                <a:lnTo>
                  <a:pt x="2937675" y="2755900"/>
                </a:lnTo>
                <a:lnTo>
                  <a:pt x="2905836" y="2794000"/>
                </a:lnTo>
                <a:lnTo>
                  <a:pt x="2872917" y="2819400"/>
                </a:lnTo>
                <a:lnTo>
                  <a:pt x="2838945" y="2857500"/>
                </a:lnTo>
                <a:lnTo>
                  <a:pt x="2803931" y="2895600"/>
                </a:lnTo>
                <a:lnTo>
                  <a:pt x="2767901" y="2921000"/>
                </a:lnTo>
                <a:lnTo>
                  <a:pt x="2730868" y="2959100"/>
                </a:lnTo>
                <a:lnTo>
                  <a:pt x="2692831" y="2984500"/>
                </a:lnTo>
                <a:lnTo>
                  <a:pt x="2653842" y="3009900"/>
                </a:lnTo>
                <a:lnTo>
                  <a:pt x="2613888" y="3035300"/>
                </a:lnTo>
                <a:lnTo>
                  <a:pt x="2572994" y="3073400"/>
                </a:lnTo>
                <a:lnTo>
                  <a:pt x="2531186" y="3098800"/>
                </a:lnTo>
                <a:lnTo>
                  <a:pt x="2488463" y="3124200"/>
                </a:lnTo>
                <a:lnTo>
                  <a:pt x="2444864" y="3136900"/>
                </a:lnTo>
                <a:lnTo>
                  <a:pt x="2357069" y="3187700"/>
                </a:lnTo>
                <a:lnTo>
                  <a:pt x="2312454" y="3200400"/>
                </a:lnTo>
                <a:lnTo>
                  <a:pt x="2267394" y="3225800"/>
                </a:lnTo>
                <a:lnTo>
                  <a:pt x="2036826" y="3289300"/>
                </a:lnTo>
                <a:lnTo>
                  <a:pt x="1989886" y="3289300"/>
                </a:lnTo>
                <a:lnTo>
                  <a:pt x="1895462" y="3314700"/>
                </a:lnTo>
                <a:lnTo>
                  <a:pt x="1562798" y="3314700"/>
                </a:lnTo>
                <a:lnTo>
                  <a:pt x="1515465" y="3302000"/>
                </a:lnTo>
                <a:lnTo>
                  <a:pt x="1468272" y="3302000"/>
                </a:lnTo>
                <a:lnTo>
                  <a:pt x="1421257" y="3289300"/>
                </a:lnTo>
                <a:lnTo>
                  <a:pt x="1374470" y="3289300"/>
                </a:lnTo>
                <a:lnTo>
                  <a:pt x="1144955" y="3225800"/>
                </a:lnTo>
                <a:lnTo>
                  <a:pt x="1100175" y="3200400"/>
                </a:lnTo>
                <a:lnTo>
                  <a:pt x="1055865" y="3187700"/>
                </a:lnTo>
                <a:lnTo>
                  <a:pt x="1012037" y="3162300"/>
                </a:lnTo>
                <a:lnTo>
                  <a:pt x="968730" y="3149600"/>
                </a:lnTo>
                <a:lnTo>
                  <a:pt x="883843" y="3098800"/>
                </a:lnTo>
                <a:lnTo>
                  <a:pt x="801471" y="3048000"/>
                </a:lnTo>
                <a:lnTo>
                  <a:pt x="761314" y="3022600"/>
                </a:lnTo>
                <a:lnTo>
                  <a:pt x="721880" y="2997200"/>
                </a:lnTo>
                <a:lnTo>
                  <a:pt x="683145" y="2971800"/>
                </a:lnTo>
                <a:lnTo>
                  <a:pt x="645490" y="2933700"/>
                </a:lnTo>
                <a:lnTo>
                  <a:pt x="608926" y="2908300"/>
                </a:lnTo>
                <a:lnTo>
                  <a:pt x="573455" y="2870200"/>
                </a:lnTo>
                <a:lnTo>
                  <a:pt x="539102" y="2832100"/>
                </a:lnTo>
                <a:lnTo>
                  <a:pt x="505866" y="2806700"/>
                </a:lnTo>
                <a:lnTo>
                  <a:pt x="473748" y="2768600"/>
                </a:lnTo>
                <a:lnTo>
                  <a:pt x="442772" y="2730500"/>
                </a:lnTo>
                <a:lnTo>
                  <a:pt x="412953" y="2692400"/>
                </a:lnTo>
                <a:lnTo>
                  <a:pt x="384289" y="2654300"/>
                </a:lnTo>
                <a:lnTo>
                  <a:pt x="356793" y="2616200"/>
                </a:lnTo>
                <a:lnTo>
                  <a:pt x="330479" y="2578100"/>
                </a:lnTo>
                <a:lnTo>
                  <a:pt x="305358" y="2540000"/>
                </a:lnTo>
                <a:lnTo>
                  <a:pt x="281444" y="2501900"/>
                </a:lnTo>
                <a:lnTo>
                  <a:pt x="258724" y="2451100"/>
                </a:lnTo>
                <a:lnTo>
                  <a:pt x="237236" y="2413000"/>
                </a:lnTo>
                <a:lnTo>
                  <a:pt x="216979" y="2374900"/>
                </a:lnTo>
                <a:lnTo>
                  <a:pt x="197967" y="2324100"/>
                </a:lnTo>
                <a:lnTo>
                  <a:pt x="180200" y="2286000"/>
                </a:lnTo>
                <a:lnTo>
                  <a:pt x="163690" y="2235200"/>
                </a:lnTo>
                <a:lnTo>
                  <a:pt x="148463" y="2197100"/>
                </a:lnTo>
                <a:lnTo>
                  <a:pt x="134518" y="2146300"/>
                </a:lnTo>
                <a:lnTo>
                  <a:pt x="121856" y="2095500"/>
                </a:lnTo>
                <a:lnTo>
                  <a:pt x="110502" y="2057400"/>
                </a:lnTo>
                <a:lnTo>
                  <a:pt x="100469" y="2006600"/>
                </a:lnTo>
                <a:lnTo>
                  <a:pt x="91744" y="1955800"/>
                </a:lnTo>
                <a:lnTo>
                  <a:pt x="84366" y="1917700"/>
                </a:lnTo>
                <a:lnTo>
                  <a:pt x="78333" y="1866900"/>
                </a:lnTo>
                <a:lnTo>
                  <a:pt x="73647" y="1816100"/>
                </a:lnTo>
                <a:lnTo>
                  <a:pt x="70319" y="1765300"/>
                </a:lnTo>
                <a:lnTo>
                  <a:pt x="68376" y="1727200"/>
                </a:lnTo>
                <a:lnTo>
                  <a:pt x="67818" y="1676400"/>
                </a:lnTo>
                <a:lnTo>
                  <a:pt x="68656" y="1625600"/>
                </a:lnTo>
                <a:lnTo>
                  <a:pt x="70891" y="1574800"/>
                </a:lnTo>
                <a:lnTo>
                  <a:pt x="74549" y="1536700"/>
                </a:lnTo>
                <a:lnTo>
                  <a:pt x="79629" y="1485900"/>
                </a:lnTo>
                <a:lnTo>
                  <a:pt x="86156" y="1435100"/>
                </a:lnTo>
                <a:lnTo>
                  <a:pt x="94119" y="1384300"/>
                </a:lnTo>
                <a:lnTo>
                  <a:pt x="103644" y="1346200"/>
                </a:lnTo>
                <a:lnTo>
                  <a:pt x="114642" y="1295400"/>
                </a:lnTo>
                <a:lnTo>
                  <a:pt x="127076" y="1244600"/>
                </a:lnTo>
                <a:lnTo>
                  <a:pt x="140931" y="1193800"/>
                </a:lnTo>
                <a:lnTo>
                  <a:pt x="156184" y="1155700"/>
                </a:lnTo>
                <a:lnTo>
                  <a:pt x="172796" y="1104900"/>
                </a:lnTo>
                <a:lnTo>
                  <a:pt x="190741" y="1066800"/>
                </a:lnTo>
                <a:lnTo>
                  <a:pt x="210007" y="1016000"/>
                </a:lnTo>
                <a:lnTo>
                  <a:pt x="230568" y="977900"/>
                </a:lnTo>
                <a:lnTo>
                  <a:pt x="252387" y="939800"/>
                </a:lnTo>
                <a:lnTo>
                  <a:pt x="275450" y="889000"/>
                </a:lnTo>
                <a:lnTo>
                  <a:pt x="299720" y="850900"/>
                </a:lnTo>
                <a:lnTo>
                  <a:pt x="325183" y="812800"/>
                </a:lnTo>
                <a:lnTo>
                  <a:pt x="351802" y="774700"/>
                </a:lnTo>
                <a:lnTo>
                  <a:pt x="379564" y="736600"/>
                </a:lnTo>
                <a:lnTo>
                  <a:pt x="408444" y="698500"/>
                </a:lnTo>
                <a:lnTo>
                  <a:pt x="438404" y="660400"/>
                </a:lnTo>
                <a:lnTo>
                  <a:pt x="469430" y="622300"/>
                </a:lnTo>
                <a:lnTo>
                  <a:pt x="501484" y="584200"/>
                </a:lnTo>
                <a:lnTo>
                  <a:pt x="534555" y="546100"/>
                </a:lnTo>
                <a:lnTo>
                  <a:pt x="568604" y="520700"/>
                </a:lnTo>
                <a:lnTo>
                  <a:pt x="603618" y="482600"/>
                </a:lnTo>
                <a:lnTo>
                  <a:pt x="639572" y="457200"/>
                </a:lnTo>
                <a:lnTo>
                  <a:pt x="676427" y="419100"/>
                </a:lnTo>
                <a:lnTo>
                  <a:pt x="714171" y="393700"/>
                </a:lnTo>
                <a:lnTo>
                  <a:pt x="752779" y="368300"/>
                </a:lnTo>
                <a:lnTo>
                  <a:pt x="792213" y="330200"/>
                </a:lnTo>
                <a:lnTo>
                  <a:pt x="832459" y="304800"/>
                </a:lnTo>
                <a:lnTo>
                  <a:pt x="873480" y="279400"/>
                </a:lnTo>
                <a:lnTo>
                  <a:pt x="915263" y="254000"/>
                </a:lnTo>
                <a:lnTo>
                  <a:pt x="957783" y="241300"/>
                </a:lnTo>
                <a:lnTo>
                  <a:pt x="1044917" y="190500"/>
                </a:lnTo>
                <a:lnTo>
                  <a:pt x="1089469" y="177800"/>
                </a:lnTo>
                <a:lnTo>
                  <a:pt x="1134668" y="152400"/>
                </a:lnTo>
                <a:lnTo>
                  <a:pt x="1226832" y="127000"/>
                </a:lnTo>
                <a:lnTo>
                  <a:pt x="1420406" y="76200"/>
                </a:lnTo>
                <a:lnTo>
                  <a:pt x="1469313" y="76200"/>
                </a:lnTo>
                <a:lnTo>
                  <a:pt x="1518348" y="63500"/>
                </a:lnTo>
                <a:lnTo>
                  <a:pt x="1862264" y="63500"/>
                </a:lnTo>
                <a:lnTo>
                  <a:pt x="1911057" y="76200"/>
                </a:lnTo>
                <a:lnTo>
                  <a:pt x="1959648" y="76200"/>
                </a:lnTo>
                <a:lnTo>
                  <a:pt x="2291232" y="165100"/>
                </a:lnTo>
                <a:lnTo>
                  <a:pt x="2336939" y="190500"/>
                </a:lnTo>
                <a:lnTo>
                  <a:pt x="2382126" y="203200"/>
                </a:lnTo>
                <a:lnTo>
                  <a:pt x="2470785" y="254000"/>
                </a:lnTo>
                <a:lnTo>
                  <a:pt x="2556891" y="304800"/>
                </a:lnTo>
                <a:lnTo>
                  <a:pt x="2598915" y="330200"/>
                </a:lnTo>
                <a:lnTo>
                  <a:pt x="2640190" y="355600"/>
                </a:lnTo>
                <a:lnTo>
                  <a:pt x="2680678" y="381000"/>
                </a:lnTo>
                <a:lnTo>
                  <a:pt x="2720035" y="406400"/>
                </a:lnTo>
                <a:lnTo>
                  <a:pt x="2758313" y="444500"/>
                </a:lnTo>
                <a:lnTo>
                  <a:pt x="2795486" y="469900"/>
                </a:lnTo>
                <a:lnTo>
                  <a:pt x="2831541" y="508000"/>
                </a:lnTo>
                <a:lnTo>
                  <a:pt x="2866479" y="546100"/>
                </a:lnTo>
                <a:lnTo>
                  <a:pt x="2900261" y="584200"/>
                </a:lnTo>
                <a:lnTo>
                  <a:pt x="2932900" y="609600"/>
                </a:lnTo>
                <a:lnTo>
                  <a:pt x="2964370" y="647700"/>
                </a:lnTo>
                <a:lnTo>
                  <a:pt x="2994660" y="685800"/>
                </a:lnTo>
                <a:lnTo>
                  <a:pt x="3023755" y="723900"/>
                </a:lnTo>
                <a:lnTo>
                  <a:pt x="3051657" y="774700"/>
                </a:lnTo>
                <a:lnTo>
                  <a:pt x="3078327" y="812800"/>
                </a:lnTo>
                <a:lnTo>
                  <a:pt x="3103765" y="850900"/>
                </a:lnTo>
                <a:lnTo>
                  <a:pt x="3127959" y="889000"/>
                </a:lnTo>
                <a:lnTo>
                  <a:pt x="3150895" y="939800"/>
                </a:lnTo>
                <a:lnTo>
                  <a:pt x="3172561" y="977900"/>
                </a:lnTo>
                <a:lnTo>
                  <a:pt x="3192932" y="1028700"/>
                </a:lnTo>
                <a:lnTo>
                  <a:pt x="3212020" y="1066800"/>
                </a:lnTo>
                <a:lnTo>
                  <a:pt x="3229787" y="1117600"/>
                </a:lnTo>
                <a:lnTo>
                  <a:pt x="3246234" y="1155700"/>
                </a:lnTo>
                <a:lnTo>
                  <a:pt x="3261347" y="1206500"/>
                </a:lnTo>
                <a:lnTo>
                  <a:pt x="3275101" y="1257300"/>
                </a:lnTo>
                <a:lnTo>
                  <a:pt x="3287484" y="1295400"/>
                </a:lnTo>
                <a:lnTo>
                  <a:pt x="3298507" y="1346200"/>
                </a:lnTo>
                <a:lnTo>
                  <a:pt x="3308134" y="1397000"/>
                </a:lnTo>
                <a:lnTo>
                  <a:pt x="3316351" y="1447800"/>
                </a:lnTo>
                <a:lnTo>
                  <a:pt x="3323158" y="1498600"/>
                </a:lnTo>
                <a:lnTo>
                  <a:pt x="3328530" y="1536700"/>
                </a:lnTo>
                <a:lnTo>
                  <a:pt x="3332467" y="1587500"/>
                </a:lnTo>
                <a:lnTo>
                  <a:pt x="3334943" y="1638300"/>
                </a:lnTo>
                <a:lnTo>
                  <a:pt x="3335947" y="1688985"/>
                </a:lnTo>
                <a:lnTo>
                  <a:pt x="3335959" y="1228267"/>
                </a:lnTo>
                <a:lnTo>
                  <a:pt x="3328212" y="1206500"/>
                </a:lnTo>
                <a:lnTo>
                  <a:pt x="3313315" y="1155700"/>
                </a:lnTo>
                <a:lnTo>
                  <a:pt x="3297123" y="1104900"/>
                </a:lnTo>
                <a:lnTo>
                  <a:pt x="3279648" y="1066800"/>
                </a:lnTo>
                <a:lnTo>
                  <a:pt x="3260890" y="1016000"/>
                </a:lnTo>
                <a:lnTo>
                  <a:pt x="3240862" y="977900"/>
                </a:lnTo>
                <a:lnTo>
                  <a:pt x="3219602" y="927100"/>
                </a:lnTo>
                <a:lnTo>
                  <a:pt x="3197123" y="889000"/>
                </a:lnTo>
                <a:lnTo>
                  <a:pt x="3173412" y="838200"/>
                </a:lnTo>
                <a:lnTo>
                  <a:pt x="3148507" y="800100"/>
                </a:lnTo>
                <a:lnTo>
                  <a:pt x="3122422" y="762000"/>
                </a:lnTo>
                <a:lnTo>
                  <a:pt x="3095180" y="723900"/>
                </a:lnTo>
                <a:lnTo>
                  <a:pt x="3066770" y="685800"/>
                </a:lnTo>
                <a:lnTo>
                  <a:pt x="3037217" y="647700"/>
                </a:lnTo>
                <a:lnTo>
                  <a:pt x="3006547" y="609600"/>
                </a:lnTo>
                <a:lnTo>
                  <a:pt x="2974771" y="571500"/>
                </a:lnTo>
                <a:lnTo>
                  <a:pt x="2941904" y="533400"/>
                </a:lnTo>
                <a:lnTo>
                  <a:pt x="2907957" y="495300"/>
                </a:lnTo>
                <a:lnTo>
                  <a:pt x="2872943" y="457200"/>
                </a:lnTo>
                <a:lnTo>
                  <a:pt x="2836888" y="431800"/>
                </a:lnTo>
                <a:lnTo>
                  <a:pt x="2799791" y="393700"/>
                </a:lnTo>
                <a:lnTo>
                  <a:pt x="2761691" y="368300"/>
                </a:lnTo>
                <a:lnTo>
                  <a:pt x="2722575" y="330200"/>
                </a:lnTo>
                <a:lnTo>
                  <a:pt x="2682481" y="304800"/>
                </a:lnTo>
                <a:lnTo>
                  <a:pt x="2641409" y="279400"/>
                </a:lnTo>
                <a:lnTo>
                  <a:pt x="2599385" y="241300"/>
                </a:lnTo>
                <a:lnTo>
                  <a:pt x="2557259" y="215900"/>
                </a:lnTo>
                <a:lnTo>
                  <a:pt x="2514511" y="203200"/>
                </a:lnTo>
                <a:lnTo>
                  <a:pt x="2471140" y="177800"/>
                </a:lnTo>
                <a:lnTo>
                  <a:pt x="2382723" y="127000"/>
                </a:lnTo>
                <a:lnTo>
                  <a:pt x="2292286" y="101600"/>
                </a:lnTo>
                <a:lnTo>
                  <a:pt x="2246388" y="76200"/>
                </a:lnTo>
                <a:lnTo>
                  <a:pt x="2200097" y="63500"/>
                </a:lnTo>
                <a:lnTo>
                  <a:pt x="2059165" y="25400"/>
                </a:lnTo>
                <a:lnTo>
                  <a:pt x="2011616" y="25400"/>
                </a:lnTo>
                <a:lnTo>
                  <a:pt x="1915858" y="0"/>
                </a:lnTo>
                <a:lnTo>
                  <a:pt x="1529168" y="0"/>
                </a:lnTo>
                <a:lnTo>
                  <a:pt x="1480997" y="12700"/>
                </a:lnTo>
                <a:lnTo>
                  <a:pt x="1432966" y="12700"/>
                </a:lnTo>
                <a:lnTo>
                  <a:pt x="1337500" y="38100"/>
                </a:lnTo>
                <a:lnTo>
                  <a:pt x="1290116" y="38100"/>
                </a:lnTo>
                <a:lnTo>
                  <a:pt x="1196276" y="63500"/>
                </a:lnTo>
                <a:lnTo>
                  <a:pt x="1149870" y="88900"/>
                </a:lnTo>
                <a:lnTo>
                  <a:pt x="1058265" y="114300"/>
                </a:lnTo>
                <a:lnTo>
                  <a:pt x="1013129" y="139700"/>
                </a:lnTo>
                <a:lnTo>
                  <a:pt x="968489" y="152400"/>
                </a:lnTo>
                <a:lnTo>
                  <a:pt x="880364" y="203200"/>
                </a:lnTo>
                <a:lnTo>
                  <a:pt x="837196" y="228600"/>
                </a:lnTo>
                <a:lnTo>
                  <a:pt x="794931" y="254000"/>
                </a:lnTo>
                <a:lnTo>
                  <a:pt x="753554" y="279400"/>
                </a:lnTo>
                <a:lnTo>
                  <a:pt x="713092" y="304800"/>
                </a:lnTo>
                <a:lnTo>
                  <a:pt x="673557" y="330200"/>
                </a:lnTo>
                <a:lnTo>
                  <a:pt x="634987" y="368300"/>
                </a:lnTo>
                <a:lnTo>
                  <a:pt x="597369" y="393700"/>
                </a:lnTo>
                <a:lnTo>
                  <a:pt x="560743" y="431800"/>
                </a:lnTo>
                <a:lnTo>
                  <a:pt x="525106" y="457200"/>
                </a:lnTo>
                <a:lnTo>
                  <a:pt x="490486" y="495300"/>
                </a:lnTo>
                <a:lnTo>
                  <a:pt x="456895" y="533400"/>
                </a:lnTo>
                <a:lnTo>
                  <a:pt x="424357" y="571500"/>
                </a:lnTo>
                <a:lnTo>
                  <a:pt x="392874" y="609600"/>
                </a:lnTo>
                <a:lnTo>
                  <a:pt x="362483" y="647700"/>
                </a:lnTo>
                <a:lnTo>
                  <a:pt x="333184" y="685800"/>
                </a:lnTo>
                <a:lnTo>
                  <a:pt x="305003" y="723900"/>
                </a:lnTo>
                <a:lnTo>
                  <a:pt x="277952" y="762000"/>
                </a:lnTo>
                <a:lnTo>
                  <a:pt x="252044" y="800100"/>
                </a:lnTo>
                <a:lnTo>
                  <a:pt x="227304" y="850900"/>
                </a:lnTo>
                <a:lnTo>
                  <a:pt x="203733" y="889000"/>
                </a:lnTo>
                <a:lnTo>
                  <a:pt x="181368" y="927100"/>
                </a:lnTo>
                <a:lnTo>
                  <a:pt x="160210" y="977900"/>
                </a:lnTo>
                <a:lnTo>
                  <a:pt x="140284" y="1016000"/>
                </a:lnTo>
                <a:lnTo>
                  <a:pt x="121615" y="1066800"/>
                </a:lnTo>
                <a:lnTo>
                  <a:pt x="104190" y="1117600"/>
                </a:lnTo>
                <a:lnTo>
                  <a:pt x="88061" y="1155700"/>
                </a:lnTo>
                <a:lnTo>
                  <a:pt x="73215" y="1206500"/>
                </a:lnTo>
                <a:lnTo>
                  <a:pt x="59690" y="1257300"/>
                </a:lnTo>
                <a:lnTo>
                  <a:pt x="47485" y="1295400"/>
                </a:lnTo>
                <a:lnTo>
                  <a:pt x="36626" y="1346200"/>
                </a:lnTo>
                <a:lnTo>
                  <a:pt x="27139" y="1397000"/>
                </a:lnTo>
                <a:lnTo>
                  <a:pt x="19024" y="1447800"/>
                </a:lnTo>
                <a:lnTo>
                  <a:pt x="12293" y="1498600"/>
                </a:lnTo>
                <a:lnTo>
                  <a:pt x="6985" y="1536700"/>
                </a:lnTo>
                <a:lnTo>
                  <a:pt x="3175" y="1587500"/>
                </a:lnTo>
                <a:lnTo>
                  <a:pt x="850" y="1638300"/>
                </a:lnTo>
                <a:lnTo>
                  <a:pt x="0" y="1688985"/>
                </a:lnTo>
                <a:lnTo>
                  <a:pt x="584" y="1739900"/>
                </a:lnTo>
                <a:lnTo>
                  <a:pt x="2616" y="1778000"/>
                </a:lnTo>
                <a:lnTo>
                  <a:pt x="6057" y="1828800"/>
                </a:lnTo>
                <a:lnTo>
                  <a:pt x="10896" y="1879600"/>
                </a:lnTo>
                <a:lnTo>
                  <a:pt x="17132" y="1930400"/>
                </a:lnTo>
                <a:lnTo>
                  <a:pt x="24739" y="1981200"/>
                </a:lnTo>
                <a:lnTo>
                  <a:pt x="33693" y="2019300"/>
                </a:lnTo>
                <a:lnTo>
                  <a:pt x="43980" y="2070100"/>
                </a:lnTo>
                <a:lnTo>
                  <a:pt x="55600" y="2120900"/>
                </a:lnTo>
                <a:lnTo>
                  <a:pt x="68516" y="2159000"/>
                </a:lnTo>
                <a:lnTo>
                  <a:pt x="82727" y="2209800"/>
                </a:lnTo>
                <a:lnTo>
                  <a:pt x="98196" y="2247900"/>
                </a:lnTo>
                <a:lnTo>
                  <a:pt x="114935" y="2298700"/>
                </a:lnTo>
                <a:lnTo>
                  <a:pt x="132918" y="2336800"/>
                </a:lnTo>
                <a:lnTo>
                  <a:pt x="152107" y="2387600"/>
                </a:lnTo>
                <a:lnTo>
                  <a:pt x="172516" y="2425700"/>
                </a:lnTo>
                <a:lnTo>
                  <a:pt x="194119" y="2476500"/>
                </a:lnTo>
                <a:lnTo>
                  <a:pt x="216890" y="2514600"/>
                </a:lnTo>
                <a:lnTo>
                  <a:pt x="240830" y="2552700"/>
                </a:lnTo>
                <a:lnTo>
                  <a:pt x="265899" y="2590800"/>
                </a:lnTo>
                <a:lnTo>
                  <a:pt x="292100" y="2628900"/>
                </a:lnTo>
                <a:lnTo>
                  <a:pt x="319417" y="2679700"/>
                </a:lnTo>
                <a:lnTo>
                  <a:pt x="347827" y="2717800"/>
                </a:lnTo>
                <a:lnTo>
                  <a:pt x="377304" y="2755900"/>
                </a:lnTo>
                <a:lnTo>
                  <a:pt x="407860" y="2781300"/>
                </a:lnTo>
                <a:lnTo>
                  <a:pt x="439445" y="2819400"/>
                </a:lnTo>
                <a:lnTo>
                  <a:pt x="472071" y="2857500"/>
                </a:lnTo>
                <a:lnTo>
                  <a:pt x="505701" y="2895600"/>
                </a:lnTo>
                <a:lnTo>
                  <a:pt x="540334" y="2933700"/>
                </a:lnTo>
                <a:lnTo>
                  <a:pt x="575945" y="2959100"/>
                </a:lnTo>
                <a:lnTo>
                  <a:pt x="612521" y="2997200"/>
                </a:lnTo>
                <a:lnTo>
                  <a:pt x="650049" y="3022600"/>
                </a:lnTo>
                <a:lnTo>
                  <a:pt x="688505" y="3048000"/>
                </a:lnTo>
                <a:lnTo>
                  <a:pt x="728446" y="3086100"/>
                </a:lnTo>
                <a:lnTo>
                  <a:pt x="769175" y="3111500"/>
                </a:lnTo>
                <a:lnTo>
                  <a:pt x="810628" y="3136900"/>
                </a:lnTo>
                <a:lnTo>
                  <a:pt x="895629" y="3187700"/>
                </a:lnTo>
                <a:lnTo>
                  <a:pt x="939101" y="3213100"/>
                </a:lnTo>
                <a:lnTo>
                  <a:pt x="983170" y="3225800"/>
                </a:lnTo>
                <a:lnTo>
                  <a:pt x="1027798" y="3251200"/>
                </a:lnTo>
                <a:lnTo>
                  <a:pt x="1072946" y="3263900"/>
                </a:lnTo>
                <a:lnTo>
                  <a:pt x="1118590" y="3289300"/>
                </a:lnTo>
                <a:lnTo>
                  <a:pt x="1352867" y="3352800"/>
                </a:lnTo>
                <a:lnTo>
                  <a:pt x="1400695" y="3352800"/>
                </a:lnTo>
                <a:lnTo>
                  <a:pt x="1497012" y="3378200"/>
                </a:lnTo>
                <a:lnTo>
                  <a:pt x="1886026" y="3378200"/>
                </a:lnTo>
                <a:lnTo>
                  <a:pt x="1934476" y="3365500"/>
                </a:lnTo>
                <a:lnTo>
                  <a:pt x="1982774" y="3365500"/>
                </a:lnTo>
                <a:lnTo>
                  <a:pt x="2173655" y="3314700"/>
                </a:lnTo>
                <a:lnTo>
                  <a:pt x="2313394" y="3276600"/>
                </a:lnTo>
                <a:lnTo>
                  <a:pt x="2359139" y="3251200"/>
                </a:lnTo>
                <a:lnTo>
                  <a:pt x="2404529" y="3238500"/>
                </a:lnTo>
                <a:lnTo>
                  <a:pt x="2493099" y="3187700"/>
                </a:lnTo>
                <a:lnTo>
                  <a:pt x="2536228" y="3162300"/>
                </a:lnTo>
                <a:lnTo>
                  <a:pt x="2578570" y="3149600"/>
                </a:lnTo>
                <a:lnTo>
                  <a:pt x="2620086" y="3111500"/>
                </a:lnTo>
                <a:lnTo>
                  <a:pt x="2660777" y="3086100"/>
                </a:lnTo>
                <a:lnTo>
                  <a:pt x="2700617" y="3060700"/>
                </a:lnTo>
                <a:lnTo>
                  <a:pt x="2739567" y="3035300"/>
                </a:lnTo>
                <a:lnTo>
                  <a:pt x="2777629" y="2997200"/>
                </a:lnTo>
                <a:lnTo>
                  <a:pt x="2814777" y="2971800"/>
                </a:lnTo>
                <a:lnTo>
                  <a:pt x="2850985" y="2933700"/>
                </a:lnTo>
                <a:lnTo>
                  <a:pt x="2886240" y="2908300"/>
                </a:lnTo>
                <a:lnTo>
                  <a:pt x="2920504" y="2870200"/>
                </a:lnTo>
                <a:lnTo>
                  <a:pt x="2953778" y="2832100"/>
                </a:lnTo>
                <a:lnTo>
                  <a:pt x="2986036" y="2794000"/>
                </a:lnTo>
                <a:lnTo>
                  <a:pt x="3017253" y="2755900"/>
                </a:lnTo>
                <a:lnTo>
                  <a:pt x="3047415" y="2717800"/>
                </a:lnTo>
                <a:lnTo>
                  <a:pt x="3076498" y="2679700"/>
                </a:lnTo>
                <a:lnTo>
                  <a:pt x="3104477" y="2641600"/>
                </a:lnTo>
                <a:lnTo>
                  <a:pt x="3131337" y="2603500"/>
                </a:lnTo>
                <a:lnTo>
                  <a:pt x="3157055" y="2565400"/>
                </a:lnTo>
                <a:lnTo>
                  <a:pt x="3181604" y="2527300"/>
                </a:lnTo>
                <a:lnTo>
                  <a:pt x="3204984" y="2476500"/>
                </a:lnTo>
                <a:lnTo>
                  <a:pt x="3227159" y="2438400"/>
                </a:lnTo>
                <a:lnTo>
                  <a:pt x="3248114" y="2387600"/>
                </a:lnTo>
                <a:lnTo>
                  <a:pt x="3267824" y="2349500"/>
                </a:lnTo>
                <a:lnTo>
                  <a:pt x="3286264" y="2298700"/>
                </a:lnTo>
                <a:lnTo>
                  <a:pt x="3303435" y="2260600"/>
                </a:lnTo>
                <a:lnTo>
                  <a:pt x="3319297" y="2209800"/>
                </a:lnTo>
                <a:lnTo>
                  <a:pt x="3333826" y="2159000"/>
                </a:lnTo>
                <a:lnTo>
                  <a:pt x="3347021" y="2120900"/>
                </a:lnTo>
                <a:lnTo>
                  <a:pt x="3358845" y="2070100"/>
                </a:lnTo>
                <a:lnTo>
                  <a:pt x="3369297" y="2019300"/>
                </a:lnTo>
                <a:lnTo>
                  <a:pt x="3378327" y="1968500"/>
                </a:lnTo>
                <a:lnTo>
                  <a:pt x="3385604" y="1930400"/>
                </a:lnTo>
                <a:lnTo>
                  <a:pt x="3391458" y="1879600"/>
                </a:lnTo>
                <a:lnTo>
                  <a:pt x="3395967" y="1828800"/>
                </a:lnTo>
                <a:lnTo>
                  <a:pt x="3399180" y="1778000"/>
                </a:lnTo>
                <a:lnTo>
                  <a:pt x="3401161" y="1739900"/>
                </a:lnTo>
                <a:lnTo>
                  <a:pt x="3401987" y="1689239"/>
                </a:lnTo>
                <a:lnTo>
                  <a:pt x="3402038" y="1688985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454413" y="425821"/>
            <a:ext cx="4070985" cy="1186815"/>
            <a:chOff x="3454413" y="425821"/>
            <a:chExt cx="4070985" cy="1186815"/>
          </a:xfrm>
        </p:grpSpPr>
        <p:sp>
          <p:nvSpPr>
            <p:cNvPr id="8" name="object 8"/>
            <p:cNvSpPr/>
            <p:nvPr/>
          </p:nvSpPr>
          <p:spPr>
            <a:xfrm>
              <a:off x="3694063" y="535309"/>
              <a:ext cx="3831590" cy="1077595"/>
            </a:xfrm>
            <a:custGeom>
              <a:avLst/>
              <a:gdLst/>
              <a:ahLst/>
              <a:cxnLst/>
              <a:rect l="l" t="t" r="r" b="b"/>
              <a:pathLst>
                <a:path w="3831590" h="1077595">
                  <a:moveTo>
                    <a:pt x="3704787" y="1077133"/>
                  </a:moveTo>
                  <a:lnTo>
                    <a:pt x="130819" y="1077133"/>
                  </a:lnTo>
                  <a:lnTo>
                    <a:pt x="79968" y="1066830"/>
                  </a:lnTo>
                  <a:lnTo>
                    <a:pt x="38377" y="1038755"/>
                  </a:lnTo>
                  <a:lnTo>
                    <a:pt x="10303" y="997165"/>
                  </a:lnTo>
                  <a:lnTo>
                    <a:pt x="0" y="946314"/>
                  </a:lnTo>
                  <a:lnTo>
                    <a:pt x="0" y="130818"/>
                  </a:lnTo>
                  <a:lnTo>
                    <a:pt x="10303" y="79968"/>
                  </a:lnTo>
                  <a:lnTo>
                    <a:pt x="38377" y="38378"/>
                  </a:lnTo>
                  <a:lnTo>
                    <a:pt x="79968" y="10303"/>
                  </a:lnTo>
                  <a:lnTo>
                    <a:pt x="130818" y="0"/>
                  </a:lnTo>
                  <a:lnTo>
                    <a:pt x="3704788" y="0"/>
                  </a:lnTo>
                  <a:lnTo>
                    <a:pt x="3755638" y="10303"/>
                  </a:lnTo>
                  <a:lnTo>
                    <a:pt x="3797228" y="38378"/>
                  </a:lnTo>
                  <a:lnTo>
                    <a:pt x="3825303" y="79968"/>
                  </a:lnTo>
                  <a:lnTo>
                    <a:pt x="3831135" y="108750"/>
                  </a:lnTo>
                  <a:lnTo>
                    <a:pt x="3831135" y="968383"/>
                  </a:lnTo>
                  <a:lnTo>
                    <a:pt x="3825303" y="997165"/>
                  </a:lnTo>
                  <a:lnTo>
                    <a:pt x="3797228" y="1038755"/>
                  </a:lnTo>
                  <a:lnTo>
                    <a:pt x="3755638" y="1066830"/>
                  </a:lnTo>
                  <a:lnTo>
                    <a:pt x="3704787" y="1077133"/>
                  </a:lnTo>
                  <a:close/>
                </a:path>
              </a:pathLst>
            </a:custGeom>
            <a:solidFill>
              <a:srgbClr val="D94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4413" y="425821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7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4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3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2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3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4" y="139185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79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2"/>
                  </a:lnTo>
                  <a:lnTo>
                    <a:pt x="947962" y="523794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79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34011" y="5073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/>
              <a:t>1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636448" y="1787488"/>
            <a:ext cx="4535805" cy="1079500"/>
            <a:chOff x="4636448" y="1787488"/>
            <a:chExt cx="4535805" cy="1079500"/>
          </a:xfrm>
        </p:grpSpPr>
        <p:sp>
          <p:nvSpPr>
            <p:cNvPr id="12" name="object 12"/>
            <p:cNvSpPr/>
            <p:nvPr/>
          </p:nvSpPr>
          <p:spPr>
            <a:xfrm>
              <a:off x="5160626" y="1787488"/>
              <a:ext cx="4011929" cy="1079500"/>
            </a:xfrm>
            <a:custGeom>
              <a:avLst/>
              <a:gdLst/>
              <a:ahLst/>
              <a:cxnLst/>
              <a:rect l="l" t="t" r="r" b="b"/>
              <a:pathLst>
                <a:path w="4011929" h="1079500">
                  <a:moveTo>
                    <a:pt x="3880771" y="1079279"/>
                  </a:moveTo>
                  <a:lnTo>
                    <a:pt x="130819" y="1079279"/>
                  </a:lnTo>
                  <a:lnTo>
                    <a:pt x="79968" y="1068975"/>
                  </a:lnTo>
                  <a:lnTo>
                    <a:pt x="38378" y="1040901"/>
                  </a:lnTo>
                  <a:lnTo>
                    <a:pt x="10303" y="999311"/>
                  </a:lnTo>
                  <a:lnTo>
                    <a:pt x="0" y="948460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880771" y="0"/>
                  </a:lnTo>
                  <a:lnTo>
                    <a:pt x="3931622" y="10303"/>
                  </a:lnTo>
                  <a:lnTo>
                    <a:pt x="3973212" y="38378"/>
                  </a:lnTo>
                  <a:lnTo>
                    <a:pt x="4001286" y="79968"/>
                  </a:lnTo>
                  <a:lnTo>
                    <a:pt x="4011590" y="130819"/>
                  </a:lnTo>
                  <a:lnTo>
                    <a:pt x="4011590" y="948460"/>
                  </a:lnTo>
                  <a:lnTo>
                    <a:pt x="4001286" y="999311"/>
                  </a:lnTo>
                  <a:lnTo>
                    <a:pt x="3973212" y="1040901"/>
                  </a:lnTo>
                  <a:lnTo>
                    <a:pt x="3931622" y="1068975"/>
                  </a:lnTo>
                  <a:lnTo>
                    <a:pt x="3880771" y="1079279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6448" y="180410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523794" y="947962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0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19"/>
                  </a:lnTo>
                  <a:lnTo>
                    <a:pt x="9654" y="570978"/>
                  </a:lnTo>
                  <a:lnTo>
                    <a:pt x="2453" y="523794"/>
                  </a:lnTo>
                  <a:lnTo>
                    <a:pt x="0" y="475210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4"/>
                  </a:lnTo>
                  <a:lnTo>
                    <a:pt x="172931" y="108514"/>
                  </a:lnTo>
                  <a:lnTo>
                    <a:pt x="209514" y="81157"/>
                  </a:lnTo>
                  <a:lnTo>
                    <a:pt x="248695" y="57354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4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19" y="21364"/>
                  </a:lnTo>
                  <a:lnTo>
                    <a:pt x="660180" y="37344"/>
                  </a:lnTo>
                  <a:lnTo>
                    <a:pt x="701719" y="57354"/>
                  </a:lnTo>
                  <a:lnTo>
                    <a:pt x="740900" y="81157"/>
                  </a:lnTo>
                  <a:lnTo>
                    <a:pt x="777483" y="108514"/>
                  </a:lnTo>
                  <a:lnTo>
                    <a:pt x="811230" y="139184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0" y="379436"/>
                  </a:lnTo>
                  <a:lnTo>
                    <a:pt x="947962" y="426620"/>
                  </a:lnTo>
                  <a:lnTo>
                    <a:pt x="950415" y="475210"/>
                  </a:lnTo>
                  <a:lnTo>
                    <a:pt x="947962" y="523794"/>
                  </a:lnTo>
                  <a:lnTo>
                    <a:pt x="940760" y="570978"/>
                  </a:lnTo>
                  <a:lnTo>
                    <a:pt x="929051" y="616519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0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3" y="841901"/>
                  </a:lnTo>
                  <a:lnTo>
                    <a:pt x="740900" y="869257"/>
                  </a:lnTo>
                  <a:lnTo>
                    <a:pt x="701719" y="893060"/>
                  </a:lnTo>
                  <a:lnTo>
                    <a:pt x="660180" y="913071"/>
                  </a:lnTo>
                  <a:lnTo>
                    <a:pt x="616519" y="929051"/>
                  </a:lnTo>
                  <a:lnTo>
                    <a:pt x="570978" y="940761"/>
                  </a:lnTo>
                  <a:lnTo>
                    <a:pt x="523794" y="947962"/>
                  </a:lnTo>
                  <a:close/>
                </a:path>
                <a:path w="950594" h="950594">
                  <a:moveTo>
                    <a:pt x="475207" y="950415"/>
                  </a:moveTo>
                  <a:lnTo>
                    <a:pt x="523794" y="947962"/>
                  </a:lnTo>
                  <a:lnTo>
                    <a:pt x="426620" y="947962"/>
                  </a:lnTo>
                  <a:lnTo>
                    <a:pt x="475207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15748" y="1885654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>
                <a:solidFill>
                  <a:srgbClr val="F6F6F6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29136" y="2874920"/>
            <a:ext cx="4257675" cy="1229995"/>
            <a:chOff x="5429136" y="2874920"/>
            <a:chExt cx="4257675" cy="1229995"/>
          </a:xfrm>
        </p:grpSpPr>
        <p:sp>
          <p:nvSpPr>
            <p:cNvPr id="16" name="object 16"/>
            <p:cNvSpPr/>
            <p:nvPr/>
          </p:nvSpPr>
          <p:spPr>
            <a:xfrm>
              <a:off x="5904344" y="3030116"/>
              <a:ext cx="3782060" cy="1075055"/>
            </a:xfrm>
            <a:custGeom>
              <a:avLst/>
              <a:gdLst/>
              <a:ahLst/>
              <a:cxnLst/>
              <a:rect l="l" t="t" r="r" b="b"/>
              <a:pathLst>
                <a:path w="3782059" h="1075054">
                  <a:moveTo>
                    <a:pt x="3650456" y="1074706"/>
                  </a:moveTo>
                  <a:lnTo>
                    <a:pt x="131749" y="1074706"/>
                  </a:lnTo>
                  <a:lnTo>
                    <a:pt x="91244" y="1068147"/>
                  </a:lnTo>
                  <a:lnTo>
                    <a:pt x="54654" y="1049188"/>
                  </a:lnTo>
                  <a:lnTo>
                    <a:pt x="25771" y="1020305"/>
                  </a:lnTo>
                  <a:lnTo>
                    <a:pt x="6812" y="983716"/>
                  </a:lnTo>
                  <a:lnTo>
                    <a:pt x="0" y="941642"/>
                  </a:lnTo>
                  <a:lnTo>
                    <a:pt x="0" y="133317"/>
                  </a:lnTo>
                  <a:lnTo>
                    <a:pt x="6812" y="91243"/>
                  </a:lnTo>
                  <a:lnTo>
                    <a:pt x="25771" y="54654"/>
                  </a:lnTo>
                  <a:lnTo>
                    <a:pt x="54654" y="25771"/>
                  </a:lnTo>
                  <a:lnTo>
                    <a:pt x="91244" y="6812"/>
                  </a:lnTo>
                  <a:lnTo>
                    <a:pt x="133318" y="0"/>
                  </a:lnTo>
                  <a:lnTo>
                    <a:pt x="3648888" y="0"/>
                  </a:lnTo>
                  <a:lnTo>
                    <a:pt x="3690962" y="6812"/>
                  </a:lnTo>
                  <a:lnTo>
                    <a:pt x="3727551" y="25771"/>
                  </a:lnTo>
                  <a:lnTo>
                    <a:pt x="3756435" y="54654"/>
                  </a:lnTo>
                  <a:lnTo>
                    <a:pt x="3775393" y="91243"/>
                  </a:lnTo>
                  <a:lnTo>
                    <a:pt x="3781878" y="131291"/>
                  </a:lnTo>
                  <a:lnTo>
                    <a:pt x="3781878" y="943668"/>
                  </a:lnTo>
                  <a:lnTo>
                    <a:pt x="3775393" y="983716"/>
                  </a:lnTo>
                  <a:lnTo>
                    <a:pt x="3756435" y="1020305"/>
                  </a:lnTo>
                  <a:lnTo>
                    <a:pt x="3727551" y="1049188"/>
                  </a:lnTo>
                  <a:lnTo>
                    <a:pt x="3690962" y="1068147"/>
                  </a:lnTo>
                  <a:lnTo>
                    <a:pt x="3650456" y="1074706"/>
                  </a:lnTo>
                  <a:close/>
                </a:path>
              </a:pathLst>
            </a:custGeom>
            <a:solidFill>
              <a:srgbClr val="38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9136" y="2874920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475208" y="950415"/>
                  </a:moveTo>
                  <a:lnTo>
                    <a:pt x="426620" y="947962"/>
                  </a:lnTo>
                  <a:lnTo>
                    <a:pt x="379436" y="940761"/>
                  </a:lnTo>
                  <a:lnTo>
                    <a:pt x="333895" y="929051"/>
                  </a:lnTo>
                  <a:lnTo>
                    <a:pt x="290235" y="913071"/>
                  </a:lnTo>
                  <a:lnTo>
                    <a:pt x="248695" y="893060"/>
                  </a:lnTo>
                  <a:lnTo>
                    <a:pt x="209514" y="869257"/>
                  </a:lnTo>
                  <a:lnTo>
                    <a:pt x="172931" y="841901"/>
                  </a:lnTo>
                  <a:lnTo>
                    <a:pt x="139185" y="811230"/>
                  </a:lnTo>
                  <a:lnTo>
                    <a:pt x="108514" y="777484"/>
                  </a:lnTo>
                  <a:lnTo>
                    <a:pt x="81157" y="740901"/>
                  </a:lnTo>
                  <a:lnTo>
                    <a:pt x="57354" y="701720"/>
                  </a:lnTo>
                  <a:lnTo>
                    <a:pt x="37344" y="660180"/>
                  </a:lnTo>
                  <a:lnTo>
                    <a:pt x="21364" y="616520"/>
                  </a:lnTo>
                  <a:lnTo>
                    <a:pt x="9654" y="570978"/>
                  </a:lnTo>
                  <a:lnTo>
                    <a:pt x="2453" y="523795"/>
                  </a:lnTo>
                  <a:lnTo>
                    <a:pt x="0" y="475205"/>
                  </a:lnTo>
                  <a:lnTo>
                    <a:pt x="2453" y="426620"/>
                  </a:lnTo>
                  <a:lnTo>
                    <a:pt x="9654" y="379436"/>
                  </a:lnTo>
                  <a:lnTo>
                    <a:pt x="21364" y="333895"/>
                  </a:lnTo>
                  <a:lnTo>
                    <a:pt x="37344" y="290235"/>
                  </a:lnTo>
                  <a:lnTo>
                    <a:pt x="57354" y="248695"/>
                  </a:lnTo>
                  <a:lnTo>
                    <a:pt x="81157" y="209514"/>
                  </a:lnTo>
                  <a:lnTo>
                    <a:pt x="108514" y="172931"/>
                  </a:lnTo>
                  <a:lnTo>
                    <a:pt x="139185" y="139185"/>
                  </a:lnTo>
                  <a:lnTo>
                    <a:pt x="172931" y="108514"/>
                  </a:lnTo>
                  <a:lnTo>
                    <a:pt x="209514" y="81158"/>
                  </a:lnTo>
                  <a:lnTo>
                    <a:pt x="248695" y="57355"/>
                  </a:lnTo>
                  <a:lnTo>
                    <a:pt x="290235" y="37344"/>
                  </a:lnTo>
                  <a:lnTo>
                    <a:pt x="333895" y="21364"/>
                  </a:lnTo>
                  <a:lnTo>
                    <a:pt x="379436" y="9654"/>
                  </a:lnTo>
                  <a:lnTo>
                    <a:pt x="426620" y="2453"/>
                  </a:lnTo>
                  <a:lnTo>
                    <a:pt x="475207" y="0"/>
                  </a:lnTo>
                  <a:lnTo>
                    <a:pt x="523794" y="2453"/>
                  </a:lnTo>
                  <a:lnTo>
                    <a:pt x="570978" y="9654"/>
                  </a:lnTo>
                  <a:lnTo>
                    <a:pt x="616520" y="21364"/>
                  </a:lnTo>
                  <a:lnTo>
                    <a:pt x="660180" y="37344"/>
                  </a:lnTo>
                  <a:lnTo>
                    <a:pt x="701720" y="57355"/>
                  </a:lnTo>
                  <a:lnTo>
                    <a:pt x="740901" y="81158"/>
                  </a:lnTo>
                  <a:lnTo>
                    <a:pt x="777484" y="108514"/>
                  </a:lnTo>
                  <a:lnTo>
                    <a:pt x="811230" y="139185"/>
                  </a:lnTo>
                  <a:lnTo>
                    <a:pt x="841901" y="172931"/>
                  </a:lnTo>
                  <a:lnTo>
                    <a:pt x="869257" y="209514"/>
                  </a:lnTo>
                  <a:lnTo>
                    <a:pt x="893060" y="248695"/>
                  </a:lnTo>
                  <a:lnTo>
                    <a:pt x="913071" y="290235"/>
                  </a:lnTo>
                  <a:lnTo>
                    <a:pt x="929051" y="333895"/>
                  </a:lnTo>
                  <a:lnTo>
                    <a:pt x="940761" y="379436"/>
                  </a:lnTo>
                  <a:lnTo>
                    <a:pt x="947962" y="426620"/>
                  </a:lnTo>
                  <a:lnTo>
                    <a:pt x="950415" y="475207"/>
                  </a:lnTo>
                  <a:lnTo>
                    <a:pt x="947962" y="523795"/>
                  </a:lnTo>
                  <a:lnTo>
                    <a:pt x="940761" y="570978"/>
                  </a:lnTo>
                  <a:lnTo>
                    <a:pt x="929051" y="616520"/>
                  </a:lnTo>
                  <a:lnTo>
                    <a:pt x="913071" y="660180"/>
                  </a:lnTo>
                  <a:lnTo>
                    <a:pt x="893060" y="701720"/>
                  </a:lnTo>
                  <a:lnTo>
                    <a:pt x="869257" y="740901"/>
                  </a:lnTo>
                  <a:lnTo>
                    <a:pt x="841901" y="777484"/>
                  </a:lnTo>
                  <a:lnTo>
                    <a:pt x="811230" y="811230"/>
                  </a:lnTo>
                  <a:lnTo>
                    <a:pt x="777484" y="841901"/>
                  </a:lnTo>
                  <a:lnTo>
                    <a:pt x="740901" y="869257"/>
                  </a:lnTo>
                  <a:lnTo>
                    <a:pt x="701720" y="893060"/>
                  </a:lnTo>
                  <a:lnTo>
                    <a:pt x="660180" y="913071"/>
                  </a:lnTo>
                  <a:lnTo>
                    <a:pt x="616520" y="929051"/>
                  </a:lnTo>
                  <a:lnTo>
                    <a:pt x="570978" y="940761"/>
                  </a:lnTo>
                  <a:lnTo>
                    <a:pt x="523794" y="947962"/>
                  </a:lnTo>
                  <a:lnTo>
                    <a:pt x="475208" y="950415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33736" y="2933343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15185" y="3988921"/>
            <a:ext cx="4306570" cy="1327150"/>
            <a:chOff x="4715185" y="3988921"/>
            <a:chExt cx="4306570" cy="1327150"/>
          </a:xfrm>
        </p:grpSpPr>
        <p:sp>
          <p:nvSpPr>
            <p:cNvPr id="20" name="object 20"/>
            <p:cNvSpPr/>
            <p:nvPr/>
          </p:nvSpPr>
          <p:spPr>
            <a:xfrm>
              <a:off x="5310762" y="4381301"/>
              <a:ext cx="3711575" cy="934719"/>
            </a:xfrm>
            <a:custGeom>
              <a:avLst/>
              <a:gdLst/>
              <a:ahLst/>
              <a:cxnLst/>
              <a:rect l="l" t="t" r="r" b="b"/>
              <a:pathLst>
                <a:path w="3711575" h="934719">
                  <a:moveTo>
                    <a:pt x="3590080" y="934423"/>
                  </a:moveTo>
                  <a:lnTo>
                    <a:pt x="121236" y="934423"/>
                  </a:lnTo>
                  <a:lnTo>
                    <a:pt x="79968" y="926061"/>
                  </a:lnTo>
                  <a:lnTo>
                    <a:pt x="38378" y="897986"/>
                  </a:lnTo>
                  <a:lnTo>
                    <a:pt x="10303" y="856396"/>
                  </a:lnTo>
                  <a:lnTo>
                    <a:pt x="0" y="805545"/>
                  </a:lnTo>
                  <a:lnTo>
                    <a:pt x="0" y="130819"/>
                  </a:lnTo>
                  <a:lnTo>
                    <a:pt x="10303" y="79968"/>
                  </a:lnTo>
                  <a:lnTo>
                    <a:pt x="38378" y="38378"/>
                  </a:lnTo>
                  <a:lnTo>
                    <a:pt x="79968" y="10303"/>
                  </a:lnTo>
                  <a:lnTo>
                    <a:pt x="130819" y="0"/>
                  </a:lnTo>
                  <a:lnTo>
                    <a:pt x="3580497" y="0"/>
                  </a:lnTo>
                  <a:lnTo>
                    <a:pt x="3631348" y="10303"/>
                  </a:lnTo>
                  <a:lnTo>
                    <a:pt x="3672939" y="38378"/>
                  </a:lnTo>
                  <a:lnTo>
                    <a:pt x="3701013" y="79968"/>
                  </a:lnTo>
                  <a:lnTo>
                    <a:pt x="3710995" y="129226"/>
                  </a:lnTo>
                  <a:lnTo>
                    <a:pt x="3710995" y="807138"/>
                  </a:lnTo>
                  <a:lnTo>
                    <a:pt x="3701013" y="856396"/>
                  </a:lnTo>
                  <a:lnTo>
                    <a:pt x="3672939" y="897986"/>
                  </a:lnTo>
                  <a:lnTo>
                    <a:pt x="3631348" y="926061"/>
                  </a:lnTo>
                  <a:lnTo>
                    <a:pt x="3590080" y="934423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15185" y="3988921"/>
              <a:ext cx="950594" cy="933450"/>
            </a:xfrm>
            <a:custGeom>
              <a:avLst/>
              <a:gdLst/>
              <a:ahLst/>
              <a:cxnLst/>
              <a:rect l="l" t="t" r="r" b="b"/>
              <a:pathLst>
                <a:path w="950594" h="933450">
                  <a:moveTo>
                    <a:pt x="475210" y="933042"/>
                  </a:moveTo>
                  <a:lnTo>
                    <a:pt x="426620" y="930633"/>
                  </a:lnTo>
                  <a:lnTo>
                    <a:pt x="379436" y="923564"/>
                  </a:lnTo>
                  <a:lnTo>
                    <a:pt x="333895" y="912068"/>
                  </a:lnTo>
                  <a:lnTo>
                    <a:pt x="290235" y="896380"/>
                  </a:lnTo>
                  <a:lnTo>
                    <a:pt x="248695" y="876735"/>
                  </a:lnTo>
                  <a:lnTo>
                    <a:pt x="209514" y="853367"/>
                  </a:lnTo>
                  <a:lnTo>
                    <a:pt x="172931" y="826511"/>
                  </a:lnTo>
                  <a:lnTo>
                    <a:pt x="139185" y="796401"/>
                  </a:lnTo>
                  <a:lnTo>
                    <a:pt x="108514" y="763271"/>
                  </a:lnTo>
                  <a:lnTo>
                    <a:pt x="81157" y="727357"/>
                  </a:lnTo>
                  <a:lnTo>
                    <a:pt x="57354" y="688892"/>
                  </a:lnTo>
                  <a:lnTo>
                    <a:pt x="37344" y="648112"/>
                  </a:lnTo>
                  <a:lnTo>
                    <a:pt x="21364" y="605250"/>
                  </a:lnTo>
                  <a:lnTo>
                    <a:pt x="9654" y="560541"/>
                  </a:lnTo>
                  <a:lnTo>
                    <a:pt x="2453" y="514220"/>
                  </a:lnTo>
                  <a:lnTo>
                    <a:pt x="0" y="466519"/>
                  </a:lnTo>
                  <a:lnTo>
                    <a:pt x="2453" y="418822"/>
                  </a:lnTo>
                  <a:lnTo>
                    <a:pt x="9654" y="372500"/>
                  </a:lnTo>
                  <a:lnTo>
                    <a:pt x="21364" y="327792"/>
                  </a:lnTo>
                  <a:lnTo>
                    <a:pt x="37344" y="284930"/>
                  </a:lnTo>
                  <a:lnTo>
                    <a:pt x="57354" y="244149"/>
                  </a:lnTo>
                  <a:lnTo>
                    <a:pt x="81157" y="205684"/>
                  </a:lnTo>
                  <a:lnTo>
                    <a:pt x="108514" y="169770"/>
                  </a:lnTo>
                  <a:lnTo>
                    <a:pt x="139185" y="136640"/>
                  </a:lnTo>
                  <a:lnTo>
                    <a:pt x="172931" y="106530"/>
                  </a:lnTo>
                  <a:lnTo>
                    <a:pt x="209514" y="79674"/>
                  </a:lnTo>
                  <a:lnTo>
                    <a:pt x="248695" y="56306"/>
                  </a:lnTo>
                  <a:lnTo>
                    <a:pt x="290235" y="36661"/>
                  </a:lnTo>
                  <a:lnTo>
                    <a:pt x="333895" y="20973"/>
                  </a:lnTo>
                  <a:lnTo>
                    <a:pt x="379436" y="9478"/>
                  </a:lnTo>
                  <a:lnTo>
                    <a:pt x="426620" y="2408"/>
                  </a:lnTo>
                  <a:lnTo>
                    <a:pt x="475207" y="0"/>
                  </a:lnTo>
                  <a:lnTo>
                    <a:pt x="523794" y="2408"/>
                  </a:lnTo>
                  <a:lnTo>
                    <a:pt x="570978" y="9478"/>
                  </a:lnTo>
                  <a:lnTo>
                    <a:pt x="616520" y="20973"/>
                  </a:lnTo>
                  <a:lnTo>
                    <a:pt x="660180" y="36661"/>
                  </a:lnTo>
                  <a:lnTo>
                    <a:pt x="701720" y="56306"/>
                  </a:lnTo>
                  <a:lnTo>
                    <a:pt x="740901" y="79674"/>
                  </a:lnTo>
                  <a:lnTo>
                    <a:pt x="777484" y="106530"/>
                  </a:lnTo>
                  <a:lnTo>
                    <a:pt x="811230" y="136640"/>
                  </a:lnTo>
                  <a:lnTo>
                    <a:pt x="841901" y="169770"/>
                  </a:lnTo>
                  <a:lnTo>
                    <a:pt x="869257" y="205684"/>
                  </a:lnTo>
                  <a:lnTo>
                    <a:pt x="893060" y="244149"/>
                  </a:lnTo>
                  <a:lnTo>
                    <a:pt x="913071" y="284930"/>
                  </a:lnTo>
                  <a:lnTo>
                    <a:pt x="929051" y="327792"/>
                  </a:lnTo>
                  <a:lnTo>
                    <a:pt x="940761" y="372500"/>
                  </a:lnTo>
                  <a:lnTo>
                    <a:pt x="947962" y="418822"/>
                  </a:lnTo>
                  <a:lnTo>
                    <a:pt x="950415" y="466521"/>
                  </a:lnTo>
                  <a:lnTo>
                    <a:pt x="947962" y="514220"/>
                  </a:lnTo>
                  <a:lnTo>
                    <a:pt x="940761" y="560541"/>
                  </a:lnTo>
                  <a:lnTo>
                    <a:pt x="929051" y="605250"/>
                  </a:lnTo>
                  <a:lnTo>
                    <a:pt x="913071" y="648112"/>
                  </a:lnTo>
                  <a:lnTo>
                    <a:pt x="893060" y="688892"/>
                  </a:lnTo>
                  <a:lnTo>
                    <a:pt x="869257" y="727357"/>
                  </a:lnTo>
                  <a:lnTo>
                    <a:pt x="841901" y="763271"/>
                  </a:lnTo>
                  <a:lnTo>
                    <a:pt x="811230" y="796401"/>
                  </a:lnTo>
                  <a:lnTo>
                    <a:pt x="777484" y="826511"/>
                  </a:lnTo>
                  <a:lnTo>
                    <a:pt x="740901" y="853367"/>
                  </a:lnTo>
                  <a:lnTo>
                    <a:pt x="701720" y="876735"/>
                  </a:lnTo>
                  <a:lnTo>
                    <a:pt x="660180" y="896380"/>
                  </a:lnTo>
                  <a:lnTo>
                    <a:pt x="616520" y="912068"/>
                  </a:lnTo>
                  <a:lnTo>
                    <a:pt x="570978" y="923564"/>
                  </a:lnTo>
                  <a:lnTo>
                    <a:pt x="523794" y="930633"/>
                  </a:lnTo>
                  <a:lnTo>
                    <a:pt x="475210" y="933042"/>
                  </a:lnTo>
                  <a:close/>
                </a:path>
              </a:pathLst>
            </a:custGeom>
            <a:solidFill>
              <a:srgbClr val="A5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49249" y="401156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4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9765" y="611211"/>
            <a:ext cx="2779395" cy="8591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6850" marR="189865" indent="170815">
              <a:lnSpc>
                <a:spcPts val="1270"/>
              </a:lnSpc>
              <a:spcBef>
                <a:spcPts val="380"/>
              </a:spcBef>
            </a:pPr>
            <a:r>
              <a:rPr sz="1300" b="1" spc="-50">
                <a:latin typeface="Tahoma"/>
                <a:cs typeface="Tahoma"/>
              </a:rPr>
              <a:t>1.2.1.1.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25">
                <a:latin typeface="Arial"/>
                <a:cs typeface="Arial"/>
              </a:rPr>
              <a:t>розроблено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план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заходıв</a:t>
            </a:r>
            <a:r>
              <a:rPr sz="1300" b="1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ıз</a:t>
            </a:r>
            <a:endParaRPr sz="1300">
              <a:latin typeface="Arial"/>
              <a:cs typeface="Arial"/>
            </a:endParaRPr>
          </a:p>
          <a:p>
            <a:pPr marL="408940" indent="-396875">
              <a:lnSpc>
                <a:spcPts val="1195"/>
              </a:lnSpc>
            </a:pPr>
            <a:r>
              <a:rPr sz="1300" b="1" spc="45">
                <a:latin typeface="Arial"/>
                <a:cs typeface="Arial"/>
              </a:rPr>
              <a:t>запобıгання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та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протидıї</a:t>
            </a:r>
            <a:r>
              <a:rPr sz="1300" b="1" spc="5">
                <a:latin typeface="Arial"/>
                <a:cs typeface="Arial"/>
              </a:rPr>
              <a:t> </a:t>
            </a:r>
            <a:r>
              <a:rPr sz="1300" b="1" spc="30">
                <a:latin typeface="Arial"/>
                <a:cs typeface="Arial"/>
              </a:rPr>
              <a:t>булıнгу</a:t>
            </a:r>
            <a:endParaRPr sz="1300">
              <a:latin typeface="Arial"/>
              <a:cs typeface="Arial"/>
            </a:endParaRPr>
          </a:p>
          <a:p>
            <a:pPr marL="880110" marR="401320" indent="-471805">
              <a:lnSpc>
                <a:spcPts val="1200"/>
              </a:lnSpc>
              <a:spcBef>
                <a:spcPts val="150"/>
              </a:spcBef>
            </a:pPr>
            <a:r>
              <a:rPr sz="1200" b="1" i="1" spc="-170">
                <a:latin typeface="Verdana"/>
                <a:cs typeface="Verdana"/>
              </a:rPr>
              <a:t>(</a:t>
            </a:r>
            <a:r>
              <a:rPr sz="1200" i="1" spc="-85">
                <a:latin typeface="Arial"/>
                <a:cs typeface="Arial"/>
              </a:rPr>
              <a:t>В</a:t>
            </a:r>
            <a:r>
              <a:rPr sz="1200" i="1" spc="-20">
                <a:latin typeface="Arial"/>
                <a:cs typeface="Arial"/>
              </a:rPr>
              <a:t>И</a:t>
            </a:r>
            <a:r>
              <a:rPr sz="1200" i="1" spc="-85">
                <a:latin typeface="Arial"/>
                <a:cs typeface="Arial"/>
              </a:rPr>
              <a:t>В</a:t>
            </a:r>
            <a:r>
              <a:rPr sz="1200" i="1" spc="-40">
                <a:latin typeface="Arial"/>
                <a:cs typeface="Arial"/>
              </a:rPr>
              <a:t>Ч</a:t>
            </a:r>
            <a:r>
              <a:rPr sz="1200" i="1" spc="-185">
                <a:latin typeface="Arial"/>
                <a:cs typeface="Arial"/>
              </a:rPr>
              <a:t>Е</a:t>
            </a:r>
            <a:r>
              <a:rPr sz="1200" i="1" spc="-55">
                <a:latin typeface="Arial"/>
                <a:cs typeface="Arial"/>
              </a:rPr>
              <a:t>НН</a:t>
            </a:r>
            <a:r>
              <a:rPr sz="1200" i="1" spc="-130">
                <a:latin typeface="Arial"/>
                <a:cs typeface="Arial"/>
              </a:rPr>
              <a:t>Я</a:t>
            </a:r>
            <a:r>
              <a:rPr sz="1200" i="1" spc="10">
                <a:latin typeface="Arial"/>
                <a:cs typeface="Arial"/>
              </a:rPr>
              <a:t> </a:t>
            </a:r>
            <a:r>
              <a:rPr sz="1200" i="1" spc="-90">
                <a:latin typeface="Arial"/>
                <a:cs typeface="Arial"/>
              </a:rPr>
              <a:t>Д</a:t>
            </a:r>
            <a:r>
              <a:rPr sz="1200" i="1" spc="-70">
                <a:latin typeface="Arial"/>
                <a:cs typeface="Arial"/>
              </a:rPr>
              <a:t>О</a:t>
            </a:r>
            <a:r>
              <a:rPr sz="1200" i="1" spc="-35">
                <a:latin typeface="Arial"/>
                <a:cs typeface="Arial"/>
              </a:rPr>
              <a:t>К</a:t>
            </a:r>
            <a:r>
              <a:rPr sz="1200" i="1" spc="-80">
                <a:latin typeface="Arial"/>
                <a:cs typeface="Arial"/>
              </a:rPr>
              <a:t>У</a:t>
            </a:r>
            <a:r>
              <a:rPr sz="1200" i="1" spc="5">
                <a:latin typeface="Arial"/>
                <a:cs typeface="Arial"/>
              </a:rPr>
              <a:t>М</a:t>
            </a:r>
            <a:r>
              <a:rPr sz="1200" i="1" spc="-185">
                <a:latin typeface="Arial"/>
                <a:cs typeface="Arial"/>
              </a:rPr>
              <a:t>Е</a:t>
            </a:r>
            <a:r>
              <a:rPr sz="1200" i="1" spc="-55">
                <a:latin typeface="Arial"/>
                <a:cs typeface="Arial"/>
              </a:rPr>
              <a:t>Н</a:t>
            </a:r>
            <a:r>
              <a:rPr sz="1200" i="1" spc="-135">
                <a:latin typeface="Arial"/>
                <a:cs typeface="Arial"/>
              </a:rPr>
              <a:t>Т</a:t>
            </a:r>
            <a:r>
              <a:rPr sz="1200" i="1" spc="-130">
                <a:latin typeface="Arial"/>
                <a:cs typeface="Arial"/>
              </a:rPr>
              <a:t>А</a:t>
            </a:r>
            <a:r>
              <a:rPr sz="1200" i="1" spc="-70">
                <a:latin typeface="Arial"/>
                <a:cs typeface="Arial"/>
              </a:rPr>
              <a:t>Ц</a:t>
            </a:r>
            <a:r>
              <a:rPr sz="1200" i="1" spc="55">
                <a:latin typeface="Arial"/>
                <a:cs typeface="Arial"/>
              </a:rPr>
              <a:t>ІЇ</a:t>
            </a:r>
            <a:r>
              <a:rPr sz="1200" b="1" i="1" spc="-100">
                <a:latin typeface="Verdana"/>
                <a:cs typeface="Verdana"/>
              </a:rPr>
              <a:t>,  </a:t>
            </a:r>
            <a:r>
              <a:rPr sz="1200" i="1" spc="-90">
                <a:latin typeface="Arial"/>
                <a:cs typeface="Arial"/>
              </a:rPr>
              <a:t>ОПИТУВАННЯ</a:t>
            </a:r>
            <a:r>
              <a:rPr sz="1200" b="1" i="1" spc="-90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7071" y="1936403"/>
            <a:ext cx="3141980" cy="7092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536575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1.2.1.2. </a:t>
            </a:r>
            <a:r>
              <a:rPr sz="1300" b="1" spc="50">
                <a:latin typeface="Arial"/>
                <a:cs typeface="Arial"/>
              </a:rPr>
              <a:t>У </a:t>
            </a:r>
            <a:r>
              <a:rPr sz="1300" b="1" spc="55">
                <a:latin typeface="Arial"/>
                <a:cs typeface="Arial"/>
              </a:rPr>
              <a:t>закладı </a:t>
            </a:r>
            <a:r>
              <a:rPr sz="1300" b="1" spc="30">
                <a:latin typeface="Arial"/>
                <a:cs typeface="Arial"/>
              </a:rPr>
              <a:t>освıти </a:t>
            </a:r>
            <a:r>
              <a:rPr sz="1300" b="1" spc="35">
                <a:latin typeface="Arial"/>
                <a:cs typeface="Arial"/>
              </a:rPr>
              <a:t> </a:t>
            </a:r>
            <a:r>
              <a:rPr sz="1300" b="1" spc="20">
                <a:latin typeface="Arial"/>
                <a:cs typeface="Arial"/>
              </a:rPr>
              <a:t>реалıзуються</a:t>
            </a:r>
            <a:r>
              <a:rPr sz="1300" b="1" spc="10">
                <a:latin typeface="Arial"/>
                <a:cs typeface="Arial"/>
              </a:rPr>
              <a:t> </a:t>
            </a:r>
            <a:r>
              <a:rPr sz="1300" b="1" spc="50">
                <a:latin typeface="Arial"/>
                <a:cs typeface="Arial"/>
              </a:rPr>
              <a:t>заходи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55">
                <a:latin typeface="Arial"/>
                <a:cs typeface="Arial"/>
              </a:rPr>
              <a:t>ıз</a:t>
            </a:r>
            <a:r>
              <a:rPr sz="1300" b="1" spc="15">
                <a:latin typeface="Arial"/>
                <a:cs typeface="Arial"/>
              </a:rPr>
              <a:t> </a:t>
            </a:r>
            <a:r>
              <a:rPr sz="1300" b="1" spc="45">
                <a:latin typeface="Arial"/>
                <a:cs typeface="Arial"/>
              </a:rPr>
              <a:t>запобıгання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300" b="1" spc="40">
                <a:latin typeface="Arial"/>
                <a:cs typeface="Arial"/>
              </a:rPr>
              <a:t>проявам</a:t>
            </a:r>
            <a:r>
              <a:rPr sz="1300" b="1" spc="-20">
                <a:latin typeface="Arial"/>
                <a:cs typeface="Arial"/>
              </a:rPr>
              <a:t> </a:t>
            </a:r>
            <a:r>
              <a:rPr sz="1300" b="1" spc="65">
                <a:latin typeface="Arial"/>
                <a:cs typeface="Arial"/>
              </a:rPr>
              <a:t>дискримıнацıї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sz="1300" b="1" i="1" spc="-5">
                <a:latin typeface="Verdana"/>
                <a:cs typeface="Verdana"/>
              </a:rPr>
              <a:t>(</a:t>
            </a:r>
            <a:r>
              <a:rPr sz="1300" i="1" spc="-5">
                <a:latin typeface="Arial"/>
                <a:cs typeface="Arial"/>
              </a:rPr>
              <a:t>вивчення</a:t>
            </a:r>
            <a:r>
              <a:rPr sz="1300" i="1" spc="5">
                <a:latin typeface="Arial"/>
                <a:cs typeface="Arial"/>
              </a:rPr>
              <a:t> </a:t>
            </a:r>
            <a:r>
              <a:rPr sz="1300" i="1" spc="-5">
                <a:latin typeface="Arial"/>
                <a:cs typeface="Arial"/>
              </a:rPr>
              <a:t>документацıї</a:t>
            </a:r>
            <a:r>
              <a:rPr sz="1300" b="1" i="1" spc="-5">
                <a:latin typeface="Verdana"/>
                <a:cs typeface="Verdana"/>
              </a:rPr>
              <a:t>.</a:t>
            </a:r>
            <a:r>
              <a:rPr sz="1300" b="1" i="1" spc="-80">
                <a:latin typeface="Verdana"/>
                <a:cs typeface="Verdana"/>
              </a:rPr>
              <a:t> </a:t>
            </a:r>
            <a:r>
              <a:rPr sz="1300" i="1">
                <a:latin typeface="Arial"/>
                <a:cs typeface="Arial"/>
              </a:rPr>
              <a:t>опитування</a:t>
            </a:r>
            <a:r>
              <a:rPr sz="1300" b="1" i="1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9407" y="3118365"/>
            <a:ext cx="2881630" cy="8712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8895" marR="5080" indent="-36830">
              <a:lnSpc>
                <a:spcPts val="1280"/>
              </a:lnSpc>
              <a:spcBef>
                <a:spcPts val="375"/>
              </a:spcBef>
            </a:pPr>
            <a:r>
              <a:rPr sz="1300" b="1" spc="-50">
                <a:latin typeface="Tahoma"/>
                <a:cs typeface="Tahoma"/>
              </a:rPr>
              <a:t>1.2.1.3. </a:t>
            </a:r>
            <a:r>
              <a:rPr sz="1300">
                <a:latin typeface="Lucida Sans Unicode"/>
                <a:cs typeface="Lucida Sans Unicode"/>
              </a:rPr>
              <a:t>Частка </a:t>
            </a:r>
            <a:r>
              <a:rPr sz="1300" spc="20">
                <a:latin typeface="Lucida Sans Unicode"/>
                <a:cs typeface="Lucida Sans Unicode"/>
              </a:rPr>
              <a:t>учнıв </a:t>
            </a:r>
            <a:r>
              <a:rPr sz="1300" spc="-45">
                <a:latin typeface="Lucida Sans Unicode"/>
                <a:cs typeface="Lucida Sans Unicode"/>
              </a:rPr>
              <a:t>ı </a:t>
            </a:r>
            <a:r>
              <a:rPr sz="1300" spc="-30">
                <a:latin typeface="Lucida Sans Unicode"/>
                <a:cs typeface="Lucida Sans Unicode"/>
              </a:rPr>
              <a:t>педагогıчних </a:t>
            </a:r>
            <a:r>
              <a:rPr sz="1300" spc="-400">
                <a:latin typeface="Lucida Sans Unicode"/>
                <a:cs typeface="Lucida Sans Unicode"/>
              </a:rPr>
              <a:t> </a:t>
            </a:r>
            <a:r>
              <a:rPr sz="1300" spc="-10">
                <a:latin typeface="Lucida Sans Unicode"/>
                <a:cs typeface="Lucida Sans Unicode"/>
              </a:rPr>
              <a:t>працıвникıв</a:t>
            </a:r>
            <a:r>
              <a:rPr sz="1300" b="1" spc="-10">
                <a:latin typeface="Tahoma"/>
                <a:cs typeface="Tahoma"/>
              </a:rPr>
              <a:t>,</a:t>
            </a:r>
            <a:r>
              <a:rPr sz="1300" b="1" spc="-5">
                <a:latin typeface="Tahoma"/>
                <a:cs typeface="Tahoma"/>
              </a:rPr>
              <a:t> </a:t>
            </a:r>
            <a:r>
              <a:rPr sz="1300">
                <a:latin typeface="Lucida Sans Unicode"/>
                <a:cs typeface="Lucida Sans Unicode"/>
              </a:rPr>
              <a:t>якı</a:t>
            </a:r>
            <a:r>
              <a:rPr sz="1300" spc="-35">
                <a:latin typeface="Lucida Sans Unicode"/>
                <a:cs typeface="Lucida Sans Unicode"/>
              </a:rPr>
              <a:t> </a:t>
            </a:r>
            <a:r>
              <a:rPr sz="1300" spc="30">
                <a:latin typeface="Lucida Sans Unicode"/>
                <a:cs typeface="Lucida Sans Unicode"/>
              </a:rPr>
              <a:t>вважають</a:t>
            </a:r>
            <a:r>
              <a:rPr sz="1300" spc="-35">
                <a:latin typeface="Lucida Sans Unicode"/>
                <a:cs typeface="Lucida Sans Unicode"/>
              </a:rPr>
              <a:t> </a:t>
            </a:r>
            <a:r>
              <a:rPr sz="1300" spc="-15">
                <a:latin typeface="Lucida Sans Unicode"/>
                <a:cs typeface="Lucida Sans Unicode"/>
              </a:rPr>
              <a:t>освıтнє</a:t>
            </a:r>
            <a:endParaRPr sz="1300">
              <a:latin typeface="Lucida Sans Unicode"/>
              <a:cs typeface="Lucida Sans Unicode"/>
            </a:endParaRPr>
          </a:p>
          <a:p>
            <a:pPr marL="348615" marR="340995" algn="ctr">
              <a:lnSpc>
                <a:spcPct val="81700"/>
              </a:lnSpc>
            </a:pPr>
            <a:r>
              <a:rPr sz="1300" spc="-10">
                <a:latin typeface="Lucida Sans Unicode"/>
                <a:cs typeface="Lucida Sans Unicode"/>
              </a:rPr>
              <a:t>середовище </a:t>
            </a:r>
            <a:r>
              <a:rPr sz="1300" spc="15">
                <a:latin typeface="Lucida Sans Unicode"/>
                <a:cs typeface="Lucida Sans Unicode"/>
              </a:rPr>
              <a:t>безпечним </a:t>
            </a:r>
            <a:r>
              <a:rPr sz="1300" spc="-45">
                <a:latin typeface="Lucida Sans Unicode"/>
                <a:cs typeface="Lucida Sans Unicode"/>
              </a:rPr>
              <a:t>ı </a:t>
            </a:r>
            <a:r>
              <a:rPr sz="1300" spc="-40">
                <a:latin typeface="Lucida Sans Unicode"/>
                <a:cs typeface="Lucida Sans Unicode"/>
              </a:rPr>
              <a:t> </a:t>
            </a:r>
            <a:r>
              <a:rPr sz="1300" spc="-10">
                <a:latin typeface="Lucida Sans Unicode"/>
                <a:cs typeface="Lucida Sans Unicode"/>
              </a:rPr>
              <a:t>п</a:t>
            </a:r>
            <a:r>
              <a:rPr sz="1300" spc="-50">
                <a:latin typeface="Lucida Sans Unicode"/>
                <a:cs typeface="Lucida Sans Unicode"/>
              </a:rPr>
              <a:t>с</a:t>
            </a:r>
            <a:r>
              <a:rPr sz="1300" spc="15">
                <a:latin typeface="Lucida Sans Unicode"/>
                <a:cs typeface="Lucida Sans Unicode"/>
              </a:rPr>
              <a:t>и</a:t>
            </a:r>
            <a:r>
              <a:rPr sz="1300" spc="-114">
                <a:latin typeface="Lucida Sans Unicode"/>
                <a:cs typeface="Lucida Sans Unicode"/>
              </a:rPr>
              <a:t>х</a:t>
            </a:r>
            <a:r>
              <a:rPr sz="1300" spc="-20">
                <a:latin typeface="Lucida Sans Unicode"/>
                <a:cs typeface="Lucida Sans Unicode"/>
              </a:rPr>
              <a:t>оло</a:t>
            </a:r>
            <a:r>
              <a:rPr sz="1300" spc="-85">
                <a:latin typeface="Lucida Sans Unicode"/>
                <a:cs typeface="Lucida Sans Unicode"/>
              </a:rPr>
              <a:t>г</a:t>
            </a:r>
            <a:r>
              <a:rPr sz="1300" spc="-45">
                <a:latin typeface="Lucida Sans Unicode"/>
                <a:cs typeface="Lucida Sans Unicode"/>
              </a:rPr>
              <a:t>ı</a:t>
            </a:r>
            <a:r>
              <a:rPr sz="1300" spc="110">
                <a:latin typeface="Lucida Sans Unicode"/>
                <a:cs typeface="Lucida Sans Unicode"/>
              </a:rPr>
              <a:t>ч</a:t>
            </a:r>
            <a:r>
              <a:rPr sz="1300" spc="5">
                <a:latin typeface="Lucida Sans Unicode"/>
                <a:cs typeface="Lucida Sans Unicode"/>
              </a:rPr>
              <a:t>н</a:t>
            </a:r>
            <a:r>
              <a:rPr sz="1300" spc="-15">
                <a:latin typeface="Lucida Sans Unicode"/>
                <a:cs typeface="Lucida Sans Unicode"/>
              </a:rPr>
              <a:t>о</a:t>
            </a:r>
            <a:r>
              <a:rPr sz="1300" spc="-35">
                <a:latin typeface="Lucida Sans Unicode"/>
                <a:cs typeface="Lucida Sans Unicode"/>
              </a:rPr>
              <a:t> </a:t>
            </a:r>
            <a:r>
              <a:rPr sz="1300" spc="-20">
                <a:latin typeface="Lucida Sans Unicode"/>
                <a:cs typeface="Lucida Sans Unicode"/>
              </a:rPr>
              <a:t>ко</a:t>
            </a:r>
            <a:r>
              <a:rPr sz="1300" spc="20">
                <a:latin typeface="Lucida Sans Unicode"/>
                <a:cs typeface="Lucida Sans Unicode"/>
              </a:rPr>
              <a:t>м</a:t>
            </a:r>
            <a:r>
              <a:rPr sz="1300" spc="-114">
                <a:latin typeface="Lucida Sans Unicode"/>
                <a:cs typeface="Lucida Sans Unicode"/>
              </a:rPr>
              <a:t>ф</a:t>
            </a:r>
            <a:r>
              <a:rPr sz="1300" spc="-20">
                <a:latin typeface="Lucida Sans Unicode"/>
                <a:cs typeface="Lucida Sans Unicode"/>
              </a:rPr>
              <a:t>о</a:t>
            </a:r>
            <a:r>
              <a:rPr sz="1300" spc="-25">
                <a:latin typeface="Lucida Sans Unicode"/>
                <a:cs typeface="Lucida Sans Unicode"/>
              </a:rPr>
              <a:t>р</a:t>
            </a:r>
            <a:r>
              <a:rPr sz="1300" spc="-30">
                <a:latin typeface="Lucida Sans Unicode"/>
                <a:cs typeface="Lucida Sans Unicode"/>
              </a:rPr>
              <a:t>т</a:t>
            </a:r>
            <a:r>
              <a:rPr sz="1300" spc="5">
                <a:latin typeface="Lucida Sans Unicode"/>
                <a:cs typeface="Lucida Sans Unicode"/>
              </a:rPr>
              <a:t>н</a:t>
            </a:r>
            <a:r>
              <a:rPr sz="1300" spc="15">
                <a:latin typeface="Lucida Sans Unicode"/>
                <a:cs typeface="Lucida Sans Unicode"/>
              </a:rPr>
              <a:t>им  </a:t>
            </a:r>
            <a:r>
              <a:rPr sz="1300" b="1" spc="-5">
                <a:latin typeface="Tahoma"/>
                <a:cs typeface="Tahoma"/>
              </a:rPr>
              <a:t>(</a:t>
            </a:r>
            <a:r>
              <a:rPr sz="1300" i="1" spc="-5">
                <a:latin typeface="Arial"/>
                <a:cs typeface="Arial"/>
              </a:rPr>
              <a:t>опитування</a:t>
            </a:r>
            <a:r>
              <a:rPr sz="1300" b="1" i="1" spc="-5"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62029" y="4440993"/>
            <a:ext cx="3063875" cy="8178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8270">
              <a:lnSpc>
                <a:spcPts val="1200"/>
              </a:lnSpc>
              <a:spcBef>
                <a:spcPts val="340"/>
              </a:spcBef>
            </a:pPr>
            <a:r>
              <a:rPr sz="1200" b="1" spc="-45">
                <a:latin typeface="Tahoma"/>
                <a:cs typeface="Tahoma"/>
              </a:rPr>
              <a:t>1.2.1.4. </a:t>
            </a:r>
            <a:r>
              <a:rPr sz="1200" b="1" spc="50">
                <a:latin typeface="Arial"/>
                <a:cs typeface="Arial"/>
              </a:rPr>
              <a:t>Керıвництво </a:t>
            </a:r>
            <a:r>
              <a:rPr sz="1200" b="1" spc="65">
                <a:latin typeface="Arial"/>
                <a:cs typeface="Arial"/>
              </a:rPr>
              <a:t>та </a:t>
            </a:r>
            <a:r>
              <a:rPr sz="1200" b="1" spc="50">
                <a:latin typeface="Arial"/>
                <a:cs typeface="Arial"/>
              </a:rPr>
              <a:t>педагогıчнı </a:t>
            </a:r>
            <a:r>
              <a:rPr sz="1200" b="1" spc="55">
                <a:latin typeface="Arial"/>
                <a:cs typeface="Arial"/>
              </a:rPr>
              <a:t> </a:t>
            </a:r>
            <a:r>
              <a:rPr sz="1200" b="1" spc="70">
                <a:latin typeface="Arial"/>
                <a:cs typeface="Arial"/>
              </a:rPr>
              <a:t>працıвники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55">
                <a:latin typeface="Arial"/>
                <a:cs typeface="Arial"/>
              </a:rPr>
              <a:t>закладу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35">
                <a:latin typeface="Arial"/>
                <a:cs typeface="Arial"/>
              </a:rPr>
              <a:t>освıти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40">
                <a:latin typeface="Arial"/>
                <a:cs typeface="Arial"/>
              </a:rPr>
              <a:t>обıзнанı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65">
                <a:latin typeface="Arial"/>
                <a:cs typeface="Arial"/>
              </a:rPr>
              <a:t>з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80">
                <a:latin typeface="Arial"/>
                <a:cs typeface="Arial"/>
              </a:rPr>
              <a:t>ознаками</a:t>
            </a:r>
            <a:r>
              <a:rPr sz="1200" b="1">
                <a:latin typeface="Arial"/>
                <a:cs typeface="Arial"/>
              </a:rPr>
              <a:t> </a:t>
            </a:r>
            <a:r>
              <a:rPr sz="1200" b="1" spc="20">
                <a:latin typeface="Arial"/>
                <a:cs typeface="Arial"/>
              </a:rPr>
              <a:t>булıнгу</a:t>
            </a:r>
            <a:r>
              <a:rPr sz="1200" b="1" spc="20">
                <a:latin typeface="Tahoma"/>
                <a:cs typeface="Tahoma"/>
              </a:rPr>
              <a:t>,</a:t>
            </a:r>
            <a:r>
              <a:rPr sz="1200" b="1" spc="-10">
                <a:latin typeface="Tahoma"/>
                <a:cs typeface="Tahoma"/>
              </a:rPr>
              <a:t> </a:t>
            </a:r>
            <a:r>
              <a:rPr sz="1200" b="1" spc="55">
                <a:latin typeface="Arial"/>
                <a:cs typeface="Arial"/>
              </a:rPr>
              <a:t>ıншого</a:t>
            </a:r>
            <a:r>
              <a:rPr sz="1200" b="1">
                <a:latin typeface="Arial"/>
                <a:cs typeface="Arial"/>
              </a:rPr>
              <a:t> </a:t>
            </a:r>
            <a:r>
              <a:rPr sz="1200" b="1" spc="30">
                <a:latin typeface="Arial"/>
                <a:cs typeface="Arial"/>
              </a:rPr>
              <a:t>насильства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080"/>
              </a:lnSpc>
            </a:pPr>
            <a:r>
              <a:rPr sz="1200" b="1" spc="65">
                <a:latin typeface="Arial"/>
                <a:cs typeface="Arial"/>
              </a:rPr>
              <a:t>та</a:t>
            </a:r>
            <a:r>
              <a:rPr sz="1200" b="1" spc="-10">
                <a:latin typeface="Arial"/>
                <a:cs typeface="Arial"/>
              </a:rPr>
              <a:t> </a:t>
            </a:r>
            <a:r>
              <a:rPr sz="1200" b="1" spc="40">
                <a:latin typeface="Arial"/>
                <a:cs typeface="Arial"/>
              </a:rPr>
              <a:t>запобıгають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spc="65">
                <a:latin typeface="Arial"/>
                <a:cs typeface="Arial"/>
              </a:rPr>
              <a:t>йому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200" b="1" i="1" spc="-10">
                <a:latin typeface="Verdana"/>
                <a:cs typeface="Verdana"/>
              </a:rPr>
              <a:t>(</a:t>
            </a:r>
            <a:r>
              <a:rPr sz="1200" i="1" spc="-10">
                <a:latin typeface="Arial"/>
                <a:cs typeface="Arial"/>
              </a:rPr>
              <a:t>опитування</a:t>
            </a:r>
            <a:r>
              <a:rPr sz="1200" b="1" i="1" spc="-10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9848" y="2812070"/>
            <a:ext cx="2364740" cy="11334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9400" marR="224154" indent="-47625" algn="just">
              <a:lnSpc>
                <a:spcPts val="1400"/>
              </a:lnSpc>
              <a:spcBef>
                <a:spcPts val="425"/>
              </a:spcBef>
            </a:pPr>
            <a:r>
              <a:rPr sz="1450" b="1" spc="-60">
                <a:solidFill>
                  <a:srgbClr val="F6F6F6"/>
                </a:solidFill>
                <a:latin typeface="Tahoma"/>
                <a:cs typeface="Tahoma"/>
              </a:rPr>
              <a:t>1.2.1.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Заклад </a:t>
            </a:r>
            <a:r>
              <a:rPr sz="1450" b="1" spc="35">
                <a:solidFill>
                  <a:srgbClr val="F6F6F6"/>
                </a:solidFill>
                <a:latin typeface="Arial"/>
                <a:cs typeface="Arial"/>
              </a:rPr>
              <a:t>освıти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планує </a:t>
            </a:r>
            <a:r>
              <a:rPr sz="1450" b="1" spc="75">
                <a:solidFill>
                  <a:srgbClr val="F6F6F6"/>
                </a:solidFill>
                <a:latin typeface="Arial"/>
                <a:cs typeface="Arial"/>
              </a:rPr>
              <a:t>та </a:t>
            </a:r>
            <a:r>
              <a:rPr sz="1450" b="1" spc="25">
                <a:solidFill>
                  <a:srgbClr val="F6F6F6"/>
                </a:solidFill>
                <a:latin typeface="Arial"/>
                <a:cs typeface="Arial"/>
              </a:rPr>
              <a:t>реалıзує </a:t>
            </a:r>
            <a:r>
              <a:rPr sz="1450" b="1" spc="-39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20">
                <a:solidFill>
                  <a:srgbClr val="F6F6F6"/>
                </a:solidFill>
                <a:latin typeface="Arial"/>
                <a:cs typeface="Arial"/>
              </a:rPr>
              <a:t>дıяльнıсть</a:t>
            </a:r>
            <a:r>
              <a:rPr sz="1450" b="1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щодо</a:t>
            </a:r>
            <a:endParaRPr sz="1450">
              <a:latin typeface="Arial"/>
              <a:cs typeface="Arial"/>
            </a:endParaRPr>
          </a:p>
          <a:p>
            <a:pPr marL="47625" algn="just">
              <a:lnSpc>
                <a:spcPts val="1230"/>
              </a:lnSpc>
            </a:pPr>
            <a:r>
              <a:rPr sz="1450" b="1" spc="50">
                <a:solidFill>
                  <a:srgbClr val="F6F6F6"/>
                </a:solidFill>
                <a:latin typeface="Arial"/>
                <a:cs typeface="Arial"/>
              </a:rPr>
              <a:t>запобıгання</a:t>
            </a:r>
            <a:r>
              <a:rPr sz="1450" b="1" spc="-15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будь</a:t>
            </a:r>
            <a:r>
              <a:rPr sz="1450" b="1" spc="55">
                <a:solidFill>
                  <a:srgbClr val="F6F6F6"/>
                </a:solidFill>
                <a:latin typeface="Tahoma"/>
                <a:cs typeface="Tahoma"/>
              </a:rPr>
              <a:t>-</a:t>
            </a:r>
            <a:r>
              <a:rPr sz="1450" b="1" spc="55">
                <a:solidFill>
                  <a:srgbClr val="F6F6F6"/>
                </a:solidFill>
                <a:latin typeface="Arial"/>
                <a:cs typeface="Arial"/>
              </a:rPr>
              <a:t>яким</a:t>
            </a:r>
            <a:endParaRPr sz="1450">
              <a:latin typeface="Arial"/>
              <a:cs typeface="Arial"/>
            </a:endParaRPr>
          </a:p>
          <a:p>
            <a:pPr marL="349885" marR="5080" indent="-337820" algn="just">
              <a:lnSpc>
                <a:spcPts val="1400"/>
              </a:lnSpc>
              <a:spcBef>
                <a:spcPts val="160"/>
              </a:spcBef>
            </a:pPr>
            <a:r>
              <a:rPr sz="1450" b="1" spc="45">
                <a:solidFill>
                  <a:srgbClr val="F6F6F6"/>
                </a:solidFill>
                <a:latin typeface="Arial"/>
                <a:cs typeface="Arial"/>
              </a:rPr>
              <a:t>проявам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дискримıнацıї</a:t>
            </a:r>
            <a:r>
              <a:rPr sz="1450" b="1" spc="60">
                <a:solidFill>
                  <a:srgbClr val="F6F6F6"/>
                </a:solidFill>
                <a:latin typeface="Tahoma"/>
                <a:cs typeface="Tahoma"/>
              </a:rPr>
              <a:t>, </a:t>
            </a:r>
            <a:r>
              <a:rPr sz="1450" b="1" spc="-409">
                <a:solidFill>
                  <a:srgbClr val="F6F6F6"/>
                </a:solidFill>
                <a:latin typeface="Tahoma"/>
                <a:cs typeface="Tahoma"/>
              </a:rPr>
              <a:t> </a:t>
            </a:r>
            <a:r>
              <a:rPr sz="1450" b="1" spc="30">
                <a:solidFill>
                  <a:srgbClr val="F6F6F6"/>
                </a:solidFill>
                <a:latin typeface="Arial"/>
                <a:cs typeface="Arial"/>
              </a:rPr>
              <a:t>булıнгу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15">
                <a:solidFill>
                  <a:srgbClr val="F6F6F6"/>
                </a:solidFill>
                <a:latin typeface="Arial"/>
                <a:cs typeface="Arial"/>
              </a:rPr>
              <a:t>в</a:t>
            </a:r>
            <a:r>
              <a:rPr sz="1450" b="1" spc="10">
                <a:solidFill>
                  <a:srgbClr val="F6F6F6"/>
                </a:solidFill>
                <a:latin typeface="Arial"/>
                <a:cs typeface="Arial"/>
              </a:rPr>
              <a:t> </a:t>
            </a:r>
            <a:r>
              <a:rPr sz="1450" b="1" spc="60">
                <a:solidFill>
                  <a:srgbClr val="F6F6F6"/>
                </a:solidFill>
                <a:latin typeface="Arial"/>
                <a:cs typeface="Arial"/>
              </a:rPr>
              <a:t>закладı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67" y="411480"/>
            <a:ext cx="2624327" cy="1490471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185412" y="5717715"/>
            <a:ext cx="3711575" cy="1081405"/>
          </a:xfrm>
          <a:custGeom>
            <a:avLst/>
            <a:gdLst/>
            <a:ahLst/>
            <a:cxnLst/>
            <a:rect l="l" t="t" r="r" b="b"/>
            <a:pathLst>
              <a:path w="3711575" h="1081404">
                <a:moveTo>
                  <a:pt x="3604344" y="1081261"/>
                </a:moveTo>
                <a:lnTo>
                  <a:pt x="106972" y="1081261"/>
                </a:lnTo>
                <a:lnTo>
                  <a:pt x="79968" y="1075789"/>
                </a:lnTo>
                <a:lnTo>
                  <a:pt x="38378" y="1047715"/>
                </a:lnTo>
                <a:lnTo>
                  <a:pt x="10303" y="1006125"/>
                </a:lnTo>
                <a:lnTo>
                  <a:pt x="0" y="955274"/>
                </a:lnTo>
                <a:lnTo>
                  <a:pt x="0" y="130819"/>
                </a:lnTo>
                <a:lnTo>
                  <a:pt x="10303" y="79968"/>
                </a:lnTo>
                <a:lnTo>
                  <a:pt x="38378" y="38377"/>
                </a:lnTo>
                <a:lnTo>
                  <a:pt x="79968" y="10303"/>
                </a:lnTo>
                <a:lnTo>
                  <a:pt x="130819" y="0"/>
                </a:lnTo>
                <a:lnTo>
                  <a:pt x="3580497" y="0"/>
                </a:lnTo>
                <a:lnTo>
                  <a:pt x="3631348" y="10303"/>
                </a:lnTo>
                <a:lnTo>
                  <a:pt x="3672939" y="38377"/>
                </a:lnTo>
                <a:lnTo>
                  <a:pt x="3701013" y="79968"/>
                </a:lnTo>
                <a:lnTo>
                  <a:pt x="3710994" y="129225"/>
                </a:lnTo>
                <a:lnTo>
                  <a:pt x="3710994" y="956867"/>
                </a:lnTo>
                <a:lnTo>
                  <a:pt x="3701013" y="1006125"/>
                </a:lnTo>
                <a:lnTo>
                  <a:pt x="3672939" y="1047715"/>
                </a:lnTo>
                <a:lnTo>
                  <a:pt x="3631348" y="1075789"/>
                </a:lnTo>
                <a:lnTo>
                  <a:pt x="3604344" y="1081261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08224" y="5767882"/>
            <a:ext cx="3031490" cy="970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3985" marR="103505" indent="-22860">
              <a:lnSpc>
                <a:spcPts val="1200"/>
              </a:lnSpc>
              <a:spcBef>
                <a:spcPts val="340"/>
              </a:spcBef>
            </a:pPr>
            <a:r>
              <a:rPr sz="1200" b="1" spc="-45">
                <a:latin typeface="Tahoma"/>
                <a:cs typeface="Tahoma"/>
              </a:rPr>
              <a:t>1.2.1.5.</a:t>
            </a:r>
            <a:r>
              <a:rPr sz="1200" b="1" spc="-15">
                <a:latin typeface="Tahoma"/>
                <a:cs typeface="Tahoma"/>
              </a:rPr>
              <a:t> </a:t>
            </a:r>
            <a:r>
              <a:rPr sz="1200" b="1" spc="50">
                <a:latin typeface="Arial"/>
                <a:cs typeface="Arial"/>
              </a:rPr>
              <a:t>Заклад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35">
                <a:latin typeface="Arial"/>
                <a:cs typeface="Arial"/>
              </a:rPr>
              <a:t>освıти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25">
                <a:latin typeface="Arial"/>
                <a:cs typeface="Arial"/>
              </a:rPr>
              <a:t>спıвпрацює</a:t>
            </a:r>
            <a:r>
              <a:rPr sz="1200" b="1" spc="5">
                <a:latin typeface="Arial"/>
                <a:cs typeface="Arial"/>
              </a:rPr>
              <a:t> </a:t>
            </a:r>
            <a:r>
              <a:rPr sz="1200" b="1" spc="65">
                <a:latin typeface="Arial"/>
                <a:cs typeface="Arial"/>
              </a:rPr>
              <a:t>з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60">
                <a:latin typeface="Arial"/>
                <a:cs typeface="Arial"/>
              </a:rPr>
              <a:t>представниками</a:t>
            </a:r>
            <a:r>
              <a:rPr sz="1200" b="1" spc="20">
                <a:latin typeface="Arial"/>
                <a:cs typeface="Arial"/>
              </a:rPr>
              <a:t> </a:t>
            </a:r>
            <a:r>
              <a:rPr sz="1200" b="1" spc="35">
                <a:latin typeface="Arial"/>
                <a:cs typeface="Arial"/>
              </a:rPr>
              <a:t>правоохоронних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ts val="1200"/>
              </a:lnSpc>
            </a:pPr>
            <a:r>
              <a:rPr sz="1200" b="1" spc="30">
                <a:latin typeface="Arial"/>
                <a:cs typeface="Arial"/>
              </a:rPr>
              <a:t>органıв</a:t>
            </a:r>
            <a:r>
              <a:rPr sz="1200" b="1" spc="30">
                <a:latin typeface="Tahoma"/>
                <a:cs typeface="Tahoma"/>
              </a:rPr>
              <a:t>,</a:t>
            </a:r>
            <a:r>
              <a:rPr sz="1200" b="1" spc="-20">
                <a:latin typeface="Tahoma"/>
                <a:cs typeface="Tahoma"/>
              </a:rPr>
              <a:t> </a:t>
            </a:r>
            <a:r>
              <a:rPr sz="1200" b="1" spc="105">
                <a:latin typeface="Arial"/>
                <a:cs typeface="Arial"/>
              </a:rPr>
              <a:t>ıншими</a:t>
            </a:r>
            <a:r>
              <a:rPr sz="1200" b="1">
                <a:latin typeface="Arial"/>
                <a:cs typeface="Arial"/>
              </a:rPr>
              <a:t> </a:t>
            </a:r>
            <a:r>
              <a:rPr sz="1200" b="1" spc="45">
                <a:latin typeface="Arial"/>
                <a:cs typeface="Arial"/>
              </a:rPr>
              <a:t>фахıвцями</a:t>
            </a:r>
            <a:r>
              <a:rPr sz="1200" b="1" spc="-5">
                <a:latin typeface="Arial"/>
                <a:cs typeface="Arial"/>
              </a:rPr>
              <a:t> </a:t>
            </a:r>
            <a:r>
              <a:rPr sz="1200" b="1" spc="65">
                <a:latin typeface="Arial"/>
                <a:cs typeface="Arial"/>
              </a:rPr>
              <a:t>з</a:t>
            </a:r>
            <a:r>
              <a:rPr sz="1200" b="1">
                <a:latin typeface="Arial"/>
                <a:cs typeface="Arial"/>
              </a:rPr>
              <a:t> </a:t>
            </a:r>
            <a:r>
              <a:rPr sz="1200" b="1" spc="60">
                <a:latin typeface="Arial"/>
                <a:cs typeface="Arial"/>
              </a:rPr>
              <a:t>питань </a:t>
            </a:r>
            <a:r>
              <a:rPr sz="1200" b="1" spc="-320">
                <a:latin typeface="Arial"/>
                <a:cs typeface="Arial"/>
              </a:rPr>
              <a:t> </a:t>
            </a:r>
            <a:r>
              <a:rPr sz="1200" b="1" spc="45">
                <a:latin typeface="Arial"/>
                <a:cs typeface="Arial"/>
              </a:rPr>
              <a:t>запобıгання </a:t>
            </a:r>
            <a:r>
              <a:rPr sz="1200" b="1" spc="65">
                <a:latin typeface="Arial"/>
                <a:cs typeface="Arial"/>
              </a:rPr>
              <a:t>та </a:t>
            </a:r>
            <a:r>
              <a:rPr sz="1200" b="1" spc="45">
                <a:latin typeface="Arial"/>
                <a:cs typeface="Arial"/>
              </a:rPr>
              <a:t>протидıї </a:t>
            </a:r>
            <a:r>
              <a:rPr sz="1200" b="1" spc="30">
                <a:latin typeface="Arial"/>
                <a:cs typeface="Arial"/>
              </a:rPr>
              <a:t>булıнгу </a:t>
            </a:r>
            <a:r>
              <a:rPr sz="1200" b="1" spc="35">
                <a:latin typeface="Arial"/>
                <a:cs typeface="Arial"/>
              </a:rPr>
              <a:t> </a:t>
            </a:r>
            <a:r>
              <a:rPr sz="1200" b="1" i="1" spc="5">
                <a:latin typeface="Verdana"/>
                <a:cs typeface="Verdana"/>
              </a:rPr>
              <a:t>(</a:t>
            </a:r>
            <a:r>
              <a:rPr sz="1200" i="1" spc="5">
                <a:latin typeface="Arial"/>
                <a:cs typeface="Arial"/>
              </a:rPr>
              <a:t>опитування </a:t>
            </a:r>
            <a:r>
              <a:rPr sz="1200" i="1" spc="-60">
                <a:latin typeface="Arial"/>
                <a:cs typeface="Arial"/>
              </a:rPr>
              <a:t>та</a:t>
            </a:r>
            <a:r>
              <a:rPr sz="1200" b="1" i="1" spc="-60">
                <a:latin typeface="Verdana"/>
                <a:cs typeface="Verdana"/>
              </a:rPr>
              <a:t>/</a:t>
            </a:r>
            <a:r>
              <a:rPr sz="1200" i="1" spc="-60">
                <a:latin typeface="Arial"/>
                <a:cs typeface="Arial"/>
              </a:rPr>
              <a:t>або</a:t>
            </a:r>
            <a:r>
              <a:rPr sz="1200" i="1" spc="5">
                <a:latin typeface="Arial"/>
                <a:cs typeface="Arial"/>
              </a:rPr>
              <a:t> </a:t>
            </a:r>
            <a:r>
              <a:rPr sz="1200" i="1" spc="20">
                <a:latin typeface="Arial"/>
                <a:cs typeface="Arial"/>
              </a:rPr>
              <a:t>вивчення </a:t>
            </a:r>
            <a:r>
              <a:rPr sz="1200" i="1" spc="25">
                <a:latin typeface="Arial"/>
                <a:cs typeface="Arial"/>
              </a:rPr>
              <a:t> </a:t>
            </a:r>
            <a:r>
              <a:rPr sz="1200" i="1" spc="-5">
                <a:latin typeface="Arial"/>
                <a:cs typeface="Arial"/>
              </a:rPr>
              <a:t>документацıї</a:t>
            </a:r>
            <a:r>
              <a:rPr sz="1200" b="1" i="1" spc="-5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11035" y="5137025"/>
            <a:ext cx="950594" cy="930910"/>
          </a:xfrm>
          <a:custGeom>
            <a:avLst/>
            <a:gdLst/>
            <a:ahLst/>
            <a:cxnLst/>
            <a:rect l="l" t="t" r="r" b="b"/>
            <a:pathLst>
              <a:path w="950594" h="930910">
                <a:moveTo>
                  <a:pt x="475214" y="930573"/>
                </a:moveTo>
                <a:lnTo>
                  <a:pt x="426620" y="928171"/>
                </a:lnTo>
                <a:lnTo>
                  <a:pt x="379436" y="921120"/>
                </a:lnTo>
                <a:lnTo>
                  <a:pt x="333895" y="909655"/>
                </a:lnTo>
                <a:lnTo>
                  <a:pt x="290235" y="894009"/>
                </a:lnTo>
                <a:lnTo>
                  <a:pt x="248695" y="874415"/>
                </a:lnTo>
                <a:lnTo>
                  <a:pt x="209514" y="851109"/>
                </a:lnTo>
                <a:lnTo>
                  <a:pt x="172931" y="824324"/>
                </a:lnTo>
                <a:lnTo>
                  <a:pt x="139185" y="794294"/>
                </a:lnTo>
                <a:lnTo>
                  <a:pt x="108514" y="761252"/>
                </a:lnTo>
                <a:lnTo>
                  <a:pt x="81158" y="725433"/>
                </a:lnTo>
                <a:lnTo>
                  <a:pt x="57355" y="687070"/>
                </a:lnTo>
                <a:lnTo>
                  <a:pt x="37344" y="646397"/>
                </a:lnTo>
                <a:lnTo>
                  <a:pt x="21364" y="603648"/>
                </a:lnTo>
                <a:lnTo>
                  <a:pt x="9654" y="559058"/>
                </a:lnTo>
                <a:lnTo>
                  <a:pt x="2453" y="512859"/>
                </a:lnTo>
                <a:lnTo>
                  <a:pt x="0" y="465286"/>
                </a:lnTo>
                <a:lnTo>
                  <a:pt x="2453" y="417713"/>
                </a:lnTo>
                <a:lnTo>
                  <a:pt x="9654" y="371515"/>
                </a:lnTo>
                <a:lnTo>
                  <a:pt x="21364" y="326924"/>
                </a:lnTo>
                <a:lnTo>
                  <a:pt x="37344" y="284176"/>
                </a:lnTo>
                <a:lnTo>
                  <a:pt x="57355" y="243503"/>
                </a:lnTo>
                <a:lnTo>
                  <a:pt x="81158" y="205140"/>
                </a:lnTo>
                <a:lnTo>
                  <a:pt x="108514" y="169321"/>
                </a:lnTo>
                <a:lnTo>
                  <a:pt x="139185" y="136279"/>
                </a:lnTo>
                <a:lnTo>
                  <a:pt x="172931" y="106248"/>
                </a:lnTo>
                <a:lnTo>
                  <a:pt x="209514" y="79463"/>
                </a:lnTo>
                <a:lnTo>
                  <a:pt x="248695" y="56157"/>
                </a:lnTo>
                <a:lnTo>
                  <a:pt x="290235" y="36564"/>
                </a:lnTo>
                <a:lnTo>
                  <a:pt x="333895" y="20918"/>
                </a:lnTo>
                <a:lnTo>
                  <a:pt x="379436" y="9452"/>
                </a:lnTo>
                <a:lnTo>
                  <a:pt x="426620" y="2402"/>
                </a:lnTo>
                <a:lnTo>
                  <a:pt x="475207" y="0"/>
                </a:lnTo>
                <a:lnTo>
                  <a:pt x="523795" y="2402"/>
                </a:lnTo>
                <a:lnTo>
                  <a:pt x="570978" y="9452"/>
                </a:lnTo>
                <a:lnTo>
                  <a:pt x="616520" y="20918"/>
                </a:lnTo>
                <a:lnTo>
                  <a:pt x="660180" y="36564"/>
                </a:lnTo>
                <a:lnTo>
                  <a:pt x="701720" y="56157"/>
                </a:lnTo>
                <a:lnTo>
                  <a:pt x="740901" y="79463"/>
                </a:lnTo>
                <a:lnTo>
                  <a:pt x="777484" y="106248"/>
                </a:lnTo>
                <a:lnTo>
                  <a:pt x="811230" y="136279"/>
                </a:lnTo>
                <a:lnTo>
                  <a:pt x="841901" y="169321"/>
                </a:lnTo>
                <a:lnTo>
                  <a:pt x="869257" y="205140"/>
                </a:lnTo>
                <a:lnTo>
                  <a:pt x="893060" y="243503"/>
                </a:lnTo>
                <a:lnTo>
                  <a:pt x="913071" y="284176"/>
                </a:lnTo>
                <a:lnTo>
                  <a:pt x="929051" y="326924"/>
                </a:lnTo>
                <a:lnTo>
                  <a:pt x="940761" y="371515"/>
                </a:lnTo>
                <a:lnTo>
                  <a:pt x="947962" y="417713"/>
                </a:lnTo>
                <a:lnTo>
                  <a:pt x="950415" y="465286"/>
                </a:lnTo>
                <a:lnTo>
                  <a:pt x="947962" y="512859"/>
                </a:lnTo>
                <a:lnTo>
                  <a:pt x="940761" y="559058"/>
                </a:lnTo>
                <a:lnTo>
                  <a:pt x="929051" y="603648"/>
                </a:lnTo>
                <a:lnTo>
                  <a:pt x="913071" y="646397"/>
                </a:lnTo>
                <a:lnTo>
                  <a:pt x="893060" y="687070"/>
                </a:lnTo>
                <a:lnTo>
                  <a:pt x="869257" y="725433"/>
                </a:lnTo>
                <a:lnTo>
                  <a:pt x="841901" y="761252"/>
                </a:lnTo>
                <a:lnTo>
                  <a:pt x="811230" y="794294"/>
                </a:lnTo>
                <a:lnTo>
                  <a:pt x="777484" y="824324"/>
                </a:lnTo>
                <a:lnTo>
                  <a:pt x="740901" y="851109"/>
                </a:lnTo>
                <a:lnTo>
                  <a:pt x="701720" y="874415"/>
                </a:lnTo>
                <a:lnTo>
                  <a:pt x="660180" y="894009"/>
                </a:lnTo>
                <a:lnTo>
                  <a:pt x="616520" y="909655"/>
                </a:lnTo>
                <a:lnTo>
                  <a:pt x="570978" y="921120"/>
                </a:lnTo>
                <a:lnTo>
                  <a:pt x="523795" y="928171"/>
                </a:lnTo>
                <a:lnTo>
                  <a:pt x="475214" y="930573"/>
                </a:lnTo>
                <a:close/>
              </a:path>
            </a:pathLst>
          </a:custGeom>
          <a:solidFill>
            <a:srgbClr val="A5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990632" y="5171629"/>
            <a:ext cx="39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0">
                <a:solidFill>
                  <a:srgbClr val="F6F6F6"/>
                </a:solidFill>
                <a:latin typeface="Tahoma"/>
                <a:cs typeface="Tahoma"/>
              </a:rPr>
              <a:t>5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02007" y="5146776"/>
            <a:ext cx="913130" cy="409575"/>
          </a:xfrm>
          <a:custGeom>
            <a:avLst/>
            <a:gdLst/>
            <a:ahLst/>
            <a:cxnLst/>
            <a:rect l="l" t="t" r="r" b="b"/>
            <a:pathLst>
              <a:path w="913128" h="409575">
                <a:moveTo>
                  <a:pt x="0" y="0"/>
                </a:moveTo>
                <a:lnTo>
                  <a:pt x="912695" y="409005"/>
                </a:lnTo>
              </a:path>
            </a:pathLst>
          </a:custGeom>
          <a:ln w="47628">
            <a:solidFill>
              <a:srgbClr val="A50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34"/>
  <p:tag name="AS_RELEASE_DATE" val="2022.12.14"/>
  <p:tag name="AS_TITLE" val="Aspose.Slides for .NET Standard 2.0"/>
  <p:tag name="AS_VERSION" val="22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3607</Words>
  <Application>Microsoft Office PowerPoint</Application>
  <PresentationFormat>Довільний</PresentationFormat>
  <Paragraphs>539</Paragraphs>
  <Slides>56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56</vt:i4>
      </vt:variant>
    </vt:vector>
  </HeadingPairs>
  <TitlesOfParts>
    <vt:vector size="67" baseType="lpstr">
      <vt:lpstr>Arial</vt:lpstr>
      <vt:lpstr>Calibri</vt:lpstr>
      <vt:lpstr>Cambria</vt:lpstr>
      <vt:lpstr>Lucida Sans Unicode</vt:lpstr>
      <vt:lpstr>Segoe UI Symbol</vt:lpstr>
      <vt:lpstr>Sitka Heading</vt:lpstr>
      <vt:lpstr>Tahoma</vt:lpstr>
      <vt:lpstr>Times New Roman</vt:lpstr>
      <vt:lpstr>Verdana</vt:lpstr>
      <vt:lpstr>Office Theme</vt:lpstr>
      <vt:lpstr>Office Theme</vt:lpstr>
      <vt:lpstr>1. Освітнє середовище закладу освіти</vt:lpstr>
      <vt:lpstr>Презентація PowerPoint</vt:lpstr>
      <vt:lpstr>Презентація PowerPoint</vt:lpstr>
      <vt:lpstr>1</vt:lpstr>
      <vt:lpstr>1</vt:lpstr>
      <vt:lpstr>1</vt:lpstr>
      <vt:lpstr>1</vt:lpstr>
      <vt:lpstr>1</vt:lpstr>
      <vt:lpstr>1</vt:lpstr>
      <vt:lpstr>Презентація PowerPoint</vt:lpstr>
      <vt:lpstr>1</vt:lpstr>
      <vt:lpstr>1</vt:lpstr>
      <vt:lpstr>1</vt:lpstr>
      <vt:lpstr>1.3.3.1. У закладı освıти  ıндивıдуальну програму розвитку розроблено за участı батькıв та  створено умови для залучення  асистента дитини в освıтнıй процес  (вивчення документацıї, опитування)</vt:lpstr>
      <vt:lpstr>1</vt:lpstr>
      <vt:lpstr>1</vt:lpstr>
      <vt:lpstr>2. Система оцінювання учнів</vt:lpstr>
      <vt:lpstr>1</vt:lpstr>
      <vt:lpstr>Презентація PowerPoint</vt:lpstr>
      <vt:lpstr>Презентація PowerPoint</vt:lpstr>
      <vt:lpstr>1</vt:lpstr>
      <vt:lpstr>Презентація PowerPoint</vt:lpstr>
      <vt:lpstr>1</vt:lpstr>
      <vt:lpstr>2.3.2. Заклад освıти  забезпечує самооцıнювання та  взаємооцıнювання  учнıв</vt:lpstr>
      <vt:lpstr>3. Педагогічна діяльність педагогічних працівників закладу освіти</vt:lpstr>
      <vt:lpstr>Презентація PowerPoint</vt:lpstr>
      <vt:lpstr>3.1.2. Педагогıчнı  працıвники</vt:lpstr>
      <vt:lpstr>3.1.3. Педагогıчнı  працıвники беруть участь у формуваннı та  реалıзацıї  ıндивıдуальних  освıтнıх траєкторıй для  учнıв (за потреби)</vt:lpstr>
      <vt:lpstr>3.1.4. Педагогıчнı  працıвники створюють та/або  використовують  освıтнı ресурси  (електроннı  презентацıї,  вıдеоматерıали,  методичнı розробки,  вебсайти, блоги тощо)</vt:lpstr>
      <vt:lpstr>Презентація PowerPoint</vt:lpstr>
      <vt:lpstr>Презентація PowerPoint</vt:lpstr>
      <vt:lpstr>Презентація PowerPoint</vt:lpstr>
      <vt:lpstr>1</vt:lpstr>
      <vt:lpstr>Презентація PowerPoint</vt:lpstr>
      <vt:lpstr>Презентація PowerPoint</vt:lpstr>
      <vt:lpstr>Презентація PowerPoint</vt:lpstr>
      <vt:lpstr>Презентація PowerPoint</vt:lpstr>
      <vt:lpstr>1</vt:lpstr>
      <vt:lpstr>Презентація PowerPoint</vt:lpstr>
      <vt:lpstr>Презентація PowerPoint</vt:lpstr>
      <vt:lpstr>1</vt:lpstr>
      <vt:lpstr>1</vt:lpstr>
      <vt:lpstr>Презентація PowerPoint</vt:lpstr>
      <vt:lpstr>4.2. ФОРМУВАННЯ ВІДНОСИН  ДОВІРИ, ПРОЗОРОСТІ, ДОТРИМАННЯ ЕТИЧНИХ НОРМ</vt:lpstr>
      <vt:lpstr>1</vt:lpstr>
      <vt:lpstr>Презентація PowerPoint</vt:lpstr>
      <vt:lpstr>4.3.2.1. Керıвництво закладу  освıти застосовує заходи</vt:lpstr>
      <vt:lpstr>1</vt:lpstr>
      <vt:lpstr>Презентація PowerPoint</vt:lpstr>
      <vt:lpstr>1</vt:lpstr>
      <vt:lpstr>1</vt:lpstr>
      <vt:lpstr>4.4.4.1. Керıвництво закладу  пıдтримує освıтнı та громадськı  ıнıцıативи учасникıв освıтнього  процесу, спрямованı на сталий</vt:lpstr>
      <vt:lpstr>Презентація PowerPoint</vt:lpstr>
      <vt:lpstr>1</vt:lpstr>
      <vt:lpstr>Презентація PowerPoint</vt:lpstr>
      <vt:lpstr>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 Забезпечення здорових, безпечних і комфортних умов навчання та праці</dc:title>
  <dc:creator>Ірина Тарангул</dc:creator>
  <cp:keywords>DAFhIkhj2w8,BAE6g_9ZWzQ</cp:keywords>
  <cp:lastModifiedBy>Панзига Володимир</cp:lastModifiedBy>
  <cp:revision>8</cp:revision>
  <dcterms:created xsi:type="dcterms:W3CDTF">2023-04-27T08:43:22Z</dcterms:created>
  <dcterms:modified xsi:type="dcterms:W3CDTF">2023-04-28T06:09:41Z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Canva</vt:lpwstr>
  </property>
  <property fmtid="{D5CDD505-2E9C-101B-9397-08002B2CF9AE}" pid="4" name="LastSaved">
    <vt:filetime>2023-04-25T00:00:00Z</vt:filetime>
  </property>
</Properties>
</file>